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7" r:id="rId11"/>
    <p:sldId id="283" r:id="rId12"/>
    <p:sldId id="284" r:id="rId13"/>
    <p:sldId id="286" r:id="rId14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02" y="-64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3D9A6C-17CE-4B30-867B-1C93BF9F9C6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9FC5B7-213E-4A9A-A2C9-21DD476B185C}">
      <dgm:prSet phldrT="[Текст]"/>
      <dgm:spPr/>
      <dgm:t>
        <a:bodyPr/>
        <a:lstStyle/>
        <a:p>
          <a:r>
            <a:rPr lang="ru-RU" b="1" dirty="0"/>
            <a:t>ФГ- синтез знаний, навыков, мотивации и опыта</a:t>
          </a:r>
        </a:p>
      </dgm:t>
    </dgm:pt>
    <dgm:pt modelId="{995A4548-7AFF-45E5-A710-6B853327C1E5}" type="parTrans" cxnId="{9F0B066D-9C04-44C1-BABC-1A153EA12B5B}">
      <dgm:prSet/>
      <dgm:spPr/>
      <dgm:t>
        <a:bodyPr/>
        <a:lstStyle/>
        <a:p>
          <a:endParaRPr lang="ru-RU"/>
        </a:p>
      </dgm:t>
    </dgm:pt>
    <dgm:pt modelId="{247308C0-C109-4F69-9281-95BF11767027}" type="sibTrans" cxnId="{9F0B066D-9C04-44C1-BABC-1A153EA12B5B}">
      <dgm:prSet/>
      <dgm:spPr/>
      <dgm:t>
        <a:bodyPr/>
        <a:lstStyle/>
        <a:p>
          <a:endParaRPr lang="ru-RU"/>
        </a:p>
      </dgm:t>
    </dgm:pt>
    <dgm:pt modelId="{4F3CA190-DB86-4751-888B-E708F91C0783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b="1" dirty="0">
              <a:solidFill>
                <a:schemeClr val="tx1"/>
              </a:solidFill>
            </a:rPr>
            <a:t>Личностное развитие </a:t>
          </a:r>
          <a:r>
            <a:rPr lang="ru-RU" sz="1800" dirty="0">
              <a:solidFill>
                <a:schemeClr val="tx1"/>
              </a:solidFill>
            </a:rPr>
            <a:t>(результат «</a:t>
          </a:r>
          <a:r>
            <a:rPr lang="ru-RU" sz="1800" dirty="0" err="1">
              <a:solidFill>
                <a:schemeClr val="tx1"/>
              </a:solidFill>
            </a:rPr>
            <a:t>смыслообразование</a:t>
          </a:r>
          <a:r>
            <a:rPr lang="ru-RU" sz="1800" dirty="0">
              <a:solidFill>
                <a:schemeClr val="tx1"/>
              </a:solidFill>
            </a:rPr>
            <a:t> и нравственно-этическая ориентация») обеспечивает мотивацию ответственности за социальную востребованность предметных знаний и навыков </a:t>
          </a:r>
        </a:p>
      </dgm:t>
    </dgm:pt>
    <dgm:pt modelId="{87D06304-10B9-47DB-86EE-B490D20E5773}" type="parTrans" cxnId="{C4AB3A21-EE22-4F0D-B3C9-7B4AE607B31E}">
      <dgm:prSet/>
      <dgm:spPr/>
      <dgm:t>
        <a:bodyPr/>
        <a:lstStyle/>
        <a:p>
          <a:endParaRPr lang="ru-RU"/>
        </a:p>
      </dgm:t>
    </dgm:pt>
    <dgm:pt modelId="{AA69E841-629B-4029-BD64-6389CBA19093}" type="sibTrans" cxnId="{C4AB3A21-EE22-4F0D-B3C9-7B4AE607B31E}">
      <dgm:prSet/>
      <dgm:spPr/>
      <dgm:t>
        <a:bodyPr/>
        <a:lstStyle/>
        <a:p>
          <a:endParaRPr lang="ru-RU"/>
        </a:p>
      </dgm:t>
    </dgm:pt>
    <dgm:pt modelId="{8B9CDC6A-5415-4570-93AE-EF5B83070FD6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Метапредметные результаты </a:t>
          </a:r>
          <a:r>
            <a:rPr lang="ru-RU" sz="2000" dirty="0">
              <a:solidFill>
                <a:schemeClr val="tx1"/>
              </a:solidFill>
            </a:rPr>
            <a:t>(УУД + межпредметные понятия) дают способы действий с предметным содержанием</a:t>
          </a:r>
        </a:p>
      </dgm:t>
    </dgm:pt>
    <dgm:pt modelId="{6838CCCF-0AE9-4C53-9C5D-962B6CF35645}" type="parTrans" cxnId="{3EAB7B1A-97E3-405A-8D37-023BD87B4A37}">
      <dgm:prSet/>
      <dgm:spPr/>
      <dgm:t>
        <a:bodyPr/>
        <a:lstStyle/>
        <a:p>
          <a:endParaRPr lang="ru-RU"/>
        </a:p>
      </dgm:t>
    </dgm:pt>
    <dgm:pt modelId="{8EA36BB0-8A66-47F4-8DA6-BF0580EDAD1B}" type="sibTrans" cxnId="{3EAB7B1A-97E3-405A-8D37-023BD87B4A37}">
      <dgm:prSet/>
      <dgm:spPr/>
      <dgm:t>
        <a:bodyPr/>
        <a:lstStyle/>
        <a:p>
          <a:endParaRPr lang="ru-RU"/>
        </a:p>
      </dgm:t>
    </dgm:pt>
    <dgm:pt modelId="{FBCFCCDD-E123-4871-BC84-0D03BC2EEFD3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Проектная деятельность </a:t>
          </a:r>
          <a:r>
            <a:rPr lang="ru-RU" sz="2000" dirty="0">
              <a:solidFill>
                <a:schemeClr val="tx1"/>
              </a:solidFill>
            </a:rPr>
            <a:t>создает условия для реализации знаний в осознанной социально востребованной деятельности</a:t>
          </a:r>
        </a:p>
      </dgm:t>
    </dgm:pt>
    <dgm:pt modelId="{BB522C08-8A04-4176-A9A9-10B70C09D941}" type="parTrans" cxnId="{33B56FEC-AE97-4E27-818B-43FBDE6C94E2}">
      <dgm:prSet/>
      <dgm:spPr/>
      <dgm:t>
        <a:bodyPr/>
        <a:lstStyle/>
        <a:p>
          <a:endParaRPr lang="ru-RU"/>
        </a:p>
      </dgm:t>
    </dgm:pt>
    <dgm:pt modelId="{E39F1A4D-6C82-4459-8259-0C7FD247B58A}" type="sibTrans" cxnId="{33B56FEC-AE97-4E27-818B-43FBDE6C94E2}">
      <dgm:prSet/>
      <dgm:spPr/>
      <dgm:t>
        <a:bodyPr/>
        <a:lstStyle/>
        <a:p>
          <a:endParaRPr lang="ru-RU"/>
        </a:p>
      </dgm:t>
    </dgm:pt>
    <dgm:pt modelId="{FA8C14D5-EF59-4727-808F-EF50322B8B9E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Предметные результаты </a:t>
          </a:r>
          <a:r>
            <a:rPr lang="ru-RU" dirty="0">
              <a:solidFill>
                <a:schemeClr val="tx1"/>
              </a:solidFill>
            </a:rPr>
            <a:t>дают представление о явлениях окружающего мира; формируют </a:t>
          </a:r>
          <a:r>
            <a:rPr lang="ru-RU" dirty="0" err="1">
              <a:solidFill>
                <a:schemeClr val="tx1"/>
              </a:solidFill>
            </a:rPr>
            <a:t>знаниево</a:t>
          </a:r>
          <a:r>
            <a:rPr lang="ru-RU" dirty="0">
              <a:solidFill>
                <a:schemeClr val="tx1"/>
              </a:solidFill>
            </a:rPr>
            <a:t>-информационный каркас ФГ </a:t>
          </a:r>
        </a:p>
      </dgm:t>
    </dgm:pt>
    <dgm:pt modelId="{31F8AA23-D027-442D-9CA6-7E25901B3FDA}" type="parTrans" cxnId="{C0D2E24F-911F-48A8-9248-B480820ADEA6}">
      <dgm:prSet/>
      <dgm:spPr/>
      <dgm:t>
        <a:bodyPr/>
        <a:lstStyle/>
        <a:p>
          <a:endParaRPr lang="ru-RU"/>
        </a:p>
      </dgm:t>
    </dgm:pt>
    <dgm:pt modelId="{9D690615-0A69-490A-80A0-A17AA0DF4D57}" type="sibTrans" cxnId="{C0D2E24F-911F-48A8-9248-B480820ADEA6}">
      <dgm:prSet/>
      <dgm:spPr/>
      <dgm:t>
        <a:bodyPr/>
        <a:lstStyle/>
        <a:p>
          <a:endParaRPr lang="ru-RU"/>
        </a:p>
      </dgm:t>
    </dgm:pt>
    <dgm:pt modelId="{EE77F611-A3C5-488C-A6F3-67BDD58A5D14}" type="pres">
      <dgm:prSet presAssocID="{023D9A6C-17CE-4B30-867B-1C93BF9F9C6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2B3374-45D8-45CA-8F4A-F3D736FC394D}" type="pres">
      <dgm:prSet presAssocID="{023D9A6C-17CE-4B30-867B-1C93BF9F9C61}" presName="matrix" presStyleCnt="0"/>
      <dgm:spPr/>
    </dgm:pt>
    <dgm:pt modelId="{99F84169-0C4F-4F38-B833-DE27FF9079ED}" type="pres">
      <dgm:prSet presAssocID="{023D9A6C-17CE-4B30-867B-1C93BF9F9C61}" presName="tile1" presStyleLbl="node1" presStyleIdx="0" presStyleCnt="4"/>
      <dgm:spPr/>
      <dgm:t>
        <a:bodyPr/>
        <a:lstStyle/>
        <a:p>
          <a:endParaRPr lang="ru-RU"/>
        </a:p>
      </dgm:t>
    </dgm:pt>
    <dgm:pt modelId="{5F1FF03E-67F6-46FB-851B-AAE3AF8BF425}" type="pres">
      <dgm:prSet presAssocID="{023D9A6C-17CE-4B30-867B-1C93BF9F9C6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B96D5-DF86-4971-B3EB-9490E77F3C8A}" type="pres">
      <dgm:prSet presAssocID="{023D9A6C-17CE-4B30-867B-1C93BF9F9C61}" presName="tile2" presStyleLbl="node1" presStyleIdx="1" presStyleCnt="4"/>
      <dgm:spPr/>
      <dgm:t>
        <a:bodyPr/>
        <a:lstStyle/>
        <a:p>
          <a:endParaRPr lang="ru-RU"/>
        </a:p>
      </dgm:t>
    </dgm:pt>
    <dgm:pt modelId="{5A7BF88E-D3FC-42D1-BE9B-055089A14A11}" type="pres">
      <dgm:prSet presAssocID="{023D9A6C-17CE-4B30-867B-1C93BF9F9C6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EB266-D492-4B70-8435-B6442F63FE88}" type="pres">
      <dgm:prSet presAssocID="{023D9A6C-17CE-4B30-867B-1C93BF9F9C61}" presName="tile3" presStyleLbl="node1" presStyleIdx="2" presStyleCnt="4"/>
      <dgm:spPr/>
      <dgm:t>
        <a:bodyPr/>
        <a:lstStyle/>
        <a:p>
          <a:endParaRPr lang="ru-RU"/>
        </a:p>
      </dgm:t>
    </dgm:pt>
    <dgm:pt modelId="{F932BD93-6C75-4A83-B230-67117C5E3EF9}" type="pres">
      <dgm:prSet presAssocID="{023D9A6C-17CE-4B30-867B-1C93BF9F9C6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C2796-FFCE-4A9C-976D-FB61E47B8727}" type="pres">
      <dgm:prSet presAssocID="{023D9A6C-17CE-4B30-867B-1C93BF9F9C61}" presName="tile4" presStyleLbl="node1" presStyleIdx="3" presStyleCnt="4"/>
      <dgm:spPr/>
      <dgm:t>
        <a:bodyPr/>
        <a:lstStyle/>
        <a:p>
          <a:endParaRPr lang="ru-RU"/>
        </a:p>
      </dgm:t>
    </dgm:pt>
    <dgm:pt modelId="{49184715-C2F1-41BC-8B5A-B6208DC9CDB3}" type="pres">
      <dgm:prSet presAssocID="{023D9A6C-17CE-4B30-867B-1C93BF9F9C6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40335-89DB-4374-BA63-8F7C1F2E6E56}" type="pres">
      <dgm:prSet presAssocID="{023D9A6C-17CE-4B30-867B-1C93BF9F9C6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7D9B45DB-277C-4817-94B4-F48EDD37AFFA}" type="presOf" srcId="{FBCFCCDD-E123-4871-BC84-0D03BC2EEFD3}" destId="{F932BD93-6C75-4A83-B230-67117C5E3EF9}" srcOrd="1" destOrd="0" presId="urn:microsoft.com/office/officeart/2005/8/layout/matrix1"/>
    <dgm:cxn modelId="{C0D2E24F-911F-48A8-9248-B480820ADEA6}" srcId="{429FC5B7-213E-4A9A-A2C9-21DD476B185C}" destId="{FA8C14D5-EF59-4727-808F-EF50322B8B9E}" srcOrd="3" destOrd="0" parTransId="{31F8AA23-D027-442D-9CA6-7E25901B3FDA}" sibTransId="{9D690615-0A69-490A-80A0-A17AA0DF4D57}"/>
    <dgm:cxn modelId="{6382C9D3-5FD4-41EC-A206-C1142AD42191}" type="presOf" srcId="{FA8C14D5-EF59-4727-808F-EF50322B8B9E}" destId="{49184715-C2F1-41BC-8B5A-B6208DC9CDB3}" srcOrd="1" destOrd="0" presId="urn:microsoft.com/office/officeart/2005/8/layout/matrix1"/>
    <dgm:cxn modelId="{3EAB7B1A-97E3-405A-8D37-023BD87B4A37}" srcId="{429FC5B7-213E-4A9A-A2C9-21DD476B185C}" destId="{8B9CDC6A-5415-4570-93AE-EF5B83070FD6}" srcOrd="1" destOrd="0" parTransId="{6838CCCF-0AE9-4C53-9C5D-962B6CF35645}" sibTransId="{8EA36BB0-8A66-47F4-8DA6-BF0580EDAD1B}"/>
    <dgm:cxn modelId="{A3923495-DD47-49D0-8343-7C775D0F6F59}" type="presOf" srcId="{FBCFCCDD-E123-4871-BC84-0D03BC2EEFD3}" destId="{557EB266-D492-4B70-8435-B6442F63FE88}" srcOrd="0" destOrd="0" presId="urn:microsoft.com/office/officeart/2005/8/layout/matrix1"/>
    <dgm:cxn modelId="{C4AB3A21-EE22-4F0D-B3C9-7B4AE607B31E}" srcId="{429FC5B7-213E-4A9A-A2C9-21DD476B185C}" destId="{4F3CA190-DB86-4751-888B-E708F91C0783}" srcOrd="0" destOrd="0" parTransId="{87D06304-10B9-47DB-86EE-B490D20E5773}" sibTransId="{AA69E841-629B-4029-BD64-6389CBA19093}"/>
    <dgm:cxn modelId="{7BFA4030-7EFA-4BA0-AA62-5E7FA0F7C1DF}" type="presOf" srcId="{023D9A6C-17CE-4B30-867B-1C93BF9F9C61}" destId="{EE77F611-A3C5-488C-A6F3-67BDD58A5D14}" srcOrd="0" destOrd="0" presId="urn:microsoft.com/office/officeart/2005/8/layout/matrix1"/>
    <dgm:cxn modelId="{015CD5B0-4079-4A0E-AA14-947D6F61A53D}" type="presOf" srcId="{429FC5B7-213E-4A9A-A2C9-21DD476B185C}" destId="{71A40335-89DB-4374-BA63-8F7C1F2E6E56}" srcOrd="0" destOrd="0" presId="urn:microsoft.com/office/officeart/2005/8/layout/matrix1"/>
    <dgm:cxn modelId="{CB51CBB8-D3F6-4865-ABDA-1020B431B96A}" type="presOf" srcId="{4F3CA190-DB86-4751-888B-E708F91C0783}" destId="{99F84169-0C4F-4F38-B833-DE27FF9079ED}" srcOrd="0" destOrd="0" presId="urn:microsoft.com/office/officeart/2005/8/layout/matrix1"/>
    <dgm:cxn modelId="{29EBF4CB-93D6-470E-BC95-851FD06B5E56}" type="presOf" srcId="{FA8C14D5-EF59-4727-808F-EF50322B8B9E}" destId="{A50C2796-FFCE-4A9C-976D-FB61E47B8727}" srcOrd="0" destOrd="0" presId="urn:microsoft.com/office/officeart/2005/8/layout/matrix1"/>
    <dgm:cxn modelId="{33B56FEC-AE97-4E27-818B-43FBDE6C94E2}" srcId="{429FC5B7-213E-4A9A-A2C9-21DD476B185C}" destId="{FBCFCCDD-E123-4871-BC84-0D03BC2EEFD3}" srcOrd="2" destOrd="0" parTransId="{BB522C08-8A04-4176-A9A9-10B70C09D941}" sibTransId="{E39F1A4D-6C82-4459-8259-0C7FD247B58A}"/>
    <dgm:cxn modelId="{B62EB574-C0A8-4305-928C-94A5F605C6AD}" type="presOf" srcId="{4F3CA190-DB86-4751-888B-E708F91C0783}" destId="{5F1FF03E-67F6-46FB-851B-AAE3AF8BF425}" srcOrd="1" destOrd="0" presId="urn:microsoft.com/office/officeart/2005/8/layout/matrix1"/>
    <dgm:cxn modelId="{CB8865ED-A005-4D01-B6A8-61CD3DB19765}" type="presOf" srcId="{8B9CDC6A-5415-4570-93AE-EF5B83070FD6}" destId="{2CAB96D5-DF86-4971-B3EB-9490E77F3C8A}" srcOrd="0" destOrd="0" presId="urn:microsoft.com/office/officeart/2005/8/layout/matrix1"/>
    <dgm:cxn modelId="{9F0B066D-9C04-44C1-BABC-1A153EA12B5B}" srcId="{023D9A6C-17CE-4B30-867B-1C93BF9F9C61}" destId="{429FC5B7-213E-4A9A-A2C9-21DD476B185C}" srcOrd="0" destOrd="0" parTransId="{995A4548-7AFF-45E5-A710-6B853327C1E5}" sibTransId="{247308C0-C109-4F69-9281-95BF11767027}"/>
    <dgm:cxn modelId="{FED7932A-0B7B-4F04-B04B-5E962F37A5CD}" type="presOf" srcId="{8B9CDC6A-5415-4570-93AE-EF5B83070FD6}" destId="{5A7BF88E-D3FC-42D1-BE9B-055089A14A11}" srcOrd="1" destOrd="0" presId="urn:microsoft.com/office/officeart/2005/8/layout/matrix1"/>
    <dgm:cxn modelId="{50D9F17C-86B7-4298-B676-5BCEEA7D24A1}" type="presParOf" srcId="{EE77F611-A3C5-488C-A6F3-67BDD58A5D14}" destId="{7A2B3374-45D8-45CA-8F4A-F3D736FC394D}" srcOrd="0" destOrd="0" presId="urn:microsoft.com/office/officeart/2005/8/layout/matrix1"/>
    <dgm:cxn modelId="{AEFB9D0A-3A24-403A-B8EC-9D14F5E700BA}" type="presParOf" srcId="{7A2B3374-45D8-45CA-8F4A-F3D736FC394D}" destId="{99F84169-0C4F-4F38-B833-DE27FF9079ED}" srcOrd="0" destOrd="0" presId="urn:microsoft.com/office/officeart/2005/8/layout/matrix1"/>
    <dgm:cxn modelId="{2DD07334-FEB9-4834-AE2B-201BB6FC647C}" type="presParOf" srcId="{7A2B3374-45D8-45CA-8F4A-F3D736FC394D}" destId="{5F1FF03E-67F6-46FB-851B-AAE3AF8BF425}" srcOrd="1" destOrd="0" presId="urn:microsoft.com/office/officeart/2005/8/layout/matrix1"/>
    <dgm:cxn modelId="{8B2FB8A5-1A83-4F80-B190-2F63D53C85D3}" type="presParOf" srcId="{7A2B3374-45D8-45CA-8F4A-F3D736FC394D}" destId="{2CAB96D5-DF86-4971-B3EB-9490E77F3C8A}" srcOrd="2" destOrd="0" presId="urn:microsoft.com/office/officeart/2005/8/layout/matrix1"/>
    <dgm:cxn modelId="{1CEF6ACB-DC6A-4A2E-BF91-2FA9089C86F8}" type="presParOf" srcId="{7A2B3374-45D8-45CA-8F4A-F3D736FC394D}" destId="{5A7BF88E-D3FC-42D1-BE9B-055089A14A11}" srcOrd="3" destOrd="0" presId="urn:microsoft.com/office/officeart/2005/8/layout/matrix1"/>
    <dgm:cxn modelId="{894E0F8C-C2E3-4B5C-A9DE-7048EFC45200}" type="presParOf" srcId="{7A2B3374-45D8-45CA-8F4A-F3D736FC394D}" destId="{557EB266-D492-4B70-8435-B6442F63FE88}" srcOrd="4" destOrd="0" presId="urn:microsoft.com/office/officeart/2005/8/layout/matrix1"/>
    <dgm:cxn modelId="{9FA3E338-5487-4281-9FED-2D1DAFC7F4C9}" type="presParOf" srcId="{7A2B3374-45D8-45CA-8F4A-F3D736FC394D}" destId="{F932BD93-6C75-4A83-B230-67117C5E3EF9}" srcOrd="5" destOrd="0" presId="urn:microsoft.com/office/officeart/2005/8/layout/matrix1"/>
    <dgm:cxn modelId="{6221D3AF-04CB-4800-9775-4DF7388F0ABA}" type="presParOf" srcId="{7A2B3374-45D8-45CA-8F4A-F3D736FC394D}" destId="{A50C2796-FFCE-4A9C-976D-FB61E47B8727}" srcOrd="6" destOrd="0" presId="urn:microsoft.com/office/officeart/2005/8/layout/matrix1"/>
    <dgm:cxn modelId="{9F2C6708-1D2B-4C5A-BE5F-1357AB740411}" type="presParOf" srcId="{7A2B3374-45D8-45CA-8F4A-F3D736FC394D}" destId="{49184715-C2F1-41BC-8B5A-B6208DC9CDB3}" srcOrd="7" destOrd="0" presId="urn:microsoft.com/office/officeart/2005/8/layout/matrix1"/>
    <dgm:cxn modelId="{81250250-F55F-4ACE-B25B-3F2F830B9C0A}" type="presParOf" srcId="{EE77F611-A3C5-488C-A6F3-67BDD58A5D14}" destId="{71A40335-89DB-4374-BA63-8F7C1F2E6E5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AB3239-8BC2-4521-888D-380A8A7E5E6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F44F768-32B2-4983-9A2B-CFC12E670D37}">
      <dgm:prSet phldrT="[Текст]"/>
      <dgm:spPr/>
      <dgm:t>
        <a:bodyPr/>
        <a:lstStyle/>
        <a:p>
          <a:r>
            <a:rPr lang="ru-RU" b="1" dirty="0" smtClean="0"/>
            <a:t>Математическая грамотность</a:t>
          </a:r>
          <a:endParaRPr lang="ru-RU" b="1" dirty="0"/>
        </a:p>
      </dgm:t>
    </dgm:pt>
    <dgm:pt modelId="{8BC472F1-687C-4F88-932B-FCC75BDE012D}" type="parTrans" cxnId="{B3D4AB6D-7EA5-4E35-A56F-F349E50CE626}">
      <dgm:prSet/>
      <dgm:spPr/>
      <dgm:t>
        <a:bodyPr/>
        <a:lstStyle/>
        <a:p>
          <a:endParaRPr lang="ru-RU"/>
        </a:p>
      </dgm:t>
    </dgm:pt>
    <dgm:pt modelId="{0824057B-6E13-4A38-BF50-E903A649F354}" type="sibTrans" cxnId="{B3D4AB6D-7EA5-4E35-A56F-F349E50CE626}">
      <dgm:prSet/>
      <dgm:spPr/>
      <dgm:t>
        <a:bodyPr/>
        <a:lstStyle/>
        <a:p>
          <a:endParaRPr lang="ru-RU"/>
        </a:p>
      </dgm:t>
    </dgm:pt>
    <dgm:pt modelId="{7B90C207-6F31-4EFE-8601-ADC2E45B9A42}">
      <dgm:prSet phldrT="[Текст]"/>
      <dgm:spPr/>
      <dgm:t>
        <a:bodyPr/>
        <a:lstStyle/>
        <a:p>
          <a:r>
            <a:rPr lang="ru-RU" b="1" dirty="0" smtClean="0"/>
            <a:t>Читательская грамотность</a:t>
          </a:r>
          <a:endParaRPr lang="ru-RU" b="1" dirty="0"/>
        </a:p>
      </dgm:t>
    </dgm:pt>
    <dgm:pt modelId="{F0C9EEFE-9939-4B2A-B1D1-F6D8CE872A96}" type="parTrans" cxnId="{B14E2801-A0B5-495C-8F5A-F92D7F818024}">
      <dgm:prSet/>
      <dgm:spPr/>
      <dgm:t>
        <a:bodyPr/>
        <a:lstStyle/>
        <a:p>
          <a:endParaRPr lang="ru-RU"/>
        </a:p>
      </dgm:t>
    </dgm:pt>
    <dgm:pt modelId="{815EA93A-8607-4BF4-87FC-059B36D27FD8}" type="sibTrans" cxnId="{B14E2801-A0B5-495C-8F5A-F92D7F818024}">
      <dgm:prSet/>
      <dgm:spPr/>
      <dgm:t>
        <a:bodyPr/>
        <a:lstStyle/>
        <a:p>
          <a:endParaRPr lang="ru-RU"/>
        </a:p>
      </dgm:t>
    </dgm:pt>
    <dgm:pt modelId="{09BBD1E2-5B7D-4449-B11F-6DEC338873F6}">
      <dgm:prSet phldrT="[Текст]"/>
      <dgm:spPr/>
      <dgm:t>
        <a:bodyPr/>
        <a:lstStyle/>
        <a:p>
          <a:r>
            <a:rPr lang="ru-RU" b="1" dirty="0" smtClean="0"/>
            <a:t>Естественнонаучная грамотность</a:t>
          </a:r>
          <a:endParaRPr lang="ru-RU" b="1" dirty="0"/>
        </a:p>
      </dgm:t>
    </dgm:pt>
    <dgm:pt modelId="{036BF218-E3EA-400B-BBE4-3C7BC8772EC2}" type="parTrans" cxnId="{04E5E610-D665-4200-93C1-9CBD64070459}">
      <dgm:prSet/>
      <dgm:spPr/>
      <dgm:t>
        <a:bodyPr/>
        <a:lstStyle/>
        <a:p>
          <a:endParaRPr lang="ru-RU"/>
        </a:p>
      </dgm:t>
    </dgm:pt>
    <dgm:pt modelId="{4D07616A-89BF-4AAC-ADC5-13A9BFDB9320}" type="sibTrans" cxnId="{04E5E610-D665-4200-93C1-9CBD64070459}">
      <dgm:prSet/>
      <dgm:spPr/>
      <dgm:t>
        <a:bodyPr/>
        <a:lstStyle/>
        <a:p>
          <a:endParaRPr lang="ru-RU"/>
        </a:p>
      </dgm:t>
    </dgm:pt>
    <dgm:pt modelId="{6398C917-9813-4E50-974F-3F8790E2B85D}">
      <dgm:prSet/>
      <dgm:spPr/>
      <dgm:t>
        <a:bodyPr/>
        <a:lstStyle/>
        <a:p>
          <a:r>
            <a:rPr lang="ru-RU" b="1" dirty="0" smtClean="0"/>
            <a:t>Финансовая грамотность</a:t>
          </a:r>
          <a:endParaRPr lang="ru-RU" b="1" dirty="0"/>
        </a:p>
      </dgm:t>
    </dgm:pt>
    <dgm:pt modelId="{C843247C-2212-49C4-A58B-C079E2B6655A}" type="parTrans" cxnId="{AEC75E76-0C6E-4747-8B48-756DB694FA4D}">
      <dgm:prSet/>
      <dgm:spPr/>
      <dgm:t>
        <a:bodyPr/>
        <a:lstStyle/>
        <a:p>
          <a:endParaRPr lang="ru-RU"/>
        </a:p>
      </dgm:t>
    </dgm:pt>
    <dgm:pt modelId="{77C649FB-67F7-4BDB-9410-6625D40854E6}" type="sibTrans" cxnId="{AEC75E76-0C6E-4747-8B48-756DB694FA4D}">
      <dgm:prSet/>
      <dgm:spPr/>
      <dgm:t>
        <a:bodyPr/>
        <a:lstStyle/>
        <a:p>
          <a:endParaRPr lang="ru-RU"/>
        </a:p>
      </dgm:t>
    </dgm:pt>
    <dgm:pt modelId="{18A28C9D-07BB-452D-8793-866C7F5C83A9}">
      <dgm:prSet/>
      <dgm:spPr/>
      <dgm:t>
        <a:bodyPr/>
        <a:lstStyle/>
        <a:p>
          <a:r>
            <a:rPr lang="ru-RU" b="1" dirty="0" smtClean="0"/>
            <a:t>Глобальные компетенции</a:t>
          </a:r>
          <a:endParaRPr lang="ru-RU" b="1" dirty="0"/>
        </a:p>
      </dgm:t>
    </dgm:pt>
    <dgm:pt modelId="{F6B0BF29-0C70-4F11-AEE3-43F5737A3B3D}" type="parTrans" cxnId="{30F1B400-C6D3-4F87-95C8-D5C725F88978}">
      <dgm:prSet/>
      <dgm:spPr/>
      <dgm:t>
        <a:bodyPr/>
        <a:lstStyle/>
        <a:p>
          <a:endParaRPr lang="ru-RU"/>
        </a:p>
      </dgm:t>
    </dgm:pt>
    <dgm:pt modelId="{587AB971-780E-4CB8-A0FE-79A105721855}" type="sibTrans" cxnId="{30F1B400-C6D3-4F87-95C8-D5C725F88978}">
      <dgm:prSet/>
      <dgm:spPr/>
      <dgm:t>
        <a:bodyPr/>
        <a:lstStyle/>
        <a:p>
          <a:endParaRPr lang="ru-RU"/>
        </a:p>
      </dgm:t>
    </dgm:pt>
    <dgm:pt modelId="{4459D21D-B75F-453B-B699-EC5A4FE0D409}">
      <dgm:prSet/>
      <dgm:spPr/>
      <dgm:t>
        <a:bodyPr/>
        <a:lstStyle/>
        <a:p>
          <a:r>
            <a:rPr lang="ru-RU" b="1" dirty="0" smtClean="0"/>
            <a:t>Креативное мышление</a:t>
          </a:r>
          <a:endParaRPr lang="ru-RU" b="1" dirty="0"/>
        </a:p>
      </dgm:t>
    </dgm:pt>
    <dgm:pt modelId="{9648C581-1CFD-4E86-9230-2E34640C1E01}" type="parTrans" cxnId="{624F3A8D-33EA-45E1-9A68-D543AC1D9679}">
      <dgm:prSet/>
      <dgm:spPr/>
      <dgm:t>
        <a:bodyPr/>
        <a:lstStyle/>
        <a:p>
          <a:endParaRPr lang="ru-RU"/>
        </a:p>
      </dgm:t>
    </dgm:pt>
    <dgm:pt modelId="{904BBF84-A1AA-43D6-866A-FB2B7A0D13EB}" type="sibTrans" cxnId="{624F3A8D-33EA-45E1-9A68-D543AC1D9679}">
      <dgm:prSet/>
      <dgm:spPr/>
      <dgm:t>
        <a:bodyPr/>
        <a:lstStyle/>
        <a:p>
          <a:endParaRPr lang="ru-RU"/>
        </a:p>
      </dgm:t>
    </dgm:pt>
    <dgm:pt modelId="{33136897-1503-47A9-BF5E-E25B1E4E663B}" type="pres">
      <dgm:prSet presAssocID="{89AB3239-8BC2-4521-888D-380A8A7E5E6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278E34A-31A9-4001-921F-99C5BFDA1092}" type="pres">
      <dgm:prSet presAssocID="{89AB3239-8BC2-4521-888D-380A8A7E5E6B}" presName="Name1" presStyleCnt="0"/>
      <dgm:spPr/>
    </dgm:pt>
    <dgm:pt modelId="{6C8E244F-FB2E-45F0-BC32-4364F4C2FD04}" type="pres">
      <dgm:prSet presAssocID="{89AB3239-8BC2-4521-888D-380A8A7E5E6B}" presName="cycle" presStyleCnt="0"/>
      <dgm:spPr/>
    </dgm:pt>
    <dgm:pt modelId="{98202485-97FB-4C04-A753-64FCA1309DCC}" type="pres">
      <dgm:prSet presAssocID="{89AB3239-8BC2-4521-888D-380A8A7E5E6B}" presName="srcNode" presStyleLbl="node1" presStyleIdx="0" presStyleCnt="6"/>
      <dgm:spPr/>
    </dgm:pt>
    <dgm:pt modelId="{176B0DB8-A164-45FA-B2D7-869AFEF70DDE}" type="pres">
      <dgm:prSet presAssocID="{89AB3239-8BC2-4521-888D-380A8A7E5E6B}" presName="conn" presStyleLbl="parChTrans1D2" presStyleIdx="0" presStyleCnt="1"/>
      <dgm:spPr/>
      <dgm:t>
        <a:bodyPr/>
        <a:lstStyle/>
        <a:p>
          <a:endParaRPr lang="ru-RU"/>
        </a:p>
      </dgm:t>
    </dgm:pt>
    <dgm:pt modelId="{630CBB05-1334-4B05-99DD-5C95D6700FFD}" type="pres">
      <dgm:prSet presAssocID="{89AB3239-8BC2-4521-888D-380A8A7E5E6B}" presName="extraNode" presStyleLbl="node1" presStyleIdx="0" presStyleCnt="6"/>
      <dgm:spPr/>
    </dgm:pt>
    <dgm:pt modelId="{FB3F2B46-0D8D-46F6-82E4-8542DE90981D}" type="pres">
      <dgm:prSet presAssocID="{89AB3239-8BC2-4521-888D-380A8A7E5E6B}" presName="dstNode" presStyleLbl="node1" presStyleIdx="0" presStyleCnt="6"/>
      <dgm:spPr/>
    </dgm:pt>
    <dgm:pt modelId="{B4542F3C-A086-45A9-AB1D-FDBFE536281C}" type="pres">
      <dgm:prSet presAssocID="{DF44F768-32B2-4983-9A2B-CFC12E670D37}" presName="text_1" presStyleLbl="node1" presStyleIdx="0" presStyleCnt="6" custLinFactNeighborX="-42" custLinFactNeighborY="-137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2F06C-693F-4191-BEDF-3AC04C624D5F}" type="pres">
      <dgm:prSet presAssocID="{DF44F768-32B2-4983-9A2B-CFC12E670D37}" presName="accent_1" presStyleCnt="0"/>
      <dgm:spPr/>
    </dgm:pt>
    <dgm:pt modelId="{B42B4685-FDE5-4E5C-9074-F8E21DCB5E62}" type="pres">
      <dgm:prSet presAssocID="{DF44F768-32B2-4983-9A2B-CFC12E670D37}" presName="accentRepeatNode" presStyleLbl="solidFgAcc1" presStyleIdx="0" presStyleCnt="6"/>
      <dgm:spPr/>
    </dgm:pt>
    <dgm:pt modelId="{FE819EF1-7C6C-461F-8F44-18822FF42BAD}" type="pres">
      <dgm:prSet presAssocID="{7B90C207-6F31-4EFE-8601-ADC2E45B9A42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DB71F-E5E6-417C-A262-25A7C7264D04}" type="pres">
      <dgm:prSet presAssocID="{7B90C207-6F31-4EFE-8601-ADC2E45B9A42}" presName="accent_2" presStyleCnt="0"/>
      <dgm:spPr/>
    </dgm:pt>
    <dgm:pt modelId="{8003F2FC-E55E-46B4-A85B-8340D83B1607}" type="pres">
      <dgm:prSet presAssocID="{7B90C207-6F31-4EFE-8601-ADC2E45B9A42}" presName="accentRepeatNode" presStyleLbl="solidFgAcc1" presStyleIdx="1" presStyleCnt="6"/>
      <dgm:spPr/>
    </dgm:pt>
    <dgm:pt modelId="{AF6483C3-C74F-4446-9B95-E94BAC2953E7}" type="pres">
      <dgm:prSet presAssocID="{09BBD1E2-5B7D-4449-B11F-6DEC338873F6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EE065-945B-42EE-A577-C8C8A104E31F}" type="pres">
      <dgm:prSet presAssocID="{09BBD1E2-5B7D-4449-B11F-6DEC338873F6}" presName="accent_3" presStyleCnt="0"/>
      <dgm:spPr/>
    </dgm:pt>
    <dgm:pt modelId="{253C0A7C-8529-43F2-A5FD-5402D87FDBBB}" type="pres">
      <dgm:prSet presAssocID="{09BBD1E2-5B7D-4449-B11F-6DEC338873F6}" presName="accentRepeatNode" presStyleLbl="solidFgAcc1" presStyleIdx="2" presStyleCnt="6"/>
      <dgm:spPr/>
    </dgm:pt>
    <dgm:pt modelId="{57E2CCFA-2BB1-4425-B2F5-5254ABEA1423}" type="pres">
      <dgm:prSet presAssocID="{6398C917-9813-4E50-974F-3F8790E2B85D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4E411-AA05-4D24-B138-119E73FBD4DE}" type="pres">
      <dgm:prSet presAssocID="{6398C917-9813-4E50-974F-3F8790E2B85D}" presName="accent_4" presStyleCnt="0"/>
      <dgm:spPr/>
    </dgm:pt>
    <dgm:pt modelId="{35E1065C-0DB4-41B0-9F22-5AEF39FF987C}" type="pres">
      <dgm:prSet presAssocID="{6398C917-9813-4E50-974F-3F8790E2B85D}" presName="accentRepeatNode" presStyleLbl="solidFgAcc1" presStyleIdx="3" presStyleCnt="6"/>
      <dgm:spPr/>
    </dgm:pt>
    <dgm:pt modelId="{0BB4D675-972E-49BA-B9C8-9CC19F2ED1E7}" type="pres">
      <dgm:prSet presAssocID="{18A28C9D-07BB-452D-8793-866C7F5C83A9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87481-9AB5-4DC9-86EF-DA619570CC7A}" type="pres">
      <dgm:prSet presAssocID="{18A28C9D-07BB-452D-8793-866C7F5C83A9}" presName="accent_5" presStyleCnt="0"/>
      <dgm:spPr/>
    </dgm:pt>
    <dgm:pt modelId="{11D2ED93-66A6-4FFB-A317-19AA6866A783}" type="pres">
      <dgm:prSet presAssocID="{18A28C9D-07BB-452D-8793-866C7F5C83A9}" presName="accentRepeatNode" presStyleLbl="solidFgAcc1" presStyleIdx="4" presStyleCnt="6"/>
      <dgm:spPr/>
    </dgm:pt>
    <dgm:pt modelId="{7775D058-3F57-4453-94DC-7DDB51B88F73}" type="pres">
      <dgm:prSet presAssocID="{4459D21D-B75F-453B-B699-EC5A4FE0D409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BEF6C0-65E2-4B3D-81D6-9B003D6AA76A}" type="pres">
      <dgm:prSet presAssocID="{4459D21D-B75F-453B-B699-EC5A4FE0D409}" presName="accent_6" presStyleCnt="0"/>
      <dgm:spPr/>
    </dgm:pt>
    <dgm:pt modelId="{8CE3C050-5647-4174-8008-FDB5396B1AAE}" type="pres">
      <dgm:prSet presAssocID="{4459D21D-B75F-453B-B699-EC5A4FE0D409}" presName="accentRepeatNode" presStyleLbl="solidFgAcc1" presStyleIdx="5" presStyleCnt="6"/>
      <dgm:spPr/>
    </dgm:pt>
  </dgm:ptLst>
  <dgm:cxnLst>
    <dgm:cxn modelId="{B3D4AB6D-7EA5-4E35-A56F-F349E50CE626}" srcId="{89AB3239-8BC2-4521-888D-380A8A7E5E6B}" destId="{DF44F768-32B2-4983-9A2B-CFC12E670D37}" srcOrd="0" destOrd="0" parTransId="{8BC472F1-687C-4F88-932B-FCC75BDE012D}" sibTransId="{0824057B-6E13-4A38-BF50-E903A649F354}"/>
    <dgm:cxn modelId="{FC3AFA05-D25D-4B31-9537-6B4A7888EDD7}" type="presOf" srcId="{0824057B-6E13-4A38-BF50-E903A649F354}" destId="{176B0DB8-A164-45FA-B2D7-869AFEF70DDE}" srcOrd="0" destOrd="0" presId="urn:microsoft.com/office/officeart/2008/layout/VerticalCurvedList"/>
    <dgm:cxn modelId="{28ECFBE3-DCC1-485F-9AEA-0111F18CDEAE}" type="presOf" srcId="{4459D21D-B75F-453B-B699-EC5A4FE0D409}" destId="{7775D058-3F57-4453-94DC-7DDB51B88F73}" srcOrd="0" destOrd="0" presId="urn:microsoft.com/office/officeart/2008/layout/VerticalCurvedList"/>
    <dgm:cxn modelId="{30F1B400-C6D3-4F87-95C8-D5C725F88978}" srcId="{89AB3239-8BC2-4521-888D-380A8A7E5E6B}" destId="{18A28C9D-07BB-452D-8793-866C7F5C83A9}" srcOrd="4" destOrd="0" parTransId="{F6B0BF29-0C70-4F11-AEE3-43F5737A3B3D}" sibTransId="{587AB971-780E-4CB8-A0FE-79A105721855}"/>
    <dgm:cxn modelId="{62C8B231-FAFE-48D5-932D-63B334518B55}" type="presOf" srcId="{6398C917-9813-4E50-974F-3F8790E2B85D}" destId="{57E2CCFA-2BB1-4425-B2F5-5254ABEA1423}" srcOrd="0" destOrd="0" presId="urn:microsoft.com/office/officeart/2008/layout/VerticalCurvedList"/>
    <dgm:cxn modelId="{08B14060-77EA-405C-822F-A7232B05233B}" type="presOf" srcId="{09BBD1E2-5B7D-4449-B11F-6DEC338873F6}" destId="{AF6483C3-C74F-4446-9B95-E94BAC2953E7}" srcOrd="0" destOrd="0" presId="urn:microsoft.com/office/officeart/2008/layout/VerticalCurvedList"/>
    <dgm:cxn modelId="{04E5E610-D665-4200-93C1-9CBD64070459}" srcId="{89AB3239-8BC2-4521-888D-380A8A7E5E6B}" destId="{09BBD1E2-5B7D-4449-B11F-6DEC338873F6}" srcOrd="2" destOrd="0" parTransId="{036BF218-E3EA-400B-BBE4-3C7BC8772EC2}" sibTransId="{4D07616A-89BF-4AAC-ADC5-13A9BFDB9320}"/>
    <dgm:cxn modelId="{96EA7CB4-9E66-4513-A13E-924C1EAD4263}" type="presOf" srcId="{18A28C9D-07BB-452D-8793-866C7F5C83A9}" destId="{0BB4D675-972E-49BA-B9C8-9CC19F2ED1E7}" srcOrd="0" destOrd="0" presId="urn:microsoft.com/office/officeart/2008/layout/VerticalCurvedList"/>
    <dgm:cxn modelId="{70F37702-C717-4740-ABC2-F7EBF6F8D1A6}" type="presOf" srcId="{DF44F768-32B2-4983-9A2B-CFC12E670D37}" destId="{B4542F3C-A086-45A9-AB1D-FDBFE536281C}" srcOrd="0" destOrd="0" presId="urn:microsoft.com/office/officeart/2008/layout/VerticalCurvedList"/>
    <dgm:cxn modelId="{044D55A5-92EA-4A73-AF6D-571D8C2ACA89}" type="presOf" srcId="{7B90C207-6F31-4EFE-8601-ADC2E45B9A42}" destId="{FE819EF1-7C6C-461F-8F44-18822FF42BAD}" srcOrd="0" destOrd="0" presId="urn:microsoft.com/office/officeart/2008/layout/VerticalCurvedList"/>
    <dgm:cxn modelId="{B14E2801-A0B5-495C-8F5A-F92D7F818024}" srcId="{89AB3239-8BC2-4521-888D-380A8A7E5E6B}" destId="{7B90C207-6F31-4EFE-8601-ADC2E45B9A42}" srcOrd="1" destOrd="0" parTransId="{F0C9EEFE-9939-4B2A-B1D1-F6D8CE872A96}" sibTransId="{815EA93A-8607-4BF4-87FC-059B36D27FD8}"/>
    <dgm:cxn modelId="{AEC75E76-0C6E-4747-8B48-756DB694FA4D}" srcId="{89AB3239-8BC2-4521-888D-380A8A7E5E6B}" destId="{6398C917-9813-4E50-974F-3F8790E2B85D}" srcOrd="3" destOrd="0" parTransId="{C843247C-2212-49C4-A58B-C079E2B6655A}" sibTransId="{77C649FB-67F7-4BDB-9410-6625D40854E6}"/>
    <dgm:cxn modelId="{624F3A8D-33EA-45E1-9A68-D543AC1D9679}" srcId="{89AB3239-8BC2-4521-888D-380A8A7E5E6B}" destId="{4459D21D-B75F-453B-B699-EC5A4FE0D409}" srcOrd="5" destOrd="0" parTransId="{9648C581-1CFD-4E86-9230-2E34640C1E01}" sibTransId="{904BBF84-A1AA-43D6-866A-FB2B7A0D13EB}"/>
    <dgm:cxn modelId="{759BBAFF-608C-4924-B765-5B9223B4ABEF}" type="presOf" srcId="{89AB3239-8BC2-4521-888D-380A8A7E5E6B}" destId="{33136897-1503-47A9-BF5E-E25B1E4E663B}" srcOrd="0" destOrd="0" presId="urn:microsoft.com/office/officeart/2008/layout/VerticalCurvedList"/>
    <dgm:cxn modelId="{DB6107D7-6661-4CB0-BD1E-6579477718D8}" type="presParOf" srcId="{33136897-1503-47A9-BF5E-E25B1E4E663B}" destId="{9278E34A-31A9-4001-921F-99C5BFDA1092}" srcOrd="0" destOrd="0" presId="urn:microsoft.com/office/officeart/2008/layout/VerticalCurvedList"/>
    <dgm:cxn modelId="{5ED9A62F-3348-4717-9140-E73E384BF63A}" type="presParOf" srcId="{9278E34A-31A9-4001-921F-99C5BFDA1092}" destId="{6C8E244F-FB2E-45F0-BC32-4364F4C2FD04}" srcOrd="0" destOrd="0" presId="urn:microsoft.com/office/officeart/2008/layout/VerticalCurvedList"/>
    <dgm:cxn modelId="{7D0F4C62-41C0-4CC9-BF3E-4EA93888E700}" type="presParOf" srcId="{6C8E244F-FB2E-45F0-BC32-4364F4C2FD04}" destId="{98202485-97FB-4C04-A753-64FCA1309DCC}" srcOrd="0" destOrd="0" presId="urn:microsoft.com/office/officeart/2008/layout/VerticalCurvedList"/>
    <dgm:cxn modelId="{E931477F-8C80-4F05-AA02-F2EAD8D34D1A}" type="presParOf" srcId="{6C8E244F-FB2E-45F0-BC32-4364F4C2FD04}" destId="{176B0DB8-A164-45FA-B2D7-869AFEF70DDE}" srcOrd="1" destOrd="0" presId="urn:microsoft.com/office/officeart/2008/layout/VerticalCurvedList"/>
    <dgm:cxn modelId="{30A89B28-E838-4BD9-9E35-CE2A461C4E05}" type="presParOf" srcId="{6C8E244F-FB2E-45F0-BC32-4364F4C2FD04}" destId="{630CBB05-1334-4B05-99DD-5C95D6700FFD}" srcOrd="2" destOrd="0" presId="urn:microsoft.com/office/officeart/2008/layout/VerticalCurvedList"/>
    <dgm:cxn modelId="{A02F5002-64F9-4DC0-886C-C0BAAFFC9590}" type="presParOf" srcId="{6C8E244F-FB2E-45F0-BC32-4364F4C2FD04}" destId="{FB3F2B46-0D8D-46F6-82E4-8542DE90981D}" srcOrd="3" destOrd="0" presId="urn:microsoft.com/office/officeart/2008/layout/VerticalCurvedList"/>
    <dgm:cxn modelId="{7B2EC708-A3FF-4915-88F8-C426D8B30105}" type="presParOf" srcId="{9278E34A-31A9-4001-921F-99C5BFDA1092}" destId="{B4542F3C-A086-45A9-AB1D-FDBFE536281C}" srcOrd="1" destOrd="0" presId="urn:microsoft.com/office/officeart/2008/layout/VerticalCurvedList"/>
    <dgm:cxn modelId="{D08F37C8-CC1F-47A3-8434-14EEE1EC9E0F}" type="presParOf" srcId="{9278E34A-31A9-4001-921F-99C5BFDA1092}" destId="{8032F06C-693F-4191-BEDF-3AC04C624D5F}" srcOrd="2" destOrd="0" presId="urn:microsoft.com/office/officeart/2008/layout/VerticalCurvedList"/>
    <dgm:cxn modelId="{1704D4BB-6A93-42FD-ACDC-010BB482B4DA}" type="presParOf" srcId="{8032F06C-693F-4191-BEDF-3AC04C624D5F}" destId="{B42B4685-FDE5-4E5C-9074-F8E21DCB5E62}" srcOrd="0" destOrd="0" presId="urn:microsoft.com/office/officeart/2008/layout/VerticalCurvedList"/>
    <dgm:cxn modelId="{A3D6DC27-D8E6-4A86-8E94-82B77F91F493}" type="presParOf" srcId="{9278E34A-31A9-4001-921F-99C5BFDA1092}" destId="{FE819EF1-7C6C-461F-8F44-18822FF42BAD}" srcOrd="3" destOrd="0" presId="urn:microsoft.com/office/officeart/2008/layout/VerticalCurvedList"/>
    <dgm:cxn modelId="{CDA34BA0-9F2B-49E8-A1C8-5EA7062C3100}" type="presParOf" srcId="{9278E34A-31A9-4001-921F-99C5BFDA1092}" destId="{01CDB71F-E5E6-417C-A262-25A7C7264D04}" srcOrd="4" destOrd="0" presId="urn:microsoft.com/office/officeart/2008/layout/VerticalCurvedList"/>
    <dgm:cxn modelId="{78CFABC0-EBBA-4BB5-A1CE-6C19E1965BA9}" type="presParOf" srcId="{01CDB71F-E5E6-417C-A262-25A7C7264D04}" destId="{8003F2FC-E55E-46B4-A85B-8340D83B1607}" srcOrd="0" destOrd="0" presId="urn:microsoft.com/office/officeart/2008/layout/VerticalCurvedList"/>
    <dgm:cxn modelId="{17113E6C-5628-48A1-A6AA-A3049F7A7250}" type="presParOf" srcId="{9278E34A-31A9-4001-921F-99C5BFDA1092}" destId="{AF6483C3-C74F-4446-9B95-E94BAC2953E7}" srcOrd="5" destOrd="0" presId="urn:microsoft.com/office/officeart/2008/layout/VerticalCurvedList"/>
    <dgm:cxn modelId="{A4C26C64-CC70-472F-BCD1-FC8EB87F8466}" type="presParOf" srcId="{9278E34A-31A9-4001-921F-99C5BFDA1092}" destId="{7E8EE065-945B-42EE-A577-C8C8A104E31F}" srcOrd="6" destOrd="0" presId="urn:microsoft.com/office/officeart/2008/layout/VerticalCurvedList"/>
    <dgm:cxn modelId="{C1BB349E-533A-4746-A02B-5F0C2775039E}" type="presParOf" srcId="{7E8EE065-945B-42EE-A577-C8C8A104E31F}" destId="{253C0A7C-8529-43F2-A5FD-5402D87FDBBB}" srcOrd="0" destOrd="0" presId="urn:microsoft.com/office/officeart/2008/layout/VerticalCurvedList"/>
    <dgm:cxn modelId="{D63356B3-495B-44D7-ADBF-9BAC967773A8}" type="presParOf" srcId="{9278E34A-31A9-4001-921F-99C5BFDA1092}" destId="{57E2CCFA-2BB1-4425-B2F5-5254ABEA1423}" srcOrd="7" destOrd="0" presId="urn:microsoft.com/office/officeart/2008/layout/VerticalCurvedList"/>
    <dgm:cxn modelId="{58F801C5-D297-444F-B860-460685B9EF65}" type="presParOf" srcId="{9278E34A-31A9-4001-921F-99C5BFDA1092}" destId="{1754E411-AA05-4D24-B138-119E73FBD4DE}" srcOrd="8" destOrd="0" presId="urn:microsoft.com/office/officeart/2008/layout/VerticalCurvedList"/>
    <dgm:cxn modelId="{32CB7D82-38A5-4CD9-AE0F-681D476F8974}" type="presParOf" srcId="{1754E411-AA05-4D24-B138-119E73FBD4DE}" destId="{35E1065C-0DB4-41B0-9F22-5AEF39FF987C}" srcOrd="0" destOrd="0" presId="urn:microsoft.com/office/officeart/2008/layout/VerticalCurvedList"/>
    <dgm:cxn modelId="{14CF9577-D0A8-4536-BC83-8FFC07AD5DF9}" type="presParOf" srcId="{9278E34A-31A9-4001-921F-99C5BFDA1092}" destId="{0BB4D675-972E-49BA-B9C8-9CC19F2ED1E7}" srcOrd="9" destOrd="0" presId="urn:microsoft.com/office/officeart/2008/layout/VerticalCurvedList"/>
    <dgm:cxn modelId="{7FD98D0D-B7DB-460C-B2B6-8B1F2ADA6AB8}" type="presParOf" srcId="{9278E34A-31A9-4001-921F-99C5BFDA1092}" destId="{0BD87481-9AB5-4DC9-86EF-DA619570CC7A}" srcOrd="10" destOrd="0" presId="urn:microsoft.com/office/officeart/2008/layout/VerticalCurvedList"/>
    <dgm:cxn modelId="{27B3DF2C-0D7D-462C-A807-42A52A236000}" type="presParOf" srcId="{0BD87481-9AB5-4DC9-86EF-DA619570CC7A}" destId="{11D2ED93-66A6-4FFB-A317-19AA6866A783}" srcOrd="0" destOrd="0" presId="urn:microsoft.com/office/officeart/2008/layout/VerticalCurvedList"/>
    <dgm:cxn modelId="{8C9D427B-BEAD-4B23-8ECE-3F51389776E1}" type="presParOf" srcId="{9278E34A-31A9-4001-921F-99C5BFDA1092}" destId="{7775D058-3F57-4453-94DC-7DDB51B88F73}" srcOrd="11" destOrd="0" presId="urn:microsoft.com/office/officeart/2008/layout/VerticalCurvedList"/>
    <dgm:cxn modelId="{24F931DD-BB46-4A0F-A3B5-C4F3FD3DA687}" type="presParOf" srcId="{9278E34A-31A9-4001-921F-99C5BFDA1092}" destId="{53BEF6C0-65E2-4B3D-81D6-9B003D6AA76A}" srcOrd="12" destOrd="0" presId="urn:microsoft.com/office/officeart/2008/layout/VerticalCurvedList"/>
    <dgm:cxn modelId="{7E0D2825-D51D-4117-9E90-07489C1C68AC}" type="presParOf" srcId="{53BEF6C0-65E2-4B3D-81D6-9B003D6AA76A}" destId="{8CE3C050-5647-4174-8008-FDB5396B1AA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84169-0C4F-4F38-B833-DE27FF9079ED}">
      <dsp:nvSpPr>
        <dsp:cNvPr id="0" name=""/>
        <dsp:cNvSpPr/>
      </dsp:nvSpPr>
      <dsp:spPr>
        <a:xfrm rot="16200000">
          <a:off x="1350150" y="-1350150"/>
          <a:ext cx="2664295" cy="5364596"/>
        </a:xfrm>
        <a:prstGeom prst="round1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1"/>
              </a:solidFill>
            </a:rPr>
            <a:t>Личностное развитие </a:t>
          </a:r>
          <a:r>
            <a:rPr lang="ru-RU" sz="1800" kern="1200" dirty="0">
              <a:solidFill>
                <a:schemeClr val="tx1"/>
              </a:solidFill>
            </a:rPr>
            <a:t>(результат «</a:t>
          </a:r>
          <a:r>
            <a:rPr lang="ru-RU" sz="1800" kern="1200" dirty="0" err="1">
              <a:solidFill>
                <a:schemeClr val="tx1"/>
              </a:solidFill>
            </a:rPr>
            <a:t>смыслообразование</a:t>
          </a:r>
          <a:r>
            <a:rPr lang="ru-RU" sz="1800" kern="1200" dirty="0">
              <a:solidFill>
                <a:schemeClr val="tx1"/>
              </a:solidFill>
            </a:rPr>
            <a:t> и нравственно-этическая ориентация») обеспечивает мотивацию ответственности за социальную востребованность предметных знаний и навыков </a:t>
          </a:r>
        </a:p>
      </dsp:txBody>
      <dsp:txXfrm rot="5400000">
        <a:off x="0" y="0"/>
        <a:ext cx="5364596" cy="1998222"/>
      </dsp:txXfrm>
    </dsp:sp>
    <dsp:sp modelId="{2CAB96D5-DF86-4971-B3EB-9490E77F3C8A}">
      <dsp:nvSpPr>
        <dsp:cNvPr id="0" name=""/>
        <dsp:cNvSpPr/>
      </dsp:nvSpPr>
      <dsp:spPr>
        <a:xfrm>
          <a:off x="5364596" y="0"/>
          <a:ext cx="5364596" cy="2664295"/>
        </a:xfrm>
        <a:prstGeom prst="round1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chemeClr val="tx1"/>
              </a:solidFill>
            </a:rPr>
            <a:t>Метапредметные результаты </a:t>
          </a:r>
          <a:r>
            <a:rPr lang="ru-RU" sz="2000" kern="1200" dirty="0">
              <a:solidFill>
                <a:schemeClr val="tx1"/>
              </a:solidFill>
            </a:rPr>
            <a:t>(УУД + межпредметные понятия) дают способы действий с предметным содержанием</a:t>
          </a:r>
        </a:p>
      </dsp:txBody>
      <dsp:txXfrm>
        <a:off x="5364596" y="0"/>
        <a:ext cx="5364596" cy="1998222"/>
      </dsp:txXfrm>
    </dsp:sp>
    <dsp:sp modelId="{557EB266-D492-4B70-8435-B6442F63FE88}">
      <dsp:nvSpPr>
        <dsp:cNvPr id="0" name=""/>
        <dsp:cNvSpPr/>
      </dsp:nvSpPr>
      <dsp:spPr>
        <a:xfrm rot="10800000">
          <a:off x="0" y="2664295"/>
          <a:ext cx="5364596" cy="2664295"/>
        </a:xfrm>
        <a:prstGeom prst="round1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chemeClr val="tx1"/>
              </a:solidFill>
            </a:rPr>
            <a:t>Проектная деятельность </a:t>
          </a:r>
          <a:r>
            <a:rPr lang="ru-RU" sz="2000" kern="1200" dirty="0">
              <a:solidFill>
                <a:schemeClr val="tx1"/>
              </a:solidFill>
            </a:rPr>
            <a:t>создает условия для реализации знаний в осознанной социально востребованной деятельности</a:t>
          </a:r>
        </a:p>
      </dsp:txBody>
      <dsp:txXfrm rot="10800000">
        <a:off x="0" y="3330369"/>
        <a:ext cx="5364596" cy="1998222"/>
      </dsp:txXfrm>
    </dsp:sp>
    <dsp:sp modelId="{A50C2796-FFCE-4A9C-976D-FB61E47B8727}">
      <dsp:nvSpPr>
        <dsp:cNvPr id="0" name=""/>
        <dsp:cNvSpPr/>
      </dsp:nvSpPr>
      <dsp:spPr>
        <a:xfrm rot="5400000">
          <a:off x="6714746" y="1314145"/>
          <a:ext cx="2664295" cy="5364596"/>
        </a:xfrm>
        <a:prstGeom prst="round1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>
              <a:solidFill>
                <a:schemeClr val="tx1"/>
              </a:solidFill>
            </a:rPr>
            <a:t>Предметные результаты </a:t>
          </a:r>
          <a:r>
            <a:rPr lang="ru-RU" sz="2300" kern="1200" dirty="0">
              <a:solidFill>
                <a:schemeClr val="tx1"/>
              </a:solidFill>
            </a:rPr>
            <a:t>дают представление о явлениях окружающего мира; формируют </a:t>
          </a:r>
          <a:r>
            <a:rPr lang="ru-RU" sz="2300" kern="1200" dirty="0" err="1">
              <a:solidFill>
                <a:schemeClr val="tx1"/>
              </a:solidFill>
            </a:rPr>
            <a:t>знаниево</a:t>
          </a:r>
          <a:r>
            <a:rPr lang="ru-RU" sz="2300" kern="1200" dirty="0">
              <a:solidFill>
                <a:schemeClr val="tx1"/>
              </a:solidFill>
            </a:rPr>
            <a:t>-информационный каркас ФГ </a:t>
          </a:r>
        </a:p>
      </dsp:txBody>
      <dsp:txXfrm rot="-5400000">
        <a:off x="5364596" y="3330369"/>
        <a:ext cx="5364596" cy="1998222"/>
      </dsp:txXfrm>
    </dsp:sp>
    <dsp:sp modelId="{71A40335-89DB-4374-BA63-8F7C1F2E6E56}">
      <dsp:nvSpPr>
        <dsp:cNvPr id="0" name=""/>
        <dsp:cNvSpPr/>
      </dsp:nvSpPr>
      <dsp:spPr>
        <a:xfrm>
          <a:off x="3755217" y="1998221"/>
          <a:ext cx="3218757" cy="1332147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/>
            <a:t>ФГ- синтез знаний, навыков, мотивации и опыта</a:t>
          </a:r>
        </a:p>
      </dsp:txBody>
      <dsp:txXfrm>
        <a:off x="3820247" y="2063251"/>
        <a:ext cx="3088697" cy="12020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B0DB8-A164-45FA-B2D7-869AFEF70DDE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42F3C-A086-45A9-AB1D-FDBFE536281C}">
      <dsp:nvSpPr>
        <dsp:cNvPr id="0" name=""/>
        <dsp:cNvSpPr/>
      </dsp:nvSpPr>
      <dsp:spPr>
        <a:xfrm>
          <a:off x="360073" y="172614"/>
          <a:ext cx="10099368" cy="4764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Математическая грамотность</a:t>
          </a:r>
          <a:endParaRPr lang="ru-RU" sz="2500" b="1" kern="1200" dirty="0"/>
        </a:p>
      </dsp:txBody>
      <dsp:txXfrm>
        <a:off x="360073" y="172614"/>
        <a:ext cx="10099368" cy="476493"/>
      </dsp:txXfrm>
    </dsp:sp>
    <dsp:sp modelId="{B42B4685-FDE5-4E5C-9074-F8E21DCB5E62}">
      <dsp:nvSpPr>
        <dsp:cNvPr id="0" name=""/>
        <dsp:cNvSpPr/>
      </dsp:nvSpPr>
      <dsp:spPr>
        <a:xfrm>
          <a:off x="66507" y="17877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819EF1-7C6C-461F-8F44-18822FF42BAD}">
      <dsp:nvSpPr>
        <dsp:cNvPr id="0" name=""/>
        <dsp:cNvSpPr/>
      </dsp:nvSpPr>
      <dsp:spPr>
        <a:xfrm>
          <a:off x="756263" y="952986"/>
          <a:ext cx="9707420" cy="476493"/>
        </a:xfrm>
        <a:prstGeom prst="rect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Читательская грамотность</a:t>
          </a:r>
          <a:endParaRPr lang="ru-RU" sz="2500" b="1" kern="1200" dirty="0"/>
        </a:p>
      </dsp:txBody>
      <dsp:txXfrm>
        <a:off x="756263" y="952986"/>
        <a:ext cx="9707420" cy="476493"/>
      </dsp:txXfrm>
    </dsp:sp>
    <dsp:sp modelId="{8003F2FC-E55E-46B4-A85B-8340D83B1607}">
      <dsp:nvSpPr>
        <dsp:cNvPr id="0" name=""/>
        <dsp:cNvSpPr/>
      </dsp:nvSpPr>
      <dsp:spPr>
        <a:xfrm>
          <a:off x="458455" y="89342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6483C3-C74F-4446-9B95-E94BAC2953E7}">
      <dsp:nvSpPr>
        <dsp:cNvPr id="0" name=""/>
        <dsp:cNvSpPr/>
      </dsp:nvSpPr>
      <dsp:spPr>
        <a:xfrm>
          <a:off x="935492" y="1667636"/>
          <a:ext cx="9528192" cy="476493"/>
        </a:xfrm>
        <a:prstGeom prst="rect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Естественнонаучная грамотность</a:t>
          </a:r>
          <a:endParaRPr lang="ru-RU" sz="2500" b="1" kern="1200" dirty="0"/>
        </a:p>
      </dsp:txBody>
      <dsp:txXfrm>
        <a:off x="935492" y="1667636"/>
        <a:ext cx="9528192" cy="476493"/>
      </dsp:txXfrm>
    </dsp:sp>
    <dsp:sp modelId="{253C0A7C-8529-43F2-A5FD-5402D87FDBBB}">
      <dsp:nvSpPr>
        <dsp:cNvPr id="0" name=""/>
        <dsp:cNvSpPr/>
      </dsp:nvSpPr>
      <dsp:spPr>
        <a:xfrm>
          <a:off x="637683" y="1608074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2CCFA-2BB1-4425-B2F5-5254ABEA1423}">
      <dsp:nvSpPr>
        <dsp:cNvPr id="0" name=""/>
        <dsp:cNvSpPr/>
      </dsp:nvSpPr>
      <dsp:spPr>
        <a:xfrm>
          <a:off x="935492" y="2381833"/>
          <a:ext cx="9528192" cy="476493"/>
        </a:xfrm>
        <a:prstGeom prst="rect">
          <a:avLst/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Финансовая грамотность</a:t>
          </a:r>
          <a:endParaRPr lang="ru-RU" sz="2500" b="1" kern="1200" dirty="0"/>
        </a:p>
      </dsp:txBody>
      <dsp:txXfrm>
        <a:off x="935492" y="2381833"/>
        <a:ext cx="9528192" cy="476493"/>
      </dsp:txXfrm>
    </dsp:sp>
    <dsp:sp modelId="{35E1065C-0DB4-41B0-9F22-5AEF39FF987C}">
      <dsp:nvSpPr>
        <dsp:cNvPr id="0" name=""/>
        <dsp:cNvSpPr/>
      </dsp:nvSpPr>
      <dsp:spPr>
        <a:xfrm>
          <a:off x="637683" y="232227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4D675-972E-49BA-B9C8-9CC19F2ED1E7}">
      <dsp:nvSpPr>
        <dsp:cNvPr id="0" name=""/>
        <dsp:cNvSpPr/>
      </dsp:nvSpPr>
      <dsp:spPr>
        <a:xfrm>
          <a:off x="756263" y="3096482"/>
          <a:ext cx="9707420" cy="476493"/>
        </a:xfrm>
        <a:prstGeom prst="rect">
          <a:avLst/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Глобальные компетенции</a:t>
          </a:r>
          <a:endParaRPr lang="ru-RU" sz="2500" b="1" kern="1200" dirty="0"/>
        </a:p>
      </dsp:txBody>
      <dsp:txXfrm>
        <a:off x="756263" y="3096482"/>
        <a:ext cx="9707420" cy="476493"/>
      </dsp:txXfrm>
    </dsp:sp>
    <dsp:sp modelId="{11D2ED93-66A6-4FFB-A317-19AA6866A783}">
      <dsp:nvSpPr>
        <dsp:cNvPr id="0" name=""/>
        <dsp:cNvSpPr/>
      </dsp:nvSpPr>
      <dsp:spPr>
        <a:xfrm>
          <a:off x="458455" y="303692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75D058-3F57-4453-94DC-7DDB51B88F73}">
      <dsp:nvSpPr>
        <dsp:cNvPr id="0" name=""/>
        <dsp:cNvSpPr/>
      </dsp:nvSpPr>
      <dsp:spPr>
        <a:xfrm>
          <a:off x="364315" y="3811132"/>
          <a:ext cx="10099368" cy="476493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Креативное мышление</a:t>
          </a:r>
          <a:endParaRPr lang="ru-RU" sz="2500" b="1" kern="1200" dirty="0"/>
        </a:p>
      </dsp:txBody>
      <dsp:txXfrm>
        <a:off x="364315" y="3811132"/>
        <a:ext cx="10099368" cy="476493"/>
      </dsp:txXfrm>
    </dsp:sp>
    <dsp:sp modelId="{8CE3C050-5647-4174-8008-FDB5396B1AAE}">
      <dsp:nvSpPr>
        <dsp:cNvPr id="0" name=""/>
        <dsp:cNvSpPr/>
      </dsp:nvSpPr>
      <dsp:spPr>
        <a:xfrm>
          <a:off x="66507" y="3751570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-127000" ty="-508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82638" y="2348880"/>
            <a:ext cx="1080120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Функциональная грамотность как основа формирования компетенций </a:t>
            </a:r>
            <a:r>
              <a:rPr lang="en-US" b="1" dirty="0" smtClean="0"/>
              <a:t>XXI</a:t>
            </a:r>
            <a:r>
              <a:rPr lang="ru-RU" b="1" dirty="0" smtClean="0"/>
              <a:t> века обучающихся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86894" y="5229200"/>
            <a:ext cx="8533289" cy="98566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i="1" dirty="0" smtClean="0"/>
              <a:t>Информационно-методический день</a:t>
            </a:r>
          </a:p>
          <a:p>
            <a:pPr algn="r"/>
            <a:r>
              <a:rPr lang="ru-RU" i="1" dirty="0" smtClean="0"/>
              <a:t>27 и 29 октября 2020 года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420360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8" y="274638"/>
            <a:ext cx="9577064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Пример задания ЕГЭ по обществознанию (задание 19)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1600201"/>
            <a:ext cx="10526247" cy="485313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/>
              <a:t>Гражданин Ерёмин, имеющий супругу и дочь, решил оставить всё своё имущество в наследство внуку. При каких условиях внук может стать единственным наследником гражданина Ерёмина</a:t>
            </a:r>
            <a:r>
              <a:rPr lang="ru-RU" i="1" dirty="0" smtClean="0"/>
              <a:t>?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endParaRPr lang="ru-RU" i="1" dirty="0"/>
          </a:p>
          <a:p>
            <a:pPr marL="0" indent="0">
              <a:buNone/>
            </a:pPr>
            <a:r>
              <a:rPr lang="ru-RU" dirty="0"/>
              <a:t>Запишите цифры, под которыми указаны соответствующие условия:</a:t>
            </a:r>
          </a:p>
          <a:p>
            <a:pPr marL="457200" indent="-457200">
              <a:buAutoNum type="arabicParenR"/>
            </a:pPr>
            <a:r>
              <a:rPr lang="ru-RU" dirty="0"/>
              <a:t>Наличие нотариально заверенного завещания Ерёмина. </a:t>
            </a:r>
          </a:p>
          <a:p>
            <a:pPr marL="457200" indent="-457200">
              <a:buAutoNum type="arabicParenR"/>
            </a:pPr>
            <a:r>
              <a:rPr lang="ru-RU" dirty="0"/>
              <a:t>Ерёмин ранее не составлял другого завещания. </a:t>
            </a:r>
          </a:p>
          <a:p>
            <a:pPr marL="457200" indent="-457200">
              <a:buAutoNum type="arabicParenR"/>
            </a:pPr>
            <a:r>
              <a:rPr lang="ru-RU" dirty="0"/>
              <a:t>Супруга и дочь Ерёмина являются трудоспособными. </a:t>
            </a:r>
          </a:p>
          <a:p>
            <a:pPr marL="457200" indent="-457200">
              <a:buAutoNum type="arabicParenR"/>
            </a:pPr>
            <a:r>
              <a:rPr lang="ru-RU" dirty="0"/>
              <a:t>Ерёмин является дееспособным лицом. </a:t>
            </a:r>
          </a:p>
          <a:p>
            <a:pPr marL="457200" indent="-457200">
              <a:buAutoNum type="arabicParenR"/>
            </a:pPr>
            <a:r>
              <a:rPr lang="ru-RU" dirty="0"/>
              <a:t>Внук Ерёмина является совершеннолетним. </a:t>
            </a:r>
          </a:p>
          <a:p>
            <a:pPr marL="457200" indent="-457200">
              <a:buAutoNum type="arabicParenR"/>
            </a:pPr>
            <a:r>
              <a:rPr lang="ru-RU" dirty="0"/>
              <a:t>Внук проживает вместе с Ерёминым и находится у него на иждивении.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259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7" y="274638"/>
            <a:ext cx="10598255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Структура заданий, формирующих функциональную грамотность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7" y="1600201"/>
            <a:ext cx="10873209" cy="492514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Кейс:</a:t>
            </a:r>
          </a:p>
          <a:p>
            <a:pPr marL="0" indent="0">
              <a:buNone/>
            </a:pPr>
            <a:r>
              <a:rPr lang="ru-RU" dirty="0"/>
              <a:t>В одном охотничьем хозяйстве активно уничтожали коршунов и ястребов, т.к. они уничтожали цыплят на птицеферме. Однако после исследования рациона этих птиц получили данные, которые представлены в таблице. Изучите таблицу и ответьте на поставленные вопросы.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Информация для решения кейса</a:t>
            </a:r>
          </a:p>
          <a:p>
            <a:pPr marL="0" indent="0">
              <a:buNone/>
            </a:pPr>
            <a:r>
              <a:rPr lang="ru-RU" dirty="0"/>
              <a:t>Тексты из разных источников</a:t>
            </a:r>
          </a:p>
          <a:p>
            <a:pPr marL="0" indent="0">
              <a:buNone/>
            </a:pPr>
            <a:r>
              <a:rPr lang="ru-RU" dirty="0"/>
              <a:t>Таблицы, графики, схемы и др.</a:t>
            </a:r>
          </a:p>
          <a:p>
            <a:pPr marL="0" indent="0">
              <a:buNone/>
            </a:pPr>
            <a:r>
              <a:rPr lang="ru-RU" dirty="0"/>
              <a:t>Ссылки на другие </a:t>
            </a:r>
            <a:r>
              <a:rPr lang="ru-RU" dirty="0" smtClean="0"/>
              <a:t>ресурсы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Вопросы на понимание:</a:t>
            </a:r>
          </a:p>
          <a:p>
            <a:pPr marL="0" indent="0">
              <a:buNone/>
            </a:pPr>
            <a:r>
              <a:rPr lang="ru-RU" dirty="0"/>
              <a:t>Имеет ли деятельность хищников полезное значение? Нужно ли уничтожать ястребов — тетеревятников? Ответ объясните. В каких местах вы бы ограничили численность хищных птиц?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264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8" y="274638"/>
            <a:ext cx="9577064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Пример задания ЕГЭ по обществознанию (задание 19)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1600201"/>
            <a:ext cx="10526247" cy="485313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/>
              <a:t>Гражданин Ерёмин, имеющий супругу и дочь, решил оставить всё своё имущество в наследство внуку. При каких условиях внук может стать единственным наследником гражданина Ерёмина</a:t>
            </a:r>
            <a:r>
              <a:rPr lang="ru-RU" i="1" dirty="0" smtClean="0"/>
              <a:t>?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endParaRPr lang="ru-RU" i="1" dirty="0"/>
          </a:p>
          <a:p>
            <a:pPr marL="0" indent="0">
              <a:buNone/>
            </a:pPr>
            <a:r>
              <a:rPr lang="ru-RU" dirty="0"/>
              <a:t>Запишите цифры, под которыми указаны соответствующие условия:</a:t>
            </a:r>
          </a:p>
          <a:p>
            <a:pPr marL="457200" indent="-457200">
              <a:buAutoNum type="arabicParenR"/>
            </a:pPr>
            <a:r>
              <a:rPr lang="ru-RU" dirty="0"/>
              <a:t>Наличие нотариально заверенного завещания Ерёмина. </a:t>
            </a:r>
          </a:p>
          <a:p>
            <a:pPr marL="457200" indent="-457200">
              <a:buAutoNum type="arabicParenR"/>
            </a:pPr>
            <a:r>
              <a:rPr lang="ru-RU" dirty="0"/>
              <a:t>Ерёмин ранее не составлял другого завещания. </a:t>
            </a:r>
          </a:p>
          <a:p>
            <a:pPr marL="457200" indent="-457200">
              <a:buAutoNum type="arabicParenR"/>
            </a:pPr>
            <a:r>
              <a:rPr lang="ru-RU" dirty="0"/>
              <a:t>Супруга и дочь Ерёмина являются трудоспособными. </a:t>
            </a:r>
          </a:p>
          <a:p>
            <a:pPr marL="457200" indent="-457200">
              <a:buAutoNum type="arabicParenR"/>
            </a:pPr>
            <a:r>
              <a:rPr lang="ru-RU" dirty="0"/>
              <a:t>Ерёмин является дееспособным лицом. </a:t>
            </a:r>
          </a:p>
          <a:p>
            <a:pPr marL="457200" indent="-457200">
              <a:buAutoNum type="arabicParenR"/>
            </a:pPr>
            <a:r>
              <a:rPr lang="ru-RU" dirty="0"/>
              <a:t>Внук Ерёмина является совершеннолетним. </a:t>
            </a:r>
          </a:p>
          <a:p>
            <a:pPr marL="457200" indent="-457200">
              <a:buAutoNum type="arabicParenR"/>
            </a:pPr>
            <a:r>
              <a:rPr lang="ru-RU" dirty="0"/>
              <a:t>Внук проживает вместе с Ерёминым и находится у него на иждивении.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718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82638" y="2348880"/>
            <a:ext cx="1080120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Функциональная грамотность как основа формирования компетенций </a:t>
            </a:r>
            <a:r>
              <a:rPr lang="en-US" b="1" dirty="0" smtClean="0"/>
              <a:t>XXI</a:t>
            </a:r>
            <a:r>
              <a:rPr lang="ru-RU" b="1" dirty="0" smtClean="0"/>
              <a:t> века обучающихся</a:t>
            </a:r>
            <a:endParaRPr lang="ru-RU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86894" y="5229200"/>
            <a:ext cx="8533289" cy="98566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i="1" dirty="0" smtClean="0"/>
              <a:t>Информационно-методический день</a:t>
            </a:r>
          </a:p>
          <a:p>
            <a:pPr algn="r"/>
            <a:r>
              <a:rPr lang="ru-RU" i="1" dirty="0" smtClean="0"/>
              <a:t>27 и 29 октября 2020 года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350044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7" y="1600201"/>
            <a:ext cx="10598255" cy="4525963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None/>
              <a:defRPr/>
            </a:pPr>
            <a:r>
              <a:rPr lang="ru-RU" b="1" dirty="0">
                <a:solidFill>
                  <a:srgbClr val="63A537"/>
                </a:solidFill>
              </a:rPr>
              <a:t>2018 г. </a:t>
            </a:r>
            <a:r>
              <a:rPr lang="ru-RU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Указ Президента РФ от 7 мая 2018 года № 204 «О национальных целях и стратегических задачах развития РФ на период до 2024 года»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None/>
              <a:defRPr/>
            </a:pPr>
            <a:r>
              <a:rPr lang="ru-RU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«обеспечение глобальной конкурентоспособности российского образования, вхождение Российской Федерации в число 10 ведущих стран мира по качеству общего образования»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None/>
              <a:defRPr/>
            </a:pPr>
            <a:r>
              <a:rPr lang="ru-RU" b="1" dirty="0">
                <a:solidFill>
                  <a:srgbClr val="63A537"/>
                </a:solidFill>
              </a:rPr>
              <a:t>2018 г. </a:t>
            </a:r>
            <a:r>
              <a:rPr lang="ru-RU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Нацпроект «Образование» ФП «Современная школа»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None/>
              <a:defRPr/>
            </a:pPr>
            <a:r>
              <a:rPr lang="ru-RU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«не ниже 10 места в мире - результат Российской Федерации в международном исследовании PISA (математическая, читательская и естественнонаучная грамотность</a:t>
            </a:r>
            <a:r>
              <a:rPr lang="ru-RU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)»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None/>
              <a:defRPr/>
            </a:pPr>
            <a:r>
              <a:rPr lang="ru-RU" b="1" dirty="0"/>
              <a:t>П.1.6. Паспорта ФП «Современная школа»: </a:t>
            </a:r>
            <a:r>
              <a:rPr lang="ru-RU" b="1" dirty="0">
                <a:solidFill>
                  <a:srgbClr val="339933"/>
                </a:solidFill>
              </a:rPr>
              <a:t>Модернизирована система оценки качества общего образования </a:t>
            </a:r>
            <a:r>
              <a:rPr lang="ru-RU" dirty="0"/>
              <a:t>с учетом необходимости выполнения задачи вхождения Российской Федерации в число 10 ведущих стран мира по качеству общего образования, а также с учетом </a:t>
            </a:r>
            <a:r>
              <a:rPr lang="ru-RU" b="1" dirty="0">
                <a:solidFill>
                  <a:srgbClr val="339933"/>
                </a:solidFill>
              </a:rPr>
              <a:t>внедрения</a:t>
            </a:r>
            <a:r>
              <a:rPr lang="ru-RU" dirty="0"/>
              <a:t> на уровнях основного общего и среднего общего образования </a:t>
            </a:r>
            <a:r>
              <a:rPr lang="ru-RU" b="1" dirty="0">
                <a:solidFill>
                  <a:srgbClr val="339933"/>
                </a:solidFill>
              </a:rPr>
              <a:t>новых методов обучения и воспитания</a:t>
            </a:r>
            <a:r>
              <a:rPr lang="ru-RU" dirty="0"/>
              <a:t> с привлечением мирового экспертного и профессионального сообщества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None/>
              <a:defRPr/>
            </a:pPr>
            <a:endParaRPr lang="ru-RU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Цель регионального проекта «Современная школа»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2348880"/>
            <a:ext cx="10526247" cy="3777284"/>
          </a:xfrm>
        </p:spPr>
        <p:txBody>
          <a:bodyPr/>
          <a:lstStyle/>
          <a:p>
            <a:pPr marL="0" indent="0">
              <a:spcAft>
                <a:spcPts val="200"/>
              </a:spcAft>
              <a:buClr>
                <a:srgbClr val="99CB38"/>
              </a:buClr>
              <a:buSzPct val="100000"/>
              <a:buNone/>
              <a:defRPr/>
            </a:pPr>
            <a:r>
              <a:rPr lang="ru-RU" dirty="0" smtClean="0"/>
              <a:t>вхождение </a:t>
            </a:r>
            <a:r>
              <a:rPr lang="ru-RU" dirty="0"/>
              <a:t>РФ в число 10 ведущих стран мира по качеству общего образования посредством </a:t>
            </a:r>
            <a:r>
              <a:rPr lang="ru-RU" b="1" dirty="0">
                <a:solidFill>
                  <a:srgbClr val="FF0000"/>
                </a:solidFill>
              </a:rPr>
              <a:t>обновления содержания и технологий преподавания</a:t>
            </a:r>
            <a:r>
              <a:rPr lang="ru-RU" dirty="0"/>
              <a:t> общеобразовательных программ, вовлечения  всех участников системы образования в развитие системы общего образования, а также за счет </a:t>
            </a:r>
            <a:r>
              <a:rPr lang="ru-RU" dirty="0">
                <a:solidFill>
                  <a:srgbClr val="FF0000"/>
                </a:solidFill>
              </a:rPr>
              <a:t>обновления материально-технической базы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09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Новый взгляд на образование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54" y="1196752"/>
            <a:ext cx="10729192" cy="5400600"/>
          </a:xfrm>
        </p:spPr>
      </p:pic>
    </p:spTree>
    <p:extLst>
      <p:ext uri="{BB962C8B-B14F-4D97-AF65-F5344CB8AC3E}">
        <p14:creationId xmlns:p14="http://schemas.microsoft.com/office/powerpoint/2010/main" val="3906051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Чему должны научиться дети?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38" y="1484784"/>
            <a:ext cx="1069188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5089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Функциональная грамотность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637" y="1600201"/>
            <a:ext cx="10598255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ea typeface="Oswald"/>
                <a:cs typeface="Calibri" panose="020F0502020204030204" pitchFamily="34" charset="0"/>
                <a:sym typeface="Oswald"/>
              </a:rPr>
              <a:t>- это способность </a:t>
            </a:r>
            <a:r>
              <a:rPr lang="ru-RU" dirty="0">
                <a:latin typeface="Calibri" panose="020F0502020204030204" pitchFamily="34" charset="0"/>
                <a:ea typeface="Oswald"/>
                <a:cs typeface="Calibri" panose="020F0502020204030204" pitchFamily="34" charset="0"/>
                <a:sym typeface="Oswald"/>
              </a:rPr>
              <a:t>использовать знания, умения, способы в действии при решении широкого круга задач обнаруживает себя  за пределами учебных ситуаций,  в задачах, не похожих на те, где эти знания, умения, способы приобретались.</a:t>
            </a:r>
          </a:p>
          <a:p>
            <a:pPr marL="0" indent="0" algn="r">
              <a:buNone/>
            </a:pPr>
            <a:r>
              <a:rPr lang="ru-RU" dirty="0">
                <a:latin typeface="Calibri" panose="020F0502020204030204" pitchFamily="34" charset="0"/>
                <a:ea typeface="Oswald"/>
                <a:cs typeface="Calibri" panose="020F0502020204030204" pitchFamily="34" charset="0"/>
                <a:sym typeface="Oswald"/>
              </a:rPr>
              <a:t>(по Леонтьеву А.Н</a:t>
            </a:r>
            <a:r>
              <a:rPr lang="ru-RU" dirty="0" smtClean="0">
                <a:latin typeface="Calibri" panose="020F0502020204030204" pitchFamily="34" charset="0"/>
                <a:ea typeface="Oswald"/>
                <a:cs typeface="Calibri" panose="020F0502020204030204" pitchFamily="34" charset="0"/>
                <a:sym typeface="Oswald"/>
              </a:rPr>
              <a:t>.)</a:t>
            </a:r>
          </a:p>
          <a:p>
            <a:pPr marL="0" indent="0">
              <a:buNone/>
            </a:pPr>
            <a:endParaRPr lang="ru-RU" dirty="0">
              <a:latin typeface="Calibri" panose="020F0502020204030204" pitchFamily="34" charset="0"/>
              <a:ea typeface="Oswald"/>
              <a:cs typeface="Calibri" panose="020F0502020204030204" pitchFamily="34" charset="0"/>
              <a:sym typeface="Oswald"/>
            </a:endParaRPr>
          </a:p>
          <a:p>
            <a:pPr marL="0" indent="0">
              <a:buNone/>
            </a:pPr>
            <a:r>
              <a:rPr lang="ru-RU" dirty="0" smtClean="0">
                <a:latin typeface="Calibri" panose="020F0502020204030204" pitchFamily="34" charset="0"/>
                <a:ea typeface="Oswald"/>
                <a:cs typeface="Calibri" panose="020F0502020204030204" pitchFamily="34" charset="0"/>
                <a:sym typeface="Oswald"/>
              </a:rPr>
              <a:t> Понятие </a:t>
            </a:r>
            <a:r>
              <a:rPr lang="ru-RU" dirty="0">
                <a:latin typeface="Calibri" panose="020F0502020204030204" pitchFamily="34" charset="0"/>
                <a:ea typeface="Oswald"/>
                <a:cs typeface="Calibri" panose="020F0502020204030204" pitchFamily="34" charset="0"/>
                <a:sym typeface="Oswald"/>
              </a:rPr>
              <a:t>введено в 1957г. ЮНЕСКО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169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6653" y="274638"/>
            <a:ext cx="10454239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Функциональная грамотность как составляющая поведенческой экономики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4645" y="1600201"/>
            <a:ext cx="10526247" cy="4781127"/>
          </a:xfrm>
        </p:spPr>
        <p:txBody>
          <a:bodyPr>
            <a:normAutofit/>
          </a:bodyPr>
          <a:lstStyle/>
          <a:p>
            <a:pPr marL="0" indent="530225" algn="just" defTabSz="855663">
              <a:buNone/>
              <a:tabLst>
                <a:tab pos="7078663" algn="l"/>
              </a:tabLst>
            </a:pPr>
            <a:r>
              <a:rPr lang="ru-RU" dirty="0"/>
              <a:t>Уметь читать, считать, писать не переходит автоматически в функциональную грамотность. Функциональная грамотность </a:t>
            </a:r>
            <a:r>
              <a:rPr lang="ru-RU" b="1" dirty="0"/>
              <a:t>рождается в опыте взаимодействия </a:t>
            </a:r>
            <a:r>
              <a:rPr lang="ru-RU" dirty="0"/>
              <a:t>с окружающей средой, миром, людьми; в </a:t>
            </a:r>
            <a:r>
              <a:rPr lang="ru-RU" b="1" dirty="0"/>
              <a:t>понимании личной ответственности </a:t>
            </a:r>
            <a:r>
              <a:rPr lang="ru-RU" dirty="0"/>
              <a:t>за качество собственной жизни.</a:t>
            </a:r>
          </a:p>
          <a:p>
            <a:pPr marL="0" indent="0" algn="just" defTabSz="855663">
              <a:buNone/>
              <a:tabLst>
                <a:tab pos="7078663" algn="l"/>
              </a:tabLst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 defTabSz="855663">
              <a:buNone/>
              <a:tabLst>
                <a:tab pos="7078663" algn="l"/>
              </a:tabLs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ест PISA - источник данных о функциональной  грамотности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615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Функциональная грамотность и ФГОС</a:t>
            </a:r>
            <a:endParaRPr lang="ru-RU" sz="4000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DA41E226-7F45-4A56-A713-EA5911288D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9565557"/>
              </p:ext>
            </p:extLst>
          </p:nvPr>
        </p:nvGraphicFramePr>
        <p:xfrm>
          <a:off x="1126654" y="1340768"/>
          <a:ext cx="1072919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2152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7" y="274638"/>
            <a:ext cx="9577065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Направления функциональной грамотности</a:t>
            </a:r>
            <a:endParaRPr lang="ru-RU" sz="3600" b="1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622251"/>
              </p:ext>
            </p:extLst>
          </p:nvPr>
        </p:nvGraphicFramePr>
        <p:xfrm>
          <a:off x="1054646" y="1600200"/>
          <a:ext cx="1052616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29388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665</Words>
  <Application>Microsoft Office PowerPoint</Application>
  <PresentationFormat>Произвольный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Функциональная грамотность как основа формирования компетенций XXI века обучающихся</vt:lpstr>
      <vt:lpstr>Актуальность </vt:lpstr>
      <vt:lpstr>Цель регионального проекта «Современная школа»</vt:lpstr>
      <vt:lpstr>Новый взгляд на образование</vt:lpstr>
      <vt:lpstr>Чему должны научиться дети?</vt:lpstr>
      <vt:lpstr>Функциональная грамотность</vt:lpstr>
      <vt:lpstr>Функциональная грамотность как составляющая поведенческой экономики</vt:lpstr>
      <vt:lpstr>Функциональная грамотность и ФГОС</vt:lpstr>
      <vt:lpstr>Направления функциональной грамотности</vt:lpstr>
      <vt:lpstr>Пример задания ЕГЭ по обществознанию (задание 19)</vt:lpstr>
      <vt:lpstr>Структура заданий, формирующих функциональную грамотность</vt:lpstr>
      <vt:lpstr>Пример задания ЕГЭ по обществознанию (задание 19)</vt:lpstr>
      <vt:lpstr>Функциональная грамотность как основа формирования компетенций XXI века обучающихся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</cp:revision>
  <dcterms:created xsi:type="dcterms:W3CDTF">2018-10-31T09:42:47Z</dcterms:created>
  <dcterms:modified xsi:type="dcterms:W3CDTF">2020-10-22T08:59:56Z</dcterms:modified>
</cp:coreProperties>
</file>