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309" r:id="rId4"/>
    <p:sldId id="310" r:id="rId5"/>
    <p:sldId id="295" r:id="rId6"/>
    <p:sldId id="300" r:id="rId7"/>
    <p:sldId id="311" r:id="rId8"/>
    <p:sldId id="312" r:id="rId9"/>
    <p:sldId id="315" r:id="rId10"/>
    <p:sldId id="314" r:id="rId11"/>
    <p:sldId id="339" r:id="rId12"/>
    <p:sldId id="316" r:id="rId13"/>
    <p:sldId id="319" r:id="rId14"/>
    <p:sldId id="320" r:id="rId15"/>
    <p:sldId id="323" r:id="rId16"/>
    <p:sldId id="322" r:id="rId17"/>
    <p:sldId id="321" r:id="rId18"/>
    <p:sldId id="324" r:id="rId19"/>
    <p:sldId id="327" r:id="rId20"/>
    <p:sldId id="326" r:id="rId21"/>
    <p:sldId id="325" r:id="rId22"/>
    <p:sldId id="328" r:id="rId23"/>
    <p:sldId id="329" r:id="rId24"/>
    <p:sldId id="333" r:id="rId25"/>
    <p:sldId id="338" r:id="rId26"/>
    <p:sldId id="330" r:id="rId27"/>
    <p:sldId id="337" r:id="rId28"/>
    <p:sldId id="332" r:id="rId29"/>
    <p:sldId id="336" r:id="rId30"/>
    <p:sldId id="335" r:id="rId31"/>
    <p:sldId id="334" r:id="rId32"/>
    <p:sldId id="30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F3FA"/>
    <a:srgbClr val="9ACB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1732221163101396E-2"/>
          <c:y val="2.5104404353932182E-2"/>
          <c:w val="0.82743502355947363"/>
          <c:h val="0.6373817411341019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Измен!$B$33:$B$63</c:f>
              <c:strCache>
                <c:ptCount val="31"/>
                <c:pt idx="0">
                  <c:v>подтвердили</c:v>
                </c:pt>
                <c:pt idx="1">
                  <c:v>окружающий мир 4</c:v>
                </c:pt>
                <c:pt idx="2">
                  <c:v>математика 4</c:v>
                </c:pt>
                <c:pt idx="3">
                  <c:v>русский язык 4</c:v>
                </c:pt>
                <c:pt idx="4">
                  <c:v>биология 5</c:v>
                </c:pt>
                <c:pt idx="5">
                  <c:v>история 5</c:v>
                </c:pt>
                <c:pt idx="6">
                  <c:v>математика 5</c:v>
                </c:pt>
                <c:pt idx="7">
                  <c:v>русский язык 5</c:v>
                </c:pt>
                <c:pt idx="8">
                  <c:v>биология 6</c:v>
                </c:pt>
                <c:pt idx="9">
                  <c:v>география 6</c:v>
                </c:pt>
                <c:pt idx="10">
                  <c:v>история 6</c:v>
                </c:pt>
                <c:pt idx="11">
                  <c:v>математика 6</c:v>
                </c:pt>
                <c:pt idx="12">
                  <c:v>обществознание 6</c:v>
                </c:pt>
                <c:pt idx="13">
                  <c:v>русский язык 6</c:v>
                </c:pt>
                <c:pt idx="14">
                  <c:v>английский язык 7</c:v>
                </c:pt>
                <c:pt idx="15">
                  <c:v>биология 7</c:v>
                </c:pt>
                <c:pt idx="16">
                  <c:v>физика 7</c:v>
                </c:pt>
                <c:pt idx="17">
                  <c:v>география 7</c:v>
                </c:pt>
                <c:pt idx="18">
                  <c:v>история 7</c:v>
                </c:pt>
                <c:pt idx="19">
                  <c:v>математика 7</c:v>
                </c:pt>
                <c:pt idx="20">
                  <c:v>немецкий язык 7</c:v>
                </c:pt>
                <c:pt idx="21">
                  <c:v>обществознание 7</c:v>
                </c:pt>
                <c:pt idx="22">
                  <c:v>русский язык 7</c:v>
                </c:pt>
                <c:pt idx="23">
                  <c:v>английский язык 11</c:v>
                </c:pt>
                <c:pt idx="24">
                  <c:v>биология 11</c:v>
                </c:pt>
                <c:pt idx="25">
                  <c:v>физика 11</c:v>
                </c:pt>
                <c:pt idx="26">
                  <c:v>география 10 </c:v>
                </c:pt>
                <c:pt idx="27">
                  <c:v>география 11</c:v>
                </c:pt>
                <c:pt idx="28">
                  <c:v>история 11</c:v>
                </c:pt>
                <c:pt idx="29">
                  <c:v>химия 11</c:v>
                </c:pt>
                <c:pt idx="30">
                  <c:v>немецкий язык 11</c:v>
                </c:pt>
              </c:strCache>
            </c:strRef>
          </c:cat>
          <c:val>
            <c:numRef>
              <c:f>Измен!$C$33:$C$63</c:f>
              <c:numCache>
                <c:formatCode>General</c:formatCode>
                <c:ptCount val="31"/>
                <c:pt idx="1">
                  <c:v>60</c:v>
                </c:pt>
                <c:pt idx="2">
                  <c:v>55</c:v>
                </c:pt>
                <c:pt idx="3">
                  <c:v>53</c:v>
                </c:pt>
                <c:pt idx="4">
                  <c:v>55</c:v>
                </c:pt>
                <c:pt idx="5">
                  <c:v>47</c:v>
                </c:pt>
                <c:pt idx="6">
                  <c:v>43</c:v>
                </c:pt>
                <c:pt idx="7">
                  <c:v>48</c:v>
                </c:pt>
                <c:pt idx="8">
                  <c:v>52</c:v>
                </c:pt>
                <c:pt idx="9">
                  <c:v>54</c:v>
                </c:pt>
                <c:pt idx="10">
                  <c:v>46</c:v>
                </c:pt>
                <c:pt idx="11">
                  <c:v>46</c:v>
                </c:pt>
                <c:pt idx="12">
                  <c:v>59</c:v>
                </c:pt>
                <c:pt idx="13">
                  <c:v>45</c:v>
                </c:pt>
                <c:pt idx="14">
                  <c:v>20</c:v>
                </c:pt>
                <c:pt idx="15">
                  <c:v>44</c:v>
                </c:pt>
                <c:pt idx="16">
                  <c:v>34</c:v>
                </c:pt>
                <c:pt idx="17">
                  <c:v>25</c:v>
                </c:pt>
                <c:pt idx="18">
                  <c:v>42</c:v>
                </c:pt>
                <c:pt idx="19">
                  <c:v>51</c:v>
                </c:pt>
                <c:pt idx="20">
                  <c:v>15</c:v>
                </c:pt>
                <c:pt idx="21">
                  <c:v>36</c:v>
                </c:pt>
                <c:pt idx="22">
                  <c:v>38</c:v>
                </c:pt>
                <c:pt idx="23">
                  <c:v>43</c:v>
                </c:pt>
                <c:pt idx="24">
                  <c:v>51</c:v>
                </c:pt>
                <c:pt idx="25">
                  <c:v>48</c:v>
                </c:pt>
                <c:pt idx="26">
                  <c:v>75</c:v>
                </c:pt>
                <c:pt idx="27">
                  <c:v>50</c:v>
                </c:pt>
                <c:pt idx="28">
                  <c:v>37</c:v>
                </c:pt>
                <c:pt idx="29">
                  <c:v>54</c:v>
                </c:pt>
                <c:pt idx="30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245312"/>
        <c:axId val="143246848"/>
      </c:barChart>
      <c:catAx>
        <c:axId val="143245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ru-RU"/>
          </a:p>
        </c:txPr>
        <c:crossAx val="143246848"/>
        <c:crosses val="autoZero"/>
        <c:auto val="1"/>
        <c:lblAlgn val="ctr"/>
        <c:lblOffset val="100"/>
        <c:noMultiLvlLbl val="0"/>
      </c:catAx>
      <c:valAx>
        <c:axId val="143246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2453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Измен!$B$64:$B$94</c:f>
              <c:strCache>
                <c:ptCount val="31"/>
                <c:pt idx="0">
                  <c:v>понизили</c:v>
                </c:pt>
                <c:pt idx="1">
                  <c:v>окружающий мир 4</c:v>
                </c:pt>
                <c:pt idx="2">
                  <c:v>математика 4</c:v>
                </c:pt>
                <c:pt idx="3">
                  <c:v>русский язык 4</c:v>
                </c:pt>
                <c:pt idx="4">
                  <c:v>биология 5</c:v>
                </c:pt>
                <c:pt idx="5">
                  <c:v>история 5</c:v>
                </c:pt>
                <c:pt idx="6">
                  <c:v>математика 5</c:v>
                </c:pt>
                <c:pt idx="7">
                  <c:v>русский язык 5</c:v>
                </c:pt>
                <c:pt idx="8">
                  <c:v>биология 6</c:v>
                </c:pt>
                <c:pt idx="9">
                  <c:v>география 6</c:v>
                </c:pt>
                <c:pt idx="10">
                  <c:v>история 6</c:v>
                </c:pt>
                <c:pt idx="11">
                  <c:v>математика 6</c:v>
                </c:pt>
                <c:pt idx="12">
                  <c:v>обществознание 6</c:v>
                </c:pt>
                <c:pt idx="13">
                  <c:v>русский язык 6</c:v>
                </c:pt>
                <c:pt idx="14">
                  <c:v>английский язык 7</c:v>
                </c:pt>
                <c:pt idx="15">
                  <c:v>биология 7</c:v>
                </c:pt>
                <c:pt idx="16">
                  <c:v>физика 7</c:v>
                </c:pt>
                <c:pt idx="17">
                  <c:v>география 7</c:v>
                </c:pt>
                <c:pt idx="18">
                  <c:v>история 7</c:v>
                </c:pt>
                <c:pt idx="19">
                  <c:v>математика 7</c:v>
                </c:pt>
                <c:pt idx="20">
                  <c:v>немецкий язык 7</c:v>
                </c:pt>
                <c:pt idx="21">
                  <c:v>обществознание 7</c:v>
                </c:pt>
                <c:pt idx="22">
                  <c:v>русский язык 7</c:v>
                </c:pt>
                <c:pt idx="23">
                  <c:v>английский язык 11</c:v>
                </c:pt>
                <c:pt idx="24">
                  <c:v>биология 11</c:v>
                </c:pt>
                <c:pt idx="25">
                  <c:v>физика 11</c:v>
                </c:pt>
                <c:pt idx="26">
                  <c:v>география 10 </c:v>
                </c:pt>
                <c:pt idx="27">
                  <c:v>география 11</c:v>
                </c:pt>
                <c:pt idx="28">
                  <c:v>история 11</c:v>
                </c:pt>
                <c:pt idx="29">
                  <c:v>химия 11</c:v>
                </c:pt>
                <c:pt idx="30">
                  <c:v>немецкий язык 11</c:v>
                </c:pt>
              </c:strCache>
            </c:strRef>
          </c:cat>
          <c:val>
            <c:numRef>
              <c:f>Измен!$C$64:$C$94</c:f>
              <c:numCache>
                <c:formatCode>General</c:formatCode>
                <c:ptCount val="31"/>
                <c:pt idx="1">
                  <c:v>22</c:v>
                </c:pt>
                <c:pt idx="2">
                  <c:v>17</c:v>
                </c:pt>
                <c:pt idx="3">
                  <c:v>33</c:v>
                </c:pt>
                <c:pt idx="4">
                  <c:v>36</c:v>
                </c:pt>
                <c:pt idx="5">
                  <c:v>43</c:v>
                </c:pt>
                <c:pt idx="6">
                  <c:v>46</c:v>
                </c:pt>
                <c:pt idx="7">
                  <c:v>42</c:v>
                </c:pt>
                <c:pt idx="8">
                  <c:v>39</c:v>
                </c:pt>
                <c:pt idx="9">
                  <c:v>39</c:v>
                </c:pt>
                <c:pt idx="10">
                  <c:v>47</c:v>
                </c:pt>
                <c:pt idx="11">
                  <c:v>49</c:v>
                </c:pt>
                <c:pt idx="12">
                  <c:v>35</c:v>
                </c:pt>
                <c:pt idx="13">
                  <c:v>49</c:v>
                </c:pt>
                <c:pt idx="14">
                  <c:v>80</c:v>
                </c:pt>
                <c:pt idx="15">
                  <c:v>51</c:v>
                </c:pt>
                <c:pt idx="16">
                  <c:v>63</c:v>
                </c:pt>
                <c:pt idx="17">
                  <c:v>75</c:v>
                </c:pt>
                <c:pt idx="18">
                  <c:v>50</c:v>
                </c:pt>
                <c:pt idx="19">
                  <c:v>39</c:v>
                </c:pt>
                <c:pt idx="20">
                  <c:v>85</c:v>
                </c:pt>
                <c:pt idx="21">
                  <c:v>62</c:v>
                </c:pt>
                <c:pt idx="22">
                  <c:v>62</c:v>
                </c:pt>
                <c:pt idx="23">
                  <c:v>16</c:v>
                </c:pt>
                <c:pt idx="24">
                  <c:v>42</c:v>
                </c:pt>
                <c:pt idx="25">
                  <c:v>48</c:v>
                </c:pt>
                <c:pt idx="26">
                  <c:v>25</c:v>
                </c:pt>
                <c:pt idx="27">
                  <c:v>45</c:v>
                </c:pt>
                <c:pt idx="28">
                  <c:v>49</c:v>
                </c:pt>
                <c:pt idx="29">
                  <c:v>40</c:v>
                </c:pt>
                <c:pt idx="30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554432"/>
        <c:axId val="39580800"/>
      </c:barChart>
      <c:catAx>
        <c:axId val="39554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9580800"/>
        <c:crosses val="autoZero"/>
        <c:auto val="1"/>
        <c:lblAlgn val="ctr"/>
        <c:lblOffset val="100"/>
        <c:noMultiLvlLbl val="0"/>
      </c:catAx>
      <c:valAx>
        <c:axId val="39580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554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483911733255564"/>
          <c:y val="0.11694019593178295"/>
          <c:w val="0.73680643044619465"/>
          <c:h val="0.5904046369203850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Измен!$B$2:$B$32</c:f>
              <c:strCache>
                <c:ptCount val="31"/>
                <c:pt idx="0">
                  <c:v>Повысили</c:v>
                </c:pt>
                <c:pt idx="1">
                  <c:v>окружающий мир 4</c:v>
                </c:pt>
                <c:pt idx="2">
                  <c:v>математика 4</c:v>
                </c:pt>
                <c:pt idx="3">
                  <c:v>русский язык 4</c:v>
                </c:pt>
                <c:pt idx="4">
                  <c:v>биология 5</c:v>
                </c:pt>
                <c:pt idx="5">
                  <c:v>история 5</c:v>
                </c:pt>
                <c:pt idx="6">
                  <c:v>математика 5</c:v>
                </c:pt>
                <c:pt idx="7">
                  <c:v>русский язык 5</c:v>
                </c:pt>
                <c:pt idx="8">
                  <c:v>биология 6</c:v>
                </c:pt>
                <c:pt idx="9">
                  <c:v>география 6</c:v>
                </c:pt>
                <c:pt idx="10">
                  <c:v>история 6</c:v>
                </c:pt>
                <c:pt idx="11">
                  <c:v>математика 6</c:v>
                </c:pt>
                <c:pt idx="12">
                  <c:v>обществознание 6</c:v>
                </c:pt>
                <c:pt idx="13">
                  <c:v>русский язык 6</c:v>
                </c:pt>
                <c:pt idx="14">
                  <c:v>английский язык 7</c:v>
                </c:pt>
                <c:pt idx="15">
                  <c:v>биология 7</c:v>
                </c:pt>
                <c:pt idx="16">
                  <c:v>физика 7</c:v>
                </c:pt>
                <c:pt idx="17">
                  <c:v>география 7</c:v>
                </c:pt>
                <c:pt idx="18">
                  <c:v>история 7</c:v>
                </c:pt>
                <c:pt idx="19">
                  <c:v>математика 7</c:v>
                </c:pt>
                <c:pt idx="20">
                  <c:v>немецкий язык 7</c:v>
                </c:pt>
                <c:pt idx="21">
                  <c:v>обществознание 7</c:v>
                </c:pt>
                <c:pt idx="22">
                  <c:v>русский язык 7</c:v>
                </c:pt>
                <c:pt idx="23">
                  <c:v>английский язык 11</c:v>
                </c:pt>
                <c:pt idx="24">
                  <c:v>биология 11</c:v>
                </c:pt>
                <c:pt idx="25">
                  <c:v>физика 11</c:v>
                </c:pt>
                <c:pt idx="26">
                  <c:v>география 10 </c:v>
                </c:pt>
                <c:pt idx="27">
                  <c:v>география 11</c:v>
                </c:pt>
                <c:pt idx="28">
                  <c:v>история 11</c:v>
                </c:pt>
                <c:pt idx="29">
                  <c:v>химия 11</c:v>
                </c:pt>
                <c:pt idx="30">
                  <c:v>немецкий язык 11</c:v>
                </c:pt>
              </c:strCache>
            </c:strRef>
          </c:cat>
          <c:val>
            <c:numRef>
              <c:f>Измен!$C$2:$C$32</c:f>
              <c:numCache>
                <c:formatCode>General</c:formatCode>
                <c:ptCount val="31"/>
                <c:pt idx="1">
                  <c:v>18</c:v>
                </c:pt>
                <c:pt idx="2">
                  <c:v>28</c:v>
                </c:pt>
                <c:pt idx="3">
                  <c:v>14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10</c:v>
                </c:pt>
                <c:pt idx="8">
                  <c:v>9</c:v>
                </c:pt>
                <c:pt idx="9">
                  <c:v>8</c:v>
                </c:pt>
                <c:pt idx="10">
                  <c:v>7</c:v>
                </c:pt>
                <c:pt idx="11">
                  <c:v>5</c:v>
                </c:pt>
                <c:pt idx="12">
                  <c:v>6</c:v>
                </c:pt>
                <c:pt idx="13">
                  <c:v>6</c:v>
                </c:pt>
                <c:pt idx="14">
                  <c:v>0</c:v>
                </c:pt>
                <c:pt idx="15">
                  <c:v>5</c:v>
                </c:pt>
                <c:pt idx="16">
                  <c:v>3</c:v>
                </c:pt>
                <c:pt idx="17">
                  <c:v>0</c:v>
                </c:pt>
                <c:pt idx="18">
                  <c:v>8</c:v>
                </c:pt>
                <c:pt idx="19">
                  <c:v>9</c:v>
                </c:pt>
                <c:pt idx="20">
                  <c:v>0</c:v>
                </c:pt>
                <c:pt idx="21">
                  <c:v>3</c:v>
                </c:pt>
                <c:pt idx="22">
                  <c:v>0</c:v>
                </c:pt>
                <c:pt idx="23">
                  <c:v>41</c:v>
                </c:pt>
                <c:pt idx="24">
                  <c:v>8</c:v>
                </c:pt>
                <c:pt idx="25">
                  <c:v>5</c:v>
                </c:pt>
                <c:pt idx="26">
                  <c:v>0</c:v>
                </c:pt>
                <c:pt idx="27">
                  <c:v>5</c:v>
                </c:pt>
                <c:pt idx="28">
                  <c:v>14</c:v>
                </c:pt>
                <c:pt idx="29">
                  <c:v>6</c:v>
                </c:pt>
                <c:pt idx="3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390080"/>
        <c:axId val="45400064"/>
      </c:barChart>
      <c:catAx>
        <c:axId val="45390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45400064"/>
        <c:crosses val="autoZero"/>
        <c:auto val="1"/>
        <c:lblAlgn val="ctr"/>
        <c:lblOffset val="100"/>
        <c:noMultiLvlLbl val="0"/>
      </c:catAx>
      <c:valAx>
        <c:axId val="45400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3900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r">
              <a:defRPr sz="2000"/>
            </a:pPr>
            <a:r>
              <a:rPr lang="ru-RU" sz="2000" dirty="0"/>
              <a:t>Распределение % выполнения</a:t>
            </a:r>
            <a:r>
              <a:rPr lang="ru-RU" sz="2000" baseline="0" dirty="0"/>
              <a:t> работы относительно общей выборки (по Свердловской области)</a:t>
            </a:r>
            <a:endParaRPr lang="ru-RU" sz="20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Лист1!$B$4:$B$33</c:f>
              <c:strCache>
                <c:ptCount val="30"/>
                <c:pt idx="0">
                  <c:v>матем 4</c:v>
                </c:pt>
                <c:pt idx="1">
                  <c:v>русск 4</c:v>
                </c:pt>
                <c:pt idx="2">
                  <c:v>окр 4</c:v>
                </c:pt>
                <c:pt idx="3">
                  <c:v>матем 5</c:v>
                </c:pt>
                <c:pt idx="4">
                  <c:v>русск 5</c:v>
                </c:pt>
                <c:pt idx="5">
                  <c:v>биология 5</c:v>
                </c:pt>
                <c:pt idx="6">
                  <c:v>история 5</c:v>
                </c:pt>
                <c:pt idx="7">
                  <c:v>матем 6</c:v>
                </c:pt>
                <c:pt idx="8">
                  <c:v>русск 6</c:v>
                </c:pt>
                <c:pt idx="9">
                  <c:v>биология 6</c:v>
                </c:pt>
                <c:pt idx="10">
                  <c:v>история 6</c:v>
                </c:pt>
                <c:pt idx="11">
                  <c:v>обществознание 6</c:v>
                </c:pt>
                <c:pt idx="12">
                  <c:v>география 6</c:v>
                </c:pt>
                <c:pt idx="13">
                  <c:v>матем 7</c:v>
                </c:pt>
                <c:pt idx="14">
                  <c:v>русск 7</c:v>
                </c:pt>
                <c:pt idx="15">
                  <c:v>биология 7</c:v>
                </c:pt>
                <c:pt idx="16">
                  <c:v>история 7</c:v>
                </c:pt>
                <c:pt idx="17">
                  <c:v>обществознание 7</c:v>
                </c:pt>
                <c:pt idx="18">
                  <c:v>география 7</c:v>
                </c:pt>
                <c:pt idx="19">
                  <c:v>физика 7</c:v>
                </c:pt>
                <c:pt idx="20">
                  <c:v>английский язык 7</c:v>
                </c:pt>
                <c:pt idx="21">
                  <c:v>немецкий язык 7</c:v>
                </c:pt>
                <c:pt idx="22">
                  <c:v>био 11</c:v>
                </c:pt>
                <c:pt idx="23">
                  <c:v>физика 11</c:v>
                </c:pt>
                <c:pt idx="24">
                  <c:v>геогр 11</c:v>
                </c:pt>
                <c:pt idx="25">
                  <c:v>геогр 10</c:v>
                </c:pt>
                <c:pt idx="26">
                  <c:v>истор 11</c:v>
                </c:pt>
                <c:pt idx="27">
                  <c:v>химия 11</c:v>
                </c:pt>
                <c:pt idx="28">
                  <c:v>английский язык 11</c:v>
                </c:pt>
                <c:pt idx="29">
                  <c:v>немецкий язык 11</c:v>
                </c:pt>
              </c:strCache>
            </c:strRef>
          </c:cat>
          <c:val>
            <c:numRef>
              <c:f>Лист1!$C$4:$C$33</c:f>
              <c:numCache>
                <c:formatCode>General</c:formatCode>
                <c:ptCount val="30"/>
                <c:pt idx="0">
                  <c:v>7.1000000000000085</c:v>
                </c:pt>
                <c:pt idx="1">
                  <c:v>9.4000000000000057</c:v>
                </c:pt>
                <c:pt idx="2">
                  <c:v>8</c:v>
                </c:pt>
                <c:pt idx="3">
                  <c:v>5.6000000000000005</c:v>
                </c:pt>
                <c:pt idx="4">
                  <c:v>2.2999999999999972</c:v>
                </c:pt>
                <c:pt idx="5">
                  <c:v>3.5</c:v>
                </c:pt>
                <c:pt idx="6">
                  <c:v>1.1999999999999953</c:v>
                </c:pt>
                <c:pt idx="7">
                  <c:v>8.1999999999999993</c:v>
                </c:pt>
                <c:pt idx="8">
                  <c:v>5.3000000000000043</c:v>
                </c:pt>
                <c:pt idx="9">
                  <c:v>7.5</c:v>
                </c:pt>
                <c:pt idx="10">
                  <c:v>4.3999999999999986</c:v>
                </c:pt>
                <c:pt idx="11">
                  <c:v>2.6999999999999957</c:v>
                </c:pt>
                <c:pt idx="12">
                  <c:v>4.8999999999999986</c:v>
                </c:pt>
                <c:pt idx="13">
                  <c:v>15.100000000000001</c:v>
                </c:pt>
                <c:pt idx="14">
                  <c:v>7</c:v>
                </c:pt>
                <c:pt idx="15">
                  <c:v>6.3000000000000043</c:v>
                </c:pt>
                <c:pt idx="16">
                  <c:v>11.700000000000003</c:v>
                </c:pt>
                <c:pt idx="17">
                  <c:v>4.1000000000000005</c:v>
                </c:pt>
                <c:pt idx="18">
                  <c:v>15.400000000000002</c:v>
                </c:pt>
                <c:pt idx="19">
                  <c:v>13.600000000000001</c:v>
                </c:pt>
                <c:pt idx="20">
                  <c:v>0.5</c:v>
                </c:pt>
                <c:pt idx="21">
                  <c:v>22.29999999999999</c:v>
                </c:pt>
                <c:pt idx="22">
                  <c:v>8.5</c:v>
                </c:pt>
                <c:pt idx="23">
                  <c:v>4.7999999999999972</c:v>
                </c:pt>
                <c:pt idx="24">
                  <c:v>8.4000000000000057</c:v>
                </c:pt>
                <c:pt idx="25">
                  <c:v>-0.89999999999999869</c:v>
                </c:pt>
                <c:pt idx="26">
                  <c:v>13.8</c:v>
                </c:pt>
                <c:pt idx="27">
                  <c:v>11.100000000000001</c:v>
                </c:pt>
                <c:pt idx="28">
                  <c:v>12.099999999999998</c:v>
                </c:pt>
                <c:pt idx="29">
                  <c:v>12.400000000000002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807104"/>
        <c:axId val="45808640"/>
      </c:barChart>
      <c:catAx>
        <c:axId val="458071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45808640"/>
        <c:crosses val="autoZero"/>
        <c:auto val="1"/>
        <c:lblAlgn val="ctr"/>
        <c:lblOffset val="100"/>
        <c:noMultiLvlLbl val="0"/>
      </c:catAx>
      <c:valAx>
        <c:axId val="4580864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5807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6F7E3-78F0-43EA-9E19-AE6E009969B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DE07E-2269-466C-89DB-9CF824ECB9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07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6F2E3-B182-47FB-9AF7-2250366B6A23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384C3-006B-46A9-A2F5-699F35228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9552" y="1556792"/>
            <a:ext cx="8072437" cy="41386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Основные направления деятельности в оценке качества образования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/>
              <a:t>социологические </a:t>
            </a:r>
            <a:r>
              <a:rPr lang="ru-RU" sz="2400" b="1" dirty="0"/>
              <a:t>опросы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удовлетворенность респондентов: </a:t>
            </a:r>
            <a:endParaRPr lang="ru-RU" sz="2800" b="1" dirty="0" smtClean="0"/>
          </a:p>
          <a:p>
            <a:pPr marL="0" indent="0">
              <a:buNone/>
            </a:pPr>
            <a:endParaRPr lang="ru-RU" sz="2800" b="1" dirty="0"/>
          </a:p>
          <a:p>
            <a:r>
              <a:rPr lang="ru-RU" sz="2800" b="1" dirty="0" smtClean="0"/>
              <a:t>качеством </a:t>
            </a:r>
            <a:r>
              <a:rPr lang="ru-RU" sz="2800" b="1" dirty="0"/>
              <a:t>образовательной подготовки (образовательными результатами), </a:t>
            </a:r>
          </a:p>
          <a:p>
            <a:r>
              <a:rPr lang="ru-RU" sz="2800" b="1" dirty="0" smtClean="0"/>
              <a:t>качеством </a:t>
            </a:r>
            <a:r>
              <a:rPr lang="ru-RU" sz="2800" b="1" dirty="0"/>
              <a:t>условий получения образования, </a:t>
            </a:r>
          </a:p>
          <a:p>
            <a:r>
              <a:rPr lang="ru-RU" sz="2800" b="1" dirty="0" smtClean="0"/>
              <a:t>качеством </a:t>
            </a:r>
            <a:r>
              <a:rPr lang="ru-RU" sz="2800" b="1" dirty="0"/>
              <a:t>процесса получения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41498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31727"/>
              </p:ext>
            </p:extLst>
          </p:nvPr>
        </p:nvGraphicFramePr>
        <p:xfrm>
          <a:off x="539552" y="404664"/>
          <a:ext cx="7992888" cy="6163056"/>
        </p:xfrm>
        <a:graphic>
          <a:graphicData uri="http://schemas.openxmlformats.org/drawingml/2006/table">
            <a:tbl>
              <a:tblPr firstRow="1" firstCol="1" bandRow="1"/>
              <a:tblGrid>
                <a:gridCol w="3921192"/>
                <a:gridCol w="161976"/>
                <a:gridCol w="3909720"/>
              </a:tblGrid>
              <a:tr h="159496">
                <a:tc gridSpan="3">
                  <a:txBody>
                    <a:bodyPr/>
                    <a:lstStyle/>
                    <a:p>
                      <a:pPr marL="270510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</a:rPr>
                        <a:t>1.	Система оценки качества подготовки обучающихся</a:t>
                      </a:r>
                      <a:endParaRPr lang="ru-RU" sz="1800" dirty="0">
                        <a:effectLst/>
                        <a:latin typeface="Calibri"/>
                      </a:endParaRPr>
                    </a:p>
                  </a:txBody>
                  <a:tcPr marL="47409" marR="47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178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7409" marR="47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7409" marR="47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4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Положение о ВСОКО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Положение о мониторинге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Положение о </a:t>
                      </a: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самообследовании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ОО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Программа (комплекс мер), направленная на повышение качества образования обучающихся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Приказы о проведении мониторинга базовой подготовки обучающихся, реализации индивидуальных программ обучения, подготовки высокого уровня.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Перечень показателей для проведения мониторинга и ОКО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Перечень оценочных процедур и порядки (стандарты) их проведения. 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План-график оценочных процедур.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Аналитические материалы по результатам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</a:t>
                      </a: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анализа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7409" marR="47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Определение школьного перечня оценочных процедур и порядков (стандартов)  их проведения.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Участие в проведении процедур ОКО разного уровня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Мониторинг достижений показателей ОК подготовки обучающихся.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Комплексный анализ по нескольким процедурам ОКО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Принятие управленческих решений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Внедрение РАС ОКО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Внедрение электронного паспорта ОО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7409" marR="47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664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400" b="1" dirty="0" smtClean="0"/>
              <a:t> 2 направление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b="1" dirty="0"/>
              <a:t>Система обеспечения объективности процедур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оценки </a:t>
            </a:r>
            <a:r>
              <a:rPr lang="ru-RU" sz="2400" b="1" dirty="0"/>
              <a:t>качества образования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b="1" dirty="0"/>
              <a:t>. Мероприятия по обеспечению объективности образовательных результатов в рамках конкретной оценочной процедуры </a:t>
            </a:r>
            <a:r>
              <a:rPr lang="ru-RU" b="1" dirty="0" smtClean="0"/>
              <a:t>ОО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2. Мероприятия по  выявлению ОО с необъективными результатами и профилактической работе с </a:t>
            </a:r>
            <a:r>
              <a:rPr lang="ru-RU" b="1" dirty="0" smtClean="0"/>
              <a:t>ними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3. Мероприятия по </a:t>
            </a:r>
            <a:r>
              <a:rPr lang="ru-RU" b="1" dirty="0" smtClean="0"/>
              <a:t> </a:t>
            </a:r>
            <a:r>
              <a:rPr lang="ru-RU" b="1" dirty="0"/>
              <a:t>формированию у участников образовательных отношений позитивного отношения к объективной оценке образовательных </a:t>
            </a:r>
            <a:r>
              <a:rPr lang="ru-RU" b="1" dirty="0" smtClean="0"/>
              <a:t>результатов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95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Методики выявления </a:t>
            </a:r>
            <a:r>
              <a:rPr lang="ru-RU" sz="2800" b="1" dirty="0" smtClean="0"/>
              <a:t>необъективного оценивания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600" b="1" dirty="0" smtClean="0"/>
              <a:t>соотнесение </a:t>
            </a:r>
            <a:r>
              <a:rPr lang="ru-RU" sz="2600" b="1" dirty="0"/>
              <a:t>результатов оценивания с текущей успеваемостью обучающихся (</a:t>
            </a:r>
            <a:r>
              <a:rPr lang="ru-RU" sz="2600" b="1" dirty="0" err="1"/>
              <a:t>подтверждаемость</a:t>
            </a:r>
            <a:r>
              <a:rPr lang="ru-RU" sz="2600" b="1" dirty="0"/>
              <a:t>);</a:t>
            </a:r>
          </a:p>
          <a:p>
            <a:r>
              <a:rPr lang="ru-RU" sz="2600" b="1" dirty="0" smtClean="0"/>
              <a:t> </a:t>
            </a:r>
            <a:r>
              <a:rPr lang="ru-RU" sz="2600" b="1" dirty="0"/>
              <a:t>мониторинг результатов процедуры оценки по годам (сравнение результатов одних и тех же детей);</a:t>
            </a:r>
          </a:p>
          <a:p>
            <a:r>
              <a:rPr lang="ru-RU" sz="2600" b="1" dirty="0" smtClean="0"/>
              <a:t> </a:t>
            </a:r>
            <a:r>
              <a:rPr lang="ru-RU" sz="2600" b="1" dirty="0"/>
              <a:t>оценка «правдоподобности» распределения процентов выполнения заданий относительно  общей выборки или контрольной выборки (ОО, в которых соблюдены процедуры).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36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Результаты ОГЭ - 2019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4160331"/>
              </p:ext>
            </p:extLst>
          </p:nvPr>
        </p:nvGraphicFramePr>
        <p:xfrm>
          <a:off x="611561" y="980730"/>
          <a:ext cx="8136904" cy="5256586"/>
        </p:xfrm>
        <a:graphic>
          <a:graphicData uri="http://schemas.openxmlformats.org/drawingml/2006/table">
            <a:tbl>
              <a:tblPr firstRow="1" firstCol="1" bandRow="1"/>
              <a:tblGrid>
                <a:gridCol w="2067350"/>
                <a:gridCol w="1943310"/>
                <a:gridCol w="1997813"/>
                <a:gridCol w="2128431"/>
              </a:tblGrid>
              <a:tr h="618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Соотнесение результата ОГЭ 2019 года с результатами промежуточной аттестации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соответствуют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выше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ниже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55,1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35,4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9,5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64,9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21,1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58,8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41,2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Информатика и ИКТ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61,2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12,1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26,7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48,8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6,4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44,8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География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58,0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22,1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19,8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Английский язык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66,7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33,3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51,2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8,9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39,8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Литература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33,3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16,7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Русский язык (ГВЭ)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47,1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52,9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Математика (ГВЭ)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76,5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17,6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5,9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55,1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15,5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29,4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11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76229859"/>
              </p:ext>
            </p:extLst>
          </p:nvPr>
        </p:nvGraphicFramePr>
        <p:xfrm>
          <a:off x="270409" y="1458770"/>
          <a:ext cx="856895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268884" y="404664"/>
            <a:ext cx="626355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Liberation Serif"/>
                <a:ea typeface="Calibri"/>
                <a:cs typeface="Times New Roman"/>
              </a:rPr>
              <a:t>Информация </a:t>
            </a:r>
            <a:r>
              <a:rPr lang="ru-RU" b="1" dirty="0">
                <a:latin typeface="Liberation Serif"/>
                <a:ea typeface="Calibri"/>
                <a:cs typeface="Times New Roman"/>
              </a:rPr>
              <a:t>о </a:t>
            </a:r>
            <a:r>
              <a:rPr lang="ru-RU" b="1" dirty="0">
                <a:solidFill>
                  <a:srgbClr val="FF0000"/>
                </a:solidFill>
                <a:latin typeface="Liberation Serif"/>
                <a:ea typeface="Calibri"/>
                <a:cs typeface="Times New Roman"/>
              </a:rPr>
              <a:t>подтверждении</a:t>
            </a:r>
            <a:r>
              <a:rPr lang="ru-RU" b="1" dirty="0">
                <a:latin typeface="Liberation Serif"/>
                <a:ea typeface="Calibri"/>
                <a:cs typeface="Times New Roman"/>
              </a:rPr>
              <a:t> отметки по результатам ВПР относительно текущего оценивания</a:t>
            </a:r>
            <a:endParaRPr lang="ru-RU" b="1" dirty="0">
              <a:effectLst/>
              <a:latin typeface="Liberation Serif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4632" cy="936103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/>
              <a:t>Информация о </a:t>
            </a:r>
            <a:r>
              <a:rPr lang="ru-RU" sz="2400" b="1" dirty="0">
                <a:solidFill>
                  <a:srgbClr val="FF0000"/>
                </a:solidFill>
              </a:rPr>
              <a:t>понижении </a:t>
            </a:r>
            <a:r>
              <a:rPr lang="ru-RU" sz="2400" b="1" dirty="0"/>
              <a:t>отметки по результатам ВПР относительно текущего оценивания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17685518"/>
              </p:ext>
            </p:extLst>
          </p:nvPr>
        </p:nvGraphicFramePr>
        <p:xfrm>
          <a:off x="1238250" y="1609725"/>
          <a:ext cx="66675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400" b="1" dirty="0">
                <a:solidFill>
                  <a:prstClr val="black"/>
                </a:solidFill>
              </a:rPr>
              <a:t>Информация о </a:t>
            </a:r>
            <a:r>
              <a:rPr lang="ru-RU" sz="2400" b="1" dirty="0" smtClean="0">
                <a:solidFill>
                  <a:srgbClr val="FF0000"/>
                </a:solidFill>
              </a:rPr>
              <a:t>повышении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отметки по результатам ВПР относительно текущего оценивания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637914"/>
              </p:ext>
            </p:extLst>
          </p:nvPr>
        </p:nvGraphicFramePr>
        <p:xfrm>
          <a:off x="1043608" y="1484784"/>
          <a:ext cx="7920880" cy="4669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69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/>
              <a:t>5 класс 2019 год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289920"/>
              </p:ext>
            </p:extLst>
          </p:nvPr>
        </p:nvGraphicFramePr>
        <p:xfrm>
          <a:off x="971601" y="2204864"/>
          <a:ext cx="7272806" cy="3096345"/>
        </p:xfrm>
        <a:graphic>
          <a:graphicData uri="http://schemas.openxmlformats.org/drawingml/2006/table">
            <a:tbl>
              <a:tblPr firstRow="1" firstCol="1" bandRow="1"/>
              <a:tblGrid>
                <a:gridCol w="1645900"/>
                <a:gridCol w="1516471"/>
                <a:gridCol w="1294286"/>
                <a:gridCol w="1516471"/>
                <a:gridCol w="1299678"/>
              </a:tblGrid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 класс 2018</a:t>
                      </a:r>
                      <a:endParaRPr lang="ru-RU" sz="18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 класс 2019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8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8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</a:t>
                      </a:r>
                      <a:endParaRPr lang="ru-RU" sz="18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8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 МО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70,1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61,8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55,8</a:t>
                      </a:r>
                      <a:endParaRPr lang="ru-RU" sz="18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53,2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68,9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62,6</a:t>
                      </a:r>
                      <a:endParaRPr lang="ru-RU" sz="1800" b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51,5</a:t>
                      </a:r>
                      <a:endParaRPr lang="ru-RU" sz="18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45,9</a:t>
                      </a:r>
                      <a:endParaRPr lang="ru-RU" sz="18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303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/>
              <a:t>6 </a:t>
            </a:r>
            <a:r>
              <a:rPr lang="ru-RU" sz="2400" b="1" dirty="0"/>
              <a:t>класс 2019 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920482"/>
              </p:ext>
            </p:extLst>
          </p:nvPr>
        </p:nvGraphicFramePr>
        <p:xfrm>
          <a:off x="179512" y="1844824"/>
          <a:ext cx="8712967" cy="3888431"/>
        </p:xfrm>
        <a:graphic>
          <a:graphicData uri="http://schemas.openxmlformats.org/drawingml/2006/table">
            <a:tbl>
              <a:tblPr firstRow="1" firstCol="1" bandRow="1"/>
              <a:tblGrid>
                <a:gridCol w="1432603"/>
                <a:gridCol w="1319948"/>
                <a:gridCol w="1126554"/>
                <a:gridCol w="1319948"/>
                <a:gridCol w="1131249"/>
                <a:gridCol w="1319948"/>
                <a:gridCol w="1062717"/>
              </a:tblGrid>
              <a:tr h="777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 класс 2017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 класс 2018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 класс 2019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53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 МО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71,7 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61,9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52,7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47,1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58,6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53,3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6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46,8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39,4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58,3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50,1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00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Статья 2 ФЗ № 273 «Об образовании в Российской Федерации»</a:t>
            </a:r>
          </a:p>
          <a:p>
            <a:pPr marL="0" indent="0">
              <a:buNone/>
            </a:pPr>
            <a:r>
              <a:rPr lang="ru-RU" b="1" dirty="0" smtClean="0"/>
              <a:t>Качество </a:t>
            </a:r>
            <a:r>
              <a:rPr lang="ru-RU" b="1" dirty="0"/>
              <a:t>образования -комплексная характеристика образовательной деятельности и подготовки обучающегося, выражающая степень их соответствия федеральным государственным образовательным стандартам, образовательным стандартам, федеральным государственным требованиям и (или) потребностям физического или юридического лица, в интересах которого осуществляется образовательная деятельность, в том числе степень достижения планируемых результатов образовательной </a:t>
            </a:r>
            <a:r>
              <a:rPr lang="ru-RU" b="1" dirty="0" smtClean="0"/>
              <a:t>программы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400" b="1" dirty="0" smtClean="0">
                <a:solidFill>
                  <a:prstClr val="black"/>
                </a:solidFill>
              </a:rPr>
              <a:t>7 </a:t>
            </a:r>
            <a:r>
              <a:rPr lang="ru-RU" sz="2400" b="1" dirty="0">
                <a:solidFill>
                  <a:prstClr val="black"/>
                </a:solidFill>
              </a:rPr>
              <a:t>класс 2019 год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826291"/>
              </p:ext>
            </p:extLst>
          </p:nvPr>
        </p:nvGraphicFramePr>
        <p:xfrm>
          <a:off x="467544" y="2276870"/>
          <a:ext cx="8568953" cy="3456385"/>
        </p:xfrm>
        <a:graphic>
          <a:graphicData uri="http://schemas.openxmlformats.org/drawingml/2006/table">
            <a:tbl>
              <a:tblPr firstRow="1" firstCol="1" bandRow="1"/>
              <a:tblGrid>
                <a:gridCol w="1411967"/>
                <a:gridCol w="1291681"/>
                <a:gridCol w="1110327"/>
                <a:gridCol w="1300934"/>
                <a:gridCol w="1114954"/>
                <a:gridCol w="1291681"/>
                <a:gridCol w="1047409"/>
              </a:tblGrid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 класс 2017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 класс 2018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 класс 2019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2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Математика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49,3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52,8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47,6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61,6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46,5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50,3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58,8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54,8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49,1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42,1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7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400" b="1" dirty="0" smtClean="0">
                <a:solidFill>
                  <a:prstClr val="black"/>
                </a:solidFill>
              </a:rPr>
              <a:t>7 </a:t>
            </a:r>
            <a:r>
              <a:rPr lang="ru-RU" sz="2400" b="1" dirty="0">
                <a:solidFill>
                  <a:prstClr val="black"/>
                </a:solidFill>
              </a:rPr>
              <a:t>класс 2019 год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898635"/>
              </p:ext>
            </p:extLst>
          </p:nvPr>
        </p:nvGraphicFramePr>
        <p:xfrm>
          <a:off x="467544" y="2132858"/>
          <a:ext cx="8280919" cy="3816421"/>
        </p:xfrm>
        <a:graphic>
          <a:graphicData uri="http://schemas.openxmlformats.org/drawingml/2006/table">
            <a:tbl>
              <a:tblPr firstRow="1" firstCol="1" bandRow="1"/>
              <a:tblGrid>
                <a:gridCol w="1876828"/>
                <a:gridCol w="1716940"/>
                <a:gridCol w="1475880"/>
                <a:gridCol w="1729241"/>
                <a:gridCol w="1482030"/>
              </a:tblGrid>
              <a:tr h="34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 класс 2018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 класс 2019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МО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Свердловская область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Ирбитское МО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Биология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50,6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47,1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51,2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44,9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История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49,5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49,5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50,7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Обществознание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63,6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60,4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50,5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46,4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География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54,2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49,1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28,6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Физика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51,7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38,1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Английский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39,7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39,2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Немецкий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8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40,4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18,1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78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36164331"/>
              </p:ext>
            </p:extLst>
          </p:nvPr>
        </p:nvGraphicFramePr>
        <p:xfrm>
          <a:off x="539552" y="908720"/>
          <a:ext cx="756084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45914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75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700" b="1" dirty="0" smtClean="0"/>
              <a:t>Общие проблемы оценочных процедур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000" b="1" dirty="0" err="1" smtClean="0"/>
              <a:t>Неразработанность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критериального</a:t>
            </a:r>
            <a:r>
              <a:rPr lang="ru-RU" sz="3000" b="1" dirty="0" smtClean="0"/>
              <a:t> оценивания </a:t>
            </a:r>
            <a:r>
              <a:rPr lang="ru-RU" sz="3000" b="1" dirty="0"/>
              <a:t>в рамках текущего </a:t>
            </a:r>
            <a:r>
              <a:rPr lang="ru-RU" sz="3000" b="1" dirty="0" smtClean="0"/>
              <a:t>контроля успеваемости</a:t>
            </a:r>
            <a:r>
              <a:rPr lang="ru-RU" sz="3000" b="1" dirty="0"/>
              <a:t>.</a:t>
            </a:r>
            <a:endParaRPr lang="ru-RU" sz="3000" dirty="0"/>
          </a:p>
          <a:p>
            <a:r>
              <a:rPr lang="ru-RU" sz="3000" b="1" dirty="0" smtClean="0"/>
              <a:t>Слабые </a:t>
            </a:r>
            <a:r>
              <a:rPr lang="ru-RU" sz="3000" b="1" dirty="0"/>
              <a:t>измерители </a:t>
            </a:r>
            <a:r>
              <a:rPr lang="ru-RU" sz="3000" b="1" dirty="0" smtClean="0"/>
              <a:t>для </a:t>
            </a:r>
            <a:r>
              <a:rPr lang="ru-RU" sz="3000" b="1" dirty="0"/>
              <a:t>текущего контроля и </a:t>
            </a:r>
            <a:r>
              <a:rPr lang="ru-RU" sz="3000" b="1" dirty="0" smtClean="0"/>
              <a:t>школьного этапа </a:t>
            </a:r>
            <a:r>
              <a:rPr lang="ru-RU" sz="3000" b="1" dirty="0"/>
              <a:t>олимпиады</a:t>
            </a:r>
            <a:endParaRPr lang="ru-RU" sz="3000" dirty="0"/>
          </a:p>
          <a:p>
            <a:r>
              <a:rPr lang="ru-RU" sz="3000" b="1" dirty="0" smtClean="0"/>
              <a:t>Несоблюдение </a:t>
            </a:r>
            <a:r>
              <a:rPr lang="ru-RU" sz="3000" b="1" dirty="0"/>
              <a:t>процедур текущего контроля и школьного этапа олимпиады</a:t>
            </a:r>
            <a:endParaRPr lang="ru-RU" sz="3000" dirty="0"/>
          </a:p>
          <a:p>
            <a:r>
              <a:rPr lang="ru-RU" sz="3000" b="1" dirty="0" smtClean="0"/>
              <a:t>Неподготовленность </a:t>
            </a:r>
            <a:r>
              <a:rPr lang="ru-RU" sz="3000" b="1" dirty="0"/>
              <a:t>педагогов к оценочной деятельности</a:t>
            </a:r>
            <a:endParaRPr lang="ru-RU" sz="3000" dirty="0"/>
          </a:p>
          <a:p>
            <a:r>
              <a:rPr lang="ru-RU" sz="3000" b="1" dirty="0" smtClean="0"/>
              <a:t>Слабая </a:t>
            </a:r>
            <a:r>
              <a:rPr lang="ru-RU" sz="3000" b="1" dirty="0"/>
              <a:t>аналитическая деятельность</a:t>
            </a:r>
            <a:endParaRPr lang="ru-RU" sz="30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11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048270"/>
              </p:ext>
            </p:extLst>
          </p:nvPr>
        </p:nvGraphicFramePr>
        <p:xfrm>
          <a:off x="539552" y="476672"/>
          <a:ext cx="7848872" cy="6264008"/>
        </p:xfrm>
        <a:graphic>
          <a:graphicData uri="http://schemas.openxmlformats.org/drawingml/2006/table">
            <a:tbl>
              <a:tblPr firstRow="1" firstCol="1" bandRow="1"/>
              <a:tblGrid>
                <a:gridCol w="3850540"/>
                <a:gridCol w="159057"/>
                <a:gridCol w="3839275"/>
              </a:tblGrid>
              <a:tr h="159006">
                <a:tc gridSpan="3">
                  <a:txBody>
                    <a:bodyPr/>
                    <a:lstStyle/>
                    <a:p>
                      <a:pPr marL="270510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</a:rPr>
                        <a:t>2.Система обеспечения объективности процедур ОКО</a:t>
                      </a:r>
                      <a:endParaRPr lang="ru-RU" sz="1800" dirty="0">
                        <a:effectLst/>
                        <a:latin typeface="Calibri"/>
                      </a:endParaRPr>
                    </a:p>
                  </a:txBody>
                  <a:tcPr marL="49255" marR="492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178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9255" marR="492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9255" marR="492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6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Положение о ВСОКО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Программа (план) мероприятий по формированию позитивного отношения к объективной оценке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План-график мероприятий для обеспечения объективных  результатов оценочных процедур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Положение о </a:t>
                      </a: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критериальном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подходе к оцениванию результатов (ФГОС)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Положение о проведении мониторинга объективности результатов оценочных процедур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Аналитические материалы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анализа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Приказ о персональной ответственности за подготовку анализа и Аналитическая справка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9255" marR="492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Корректировка локальных актов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Мониторинг показателей объективности в ОО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Анализ результатов мониторинга оценки результатов обучения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Проведение мероприятий по повышению объективности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49255" marR="492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34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274025"/>
              </p:ext>
            </p:extLst>
          </p:nvPr>
        </p:nvGraphicFramePr>
        <p:xfrm>
          <a:off x="357158" y="500042"/>
          <a:ext cx="8358246" cy="5947796"/>
        </p:xfrm>
        <a:graphic>
          <a:graphicData uri="http://schemas.openxmlformats.org/drawingml/2006/table">
            <a:tbl>
              <a:tblPr/>
              <a:tblGrid>
                <a:gridCol w="4121035"/>
                <a:gridCol w="128232"/>
                <a:gridCol w="4108979"/>
              </a:tblGrid>
              <a:tr h="240032">
                <a:tc gridSpan="3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3.Система мониторинга эффективности руководителей всех ОО</a:t>
                      </a:r>
                      <a:endParaRPr lang="ru-RU" sz="1600" dirty="0"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10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6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Показатели эффективности деятельности руководителей, педагогов (эффективный контракт, показатели стимулирования)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Договор о сетевом взаимодействии  ОО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Лист самооценки  руководителя ОО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Положение о ВСОКО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Программа (комплекс мер), направленных на повышение качества подготовки обучающихся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План подготовки к ГИА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План мероприятий по развитию кадрового потенциала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Результаты анализа оценочных процедур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План-график мониторинга условий осуществления образовательной деятельности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Отчет о </a:t>
                      </a:r>
                      <a:r>
                        <a:rPr lang="ru-RU" sz="1400" b="1" dirty="0" err="1">
                          <a:latin typeface="Calibri"/>
                          <a:ea typeface="Calibri"/>
                          <a:cs typeface="Times New Roman"/>
                        </a:rPr>
                        <a:t>самообследовании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План мероприятий по  обеспечению  достижения всеми обучающимися  базового, повышенного и высокого уровня подготовки, по объективности результатов, по условиям индивидуализации обучения.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Разработка «Дорожной карты» по организации сетевого взаимодействия ОО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Обеспечение объективности результатов внешних и внутренних  оценочных процедур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Обучение учителей анализу результатов диагностики и проведению корректирующей работы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Самооценка руководителем эффективности деятельности ОО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Коррекция управленческой  деятельности руководителей ОО по итогам анализа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Принятие и исполнение управленческих решений</a:t>
                      </a:r>
                      <a:endParaRPr lang="ru-RU" sz="1400" b="1" dirty="0"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4277969"/>
              </p:ext>
            </p:extLst>
          </p:nvPr>
        </p:nvGraphicFramePr>
        <p:xfrm>
          <a:off x="395536" y="476672"/>
          <a:ext cx="8280919" cy="5290897"/>
        </p:xfrm>
        <a:graphic>
          <a:graphicData uri="http://schemas.openxmlformats.org/drawingml/2006/table">
            <a:tbl>
              <a:tblPr firstRow="1" firstCol="1" bandRow="1"/>
              <a:tblGrid>
                <a:gridCol w="4062496"/>
                <a:gridCol w="167813"/>
                <a:gridCol w="4050610"/>
              </a:tblGrid>
              <a:tr h="646402">
                <a:tc gridSpan="3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4.Система мониторинга качества повышения квалификации педагогов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375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3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Локальные акты, регламентирующие повышение квалификации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План-график диагностических мероприятий  по выявлению профессиональных дефицитов педагогов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Аналитический отчет о профессиональных дефицитах педагогов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анализа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Направление на обучение 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Паспорт ОО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Мониторинг профессионального развития педагогов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Разработка персонифицированной карты профессионального развития педагога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Направление педагога на повышение квалификации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Формирование культуры оценки педагогом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Мониторинг эффективности повышения квалификации педагогов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Анализ результатов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анализа</a:t>
                      </a:r>
                      <a:endParaRPr lang="ru-RU" sz="16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16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48855"/>
              </p:ext>
            </p:extLst>
          </p:nvPr>
        </p:nvGraphicFramePr>
        <p:xfrm>
          <a:off x="467546" y="476672"/>
          <a:ext cx="8280919" cy="4906201"/>
        </p:xfrm>
        <a:graphic>
          <a:graphicData uri="http://schemas.openxmlformats.org/drawingml/2006/table">
            <a:tbl>
              <a:tblPr firstRow="1" firstCol="1" bandRow="1"/>
              <a:tblGrid>
                <a:gridCol w="4062496"/>
                <a:gridCol w="167813"/>
                <a:gridCol w="4050610"/>
              </a:tblGrid>
              <a:tr h="576064">
                <a:tc gridSpan="3"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5.Система методической работы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 marL="27051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084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400" b="1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8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Положение о ШМО,  проблемной творческой группе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Локальные акты о наставничестве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Программа профессионального развития педагогов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анализа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Разработка локальных актов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Мониторинг показателей системы методической работы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Анализ результатов мониторинга показателей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анализа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Участие в мероприятиях по организации методической работы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7357830"/>
              </p:ext>
            </p:extLst>
          </p:nvPr>
        </p:nvGraphicFramePr>
        <p:xfrm>
          <a:off x="467546" y="404663"/>
          <a:ext cx="8136901" cy="6300592"/>
        </p:xfrm>
        <a:graphic>
          <a:graphicData uri="http://schemas.openxmlformats.org/drawingml/2006/table">
            <a:tbl>
              <a:tblPr firstRow="1" firstCol="1" bandRow="1"/>
              <a:tblGrid>
                <a:gridCol w="3991843"/>
                <a:gridCol w="164894"/>
                <a:gridCol w="3980164"/>
              </a:tblGrid>
              <a:tr h="504057">
                <a:tc gridSpan="3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6"/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Система работы со школами с низкими образовательными результатами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331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3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Программа перехода школы в эффективный режим функционирования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Перечень показателей для выявления обучающихся группы риска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База данных обучающихся группы риска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Программа работы с обучающимися группы риска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Аналитические материалы по выявлению обучающихся группы риска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анализа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Приказ об организации работы с обучающимися группы риска 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Мониторинг результатов обучения школьников с низкими образовательными результатами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Анализ результатов мониторинга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Разработка программы поддержки  и сопровождения обучающихся группы риска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Корректировка затруднений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48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Наметить пути повышения эффективности управления качеством образования в общеобразовательных организациях посредством формирования у всех участников образовательных отношений устойчивых ориентиров на методы и инструменты объективного оценивания образовательных результатов обучающихся с использованием ресурсов внутренней системы оценки качества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15692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931057"/>
              </p:ext>
            </p:extLst>
          </p:nvPr>
        </p:nvGraphicFramePr>
        <p:xfrm>
          <a:off x="467546" y="332656"/>
          <a:ext cx="8280919" cy="6467976"/>
        </p:xfrm>
        <a:graphic>
          <a:graphicData uri="http://schemas.openxmlformats.org/drawingml/2006/table">
            <a:tbl>
              <a:tblPr firstRow="1" firstCol="1" bandRow="1"/>
              <a:tblGrid>
                <a:gridCol w="4062496"/>
                <a:gridCol w="167813"/>
                <a:gridCol w="4050610"/>
              </a:tblGrid>
              <a:tr h="319211">
                <a:tc gridSpan="3">
                  <a:txBody>
                    <a:bodyPr/>
                    <a:lstStyle/>
                    <a:p>
                      <a:pPr marL="270510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</a:rPr>
                        <a:t>7.Система развития таланта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127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2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Приказы, положения о реализации дополнительных программ на подготовку обучающихся к олимпиадам и конкурсам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Справка об использовании региональной системы показателей и единой методики выявления одаренных детей и талантливой молодежи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Аналитические материалы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Адресные рекомендации по результатам анализа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Исполнение муниципальной программы, плана мероприятий по выявлению и поддержке одаренных детей и талантливой молодежи (приказы, положения)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Использование региональной системы показателей и единой методики выявления одаренных детей и талантливой </a:t>
                      </a:r>
                      <a:r>
                        <a:rPr lang="ru-RU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молодежи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Создание муниципального банка данных актуального педагогического опыта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Организация участия педагогов и обучающихся в конкурсах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Проведение </a:t>
                      </a:r>
                      <a:r>
                        <a:rPr lang="ru-RU" sz="18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ВсОШ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Анализ результатов участия</a:t>
                      </a:r>
                      <a:endParaRPr lang="ru-RU" sz="18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71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1256836"/>
              </p:ext>
            </p:extLst>
          </p:nvPr>
        </p:nvGraphicFramePr>
        <p:xfrm>
          <a:off x="395536" y="404662"/>
          <a:ext cx="8424936" cy="6048673"/>
        </p:xfrm>
        <a:graphic>
          <a:graphicData uri="http://schemas.openxmlformats.org/drawingml/2006/table">
            <a:tbl>
              <a:tblPr firstRow="1" firstCol="1" bandRow="1"/>
              <a:tblGrid>
                <a:gridCol w="4133149"/>
                <a:gridCol w="170732"/>
                <a:gridCol w="4121055"/>
              </a:tblGrid>
              <a:tr h="229988">
                <a:tc gridSpan="3">
                  <a:txBody>
                    <a:bodyPr/>
                    <a:lstStyle/>
                    <a:p>
                      <a:pPr marL="27051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</a:rPr>
                        <a:t>8.Система профориентации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345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локальных актов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Перечень процедур ОО по реализации Дорожной карты по развитию СОКО и механизмов управления качеством образования</a:t>
                      </a:r>
                      <a:endParaRPr lang="ru-RU" sz="12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5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Программы и проекты  профориентационной направленности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Проекты, реализуемые ОО совместно с предприятиями и учреждениями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Соглашения и договоры с ПОО о взаимодействии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Отчет о результатах профессиональных проб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Протоколы родительских собраний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Мониторинг образовательных стратегий  выпускников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Аналитические материалы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Рекомендации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Разработка (коррекция) образовательной программы СОО с учетом </a:t>
                      </a:r>
                      <a:r>
                        <a:rPr lang="ru-RU" sz="14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профилизации</a:t>
                      </a: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профориентации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Коррекция рабочих программ учебных предметов и курсов, программ дополнительного образования, внеурочной деятельности с учетом показателей развития системы профориентации в СО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Участие в работе областного методического объединения </a:t>
                      </a:r>
                      <a:r>
                        <a:rPr lang="ru-RU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педагогов</a:t>
                      </a: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реализующих программы профориентационной направленности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Разработка и реализация проектов и программ профориентационной направленности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Участие педагогов и обучающихся в программе </a:t>
                      </a:r>
                      <a:r>
                        <a:rPr lang="ru-RU" sz="14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Иннопром</a:t>
                      </a: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– 2019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Участие обучающихся в Региональном чемпионате  </a:t>
                      </a:r>
                      <a:r>
                        <a:rPr lang="en-US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WS</a:t>
                      </a: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«</a:t>
                      </a:r>
                      <a:r>
                        <a:rPr lang="ru-RU" sz="14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Абилимпикс</a:t>
                      </a: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», неделе профессиональных проб, во Всероссийском проекте «Билет в будущее»</a:t>
                      </a:r>
                      <a:endParaRPr lang="ru-RU" sz="1400" b="1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06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Соответствует ли образовательная деятельность ОО требованиям ФГОС</a:t>
            </a:r>
            <a:r>
              <a:rPr lang="ru-RU" sz="2800" b="1" dirty="0"/>
              <a:t>?</a:t>
            </a:r>
          </a:p>
          <a:p>
            <a:r>
              <a:rPr lang="ru-RU" sz="2800" b="1" dirty="0" smtClean="0"/>
              <a:t>Соответствует ли образовательная деятельность потребностям заинтересованных лиц</a:t>
            </a:r>
            <a:r>
              <a:rPr lang="ru-RU" sz="2800" b="1" dirty="0"/>
              <a:t>?</a:t>
            </a:r>
          </a:p>
          <a:p>
            <a:r>
              <a:rPr lang="ru-RU" sz="2800" b="1" dirty="0" smtClean="0"/>
              <a:t>Соответствует ли подготовка обучающихся требованиям ФГОС</a:t>
            </a:r>
            <a:r>
              <a:rPr lang="ru-RU" sz="2800" b="1" dirty="0"/>
              <a:t>?</a:t>
            </a:r>
          </a:p>
          <a:p>
            <a:r>
              <a:rPr lang="ru-RU" sz="2800" b="1" dirty="0" smtClean="0"/>
              <a:t>Соответствует ли подготовка обучающихся потребностям заинтересованных лиц</a:t>
            </a:r>
            <a:r>
              <a:rPr lang="ru-RU" sz="2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038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/>
              <a:t>Нормативные основания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Приказ </a:t>
            </a:r>
            <a:r>
              <a:rPr lang="ru-RU" b="1" dirty="0"/>
              <a:t>Министерства просвещения Российской Федерации, Федеральной службы по надзору в сфере образования и науки от 6 мая 2019 года № 590/219 «Об утверждении Методологии и критериев оценки качества общего образования в общеобразовательных организациях на основе практики международных исследований качества подготовки обучающихся», </a:t>
            </a:r>
          </a:p>
          <a:p>
            <a:r>
              <a:rPr lang="ru-RU" b="1" dirty="0" smtClean="0"/>
              <a:t>Письмо </a:t>
            </a:r>
            <a:r>
              <a:rPr lang="ru-RU" b="1" dirty="0"/>
              <a:t>Федеральной службы по надзору в сфере образования и науки от 16 марта 2018 </a:t>
            </a:r>
            <a:r>
              <a:rPr lang="ru-RU" b="1" dirty="0" smtClean="0"/>
              <a:t>года </a:t>
            </a:r>
            <a:r>
              <a:rPr lang="ru-RU" b="1" dirty="0"/>
              <a:t>№ 05-71 «О направлении рекомендаций по повышению объективности оценки образовательных результатов», </a:t>
            </a:r>
          </a:p>
          <a:p>
            <a:r>
              <a:rPr lang="ru-RU" b="1" dirty="0" smtClean="0"/>
              <a:t>Приказ Министерства образования и молодежной политики Свердловской области от 9.07.2019 №97-и «Об утверждении Плана мероприятий («дорожной карты») по развитию РСОКО и региональных механизмов управления качеством образования в Свердловской области».</a:t>
            </a:r>
          </a:p>
          <a:p>
            <a:pPr marL="0" indent="0"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Методический опыт </a:t>
            </a:r>
            <a:r>
              <a:rPr lang="ru-RU" b="1" dirty="0"/>
              <a:t>пилотных площадок </a:t>
            </a:r>
            <a:r>
              <a:rPr lang="ru-RU" b="1" dirty="0" smtClean="0"/>
              <a:t>Свердловской </a:t>
            </a:r>
            <a:r>
              <a:rPr lang="ru-RU" b="1" dirty="0"/>
              <a:t>области (ГО Ревда</a:t>
            </a:r>
            <a:r>
              <a:rPr lang="ru-RU" b="1" dirty="0" smtClean="0"/>
              <a:t>, ГО </a:t>
            </a:r>
            <a:r>
              <a:rPr lang="ru-RU" b="1" dirty="0"/>
              <a:t>Красноуфимск, </a:t>
            </a:r>
            <a:r>
              <a:rPr lang="ru-RU" b="1" dirty="0" err="1"/>
              <a:t>Новолялинского</a:t>
            </a:r>
            <a:r>
              <a:rPr lang="ru-RU" b="1" dirty="0"/>
              <a:t> ГО)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b="1" dirty="0" smtClean="0"/>
              <a:t>Актуальные направления  развития системы образования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1 Система оценки качества подготовки обучающихся</a:t>
            </a:r>
          </a:p>
          <a:p>
            <a:pPr>
              <a:buNone/>
            </a:pPr>
            <a:r>
              <a:rPr lang="ru-RU" b="1" dirty="0" smtClean="0"/>
              <a:t>2 Система обеспечения объективности процедур оценки качества образования</a:t>
            </a:r>
          </a:p>
          <a:p>
            <a:pPr>
              <a:buNone/>
            </a:pPr>
            <a:r>
              <a:rPr lang="ru-RU" b="1" dirty="0" smtClean="0"/>
              <a:t>3 Система мониторинга эффективности руководителей образовательных организаций </a:t>
            </a:r>
          </a:p>
          <a:p>
            <a:pPr>
              <a:buNone/>
            </a:pPr>
            <a:r>
              <a:rPr lang="ru-RU" b="1" dirty="0" smtClean="0"/>
              <a:t>4 Система мониторинга качества повышения квалификации педагогов</a:t>
            </a:r>
          </a:p>
          <a:p>
            <a:pPr>
              <a:buNone/>
            </a:pPr>
            <a:r>
              <a:rPr lang="ru-RU" b="1" dirty="0" smtClean="0"/>
              <a:t>5 Система методической работы</a:t>
            </a:r>
          </a:p>
          <a:p>
            <a:pPr>
              <a:buNone/>
            </a:pPr>
            <a:r>
              <a:rPr lang="ru-RU" b="1" dirty="0" smtClean="0"/>
              <a:t>6 Система работы со школами с низкими образовательными результатами</a:t>
            </a:r>
          </a:p>
          <a:p>
            <a:pPr>
              <a:buNone/>
            </a:pPr>
            <a:r>
              <a:rPr lang="ru-RU" b="1" dirty="0" smtClean="0"/>
              <a:t>7 Система развития таланта</a:t>
            </a:r>
          </a:p>
          <a:p>
            <a:pPr>
              <a:buNone/>
            </a:pPr>
            <a:r>
              <a:rPr lang="ru-RU" b="1" dirty="0" smtClean="0"/>
              <a:t>8 Система профориентации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/>
              <a:t>1 направление</a:t>
            </a:r>
            <a:br>
              <a:rPr lang="ru-RU" sz="2400" b="1" dirty="0" smtClean="0"/>
            </a:br>
            <a:r>
              <a:rPr lang="ru-RU" sz="2400" b="1" dirty="0" smtClean="0"/>
              <a:t> Система оценки качества подготовки обучающихся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Критерии:</a:t>
            </a:r>
          </a:p>
          <a:p>
            <a:r>
              <a:rPr lang="ru-RU" sz="2800" b="1" dirty="0" smtClean="0"/>
              <a:t>Наличие обоснованной системы проводимых процедур оценки образовательных результатов</a:t>
            </a:r>
          </a:p>
          <a:p>
            <a:r>
              <a:rPr lang="ru-RU" sz="2800" b="1" dirty="0" smtClean="0"/>
              <a:t>Наличие показателей оценки качества </a:t>
            </a:r>
          </a:p>
          <a:p>
            <a:r>
              <a:rPr lang="ru-RU" sz="2800" b="1" dirty="0" smtClean="0"/>
              <a:t>Наличие мониторинга достижений показателей </a:t>
            </a:r>
          </a:p>
          <a:p>
            <a:r>
              <a:rPr lang="ru-RU" sz="2800" b="1" dirty="0" smtClean="0"/>
              <a:t>Анализ результатов мониторинга</a:t>
            </a:r>
          </a:p>
          <a:p>
            <a:r>
              <a:rPr lang="ru-RU" sz="2800" b="1" dirty="0" smtClean="0"/>
              <a:t>Наличие управленческих решений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06090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b="1" smtClean="0"/>
              <a:t>1 направление</a:t>
            </a:r>
            <a:br>
              <a:rPr lang="ru-RU" sz="2400" b="1" smtClean="0"/>
            </a:br>
            <a:r>
              <a:rPr lang="ru-RU" sz="2400" b="1" smtClean="0"/>
              <a:t> Система оценки качества подготовки обучающихся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smtClean="0"/>
              <a:t>процедуры: </a:t>
            </a:r>
          </a:p>
          <a:p>
            <a:pPr marL="0" indent="0">
              <a:buNone/>
            </a:pPr>
            <a:r>
              <a:rPr lang="ru-RU" b="1" smtClean="0"/>
              <a:t>1</a:t>
            </a:r>
            <a:r>
              <a:rPr lang="ru-RU" smtClean="0"/>
              <a:t>. </a:t>
            </a:r>
            <a:r>
              <a:rPr lang="ru-RU" b="1" smtClean="0"/>
              <a:t>внутренний контроль качества образования</a:t>
            </a:r>
            <a:r>
              <a:rPr lang="ru-RU" smtClean="0"/>
              <a:t>, </a:t>
            </a:r>
          </a:p>
          <a:p>
            <a:pPr marL="0" indent="0">
              <a:buNone/>
            </a:pPr>
            <a:r>
              <a:rPr lang="ru-RU" b="1" smtClean="0"/>
              <a:t>2.внутренние мониторинги качества образования, </a:t>
            </a:r>
            <a:endParaRPr lang="ru-RU" smtClean="0"/>
          </a:p>
          <a:p>
            <a:pPr marL="0" indent="0">
              <a:buNone/>
            </a:pPr>
            <a:r>
              <a:rPr lang="ru-RU" b="1" smtClean="0"/>
              <a:t>3.социологические опросы</a:t>
            </a:r>
            <a:r>
              <a:rPr lang="ru-RU" smtClean="0"/>
              <a:t> участников образовательных отношений с целью установления степени удовлетворенности деятельностью образовательной организации,</a:t>
            </a:r>
          </a:p>
          <a:p>
            <a:pPr marL="0" indent="0">
              <a:buNone/>
            </a:pPr>
            <a:r>
              <a:rPr lang="ru-RU" b="1" smtClean="0"/>
              <a:t>4.самообследование</a:t>
            </a:r>
            <a:endParaRPr lang="ru-RU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4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 </a:t>
            </a:r>
            <a:r>
              <a:rPr lang="ru-RU" sz="2400" b="1" dirty="0"/>
              <a:t>внутренний контроль качества образования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выполнение образовательных </a:t>
            </a:r>
            <a:r>
              <a:rPr lang="ru-RU" dirty="0"/>
              <a:t>программ </a:t>
            </a:r>
            <a:r>
              <a:rPr lang="ru-RU" dirty="0" smtClean="0"/>
              <a:t>(</a:t>
            </a:r>
            <a:r>
              <a:rPr lang="ru-RU" dirty="0"/>
              <a:t>ч. 7 ст. 28, п.1 ч.1 ст.48 273-ФЗ), </a:t>
            </a:r>
          </a:p>
          <a:p>
            <a:r>
              <a:rPr lang="ru-RU" b="1" dirty="0" smtClean="0"/>
              <a:t>объективность </a:t>
            </a:r>
            <a:r>
              <a:rPr lang="ru-RU" b="1" dirty="0"/>
              <a:t>оценивания качества </a:t>
            </a:r>
            <a:r>
              <a:rPr lang="ru-RU" b="1" dirty="0" smtClean="0"/>
              <a:t>образовательных </a:t>
            </a:r>
            <a:r>
              <a:rPr lang="ru-RU" b="1" dirty="0"/>
              <a:t>результатов обучающихся </a:t>
            </a:r>
            <a:r>
              <a:rPr lang="ru-RU" dirty="0"/>
              <a:t>(ч. 7 ст. 28, п.5 ч.1 ст. 48 273-ФЗ), </a:t>
            </a:r>
          </a:p>
          <a:p>
            <a:r>
              <a:rPr lang="ru-RU" dirty="0" smtClean="0"/>
              <a:t>использование современных </a:t>
            </a:r>
            <a:r>
              <a:rPr lang="ru-RU" dirty="0"/>
              <a:t>методов обучения и воспитания, образовательных технологий, электронного обучения (п.12 ч.3 чст.28 273-ФЗ), </a:t>
            </a:r>
          </a:p>
          <a:p>
            <a:r>
              <a:rPr lang="ru-RU" dirty="0" smtClean="0"/>
              <a:t>соответствие </a:t>
            </a:r>
            <a:r>
              <a:rPr lang="ru-RU" dirty="0"/>
              <a:t>применяемых форм, средств, методов обучения и воспитания возрастным, психофизическим особенностям, склонностям, способностям, интересам и потребностям обучающихся (п. 2 ч.1 ст. 34, п. 6 ч.1 ст. 48 273-ФЗ), </a:t>
            </a:r>
          </a:p>
          <a:p>
            <a:r>
              <a:rPr lang="ru-RU" dirty="0" smtClean="0"/>
              <a:t>ведение </a:t>
            </a:r>
            <a:r>
              <a:rPr lang="ru-RU" dirty="0" err="1"/>
              <a:t>учебно</a:t>
            </a:r>
            <a:r>
              <a:rPr lang="ru-RU" dirty="0"/>
              <a:t> - педагогической документации ( рабочие программы учебных предметов, классные журналы и т.д.), </a:t>
            </a:r>
          </a:p>
          <a:p>
            <a:r>
              <a:rPr lang="ru-RU" dirty="0" smtClean="0"/>
              <a:t>обеспечение </a:t>
            </a:r>
            <a:r>
              <a:rPr lang="ru-RU" dirty="0"/>
              <a:t>безопасного пребывания обучающихся в образовательной организации (п.8 ч.1 ст. 41 273-ФЗ), </a:t>
            </a:r>
          </a:p>
          <a:p>
            <a:r>
              <a:rPr lang="ru-RU" dirty="0" smtClean="0"/>
              <a:t>дозировка </a:t>
            </a:r>
            <a:r>
              <a:rPr lang="ru-RU" dirty="0"/>
              <a:t>домашних заданий обучающихся и т.д.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01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525140" cy="792088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внутренние </a:t>
            </a:r>
            <a:r>
              <a:rPr lang="ru-RU" sz="2400" b="1" dirty="0"/>
              <a:t>мониторинги качества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результаты оценки качества подготовки обучающихся: </a:t>
            </a:r>
            <a:endParaRPr lang="ru-RU" dirty="0"/>
          </a:p>
          <a:p>
            <a:r>
              <a:rPr lang="ru-RU" b="1" dirty="0" smtClean="0"/>
              <a:t>мониторинг </a:t>
            </a:r>
            <a:r>
              <a:rPr lang="ru-RU" b="1" dirty="0"/>
              <a:t>объективности оценивания образовательных результатов обучающихся </a:t>
            </a:r>
            <a:endParaRPr lang="ru-RU" dirty="0"/>
          </a:p>
          <a:p>
            <a:r>
              <a:rPr lang="ru-RU" b="1" dirty="0" smtClean="0"/>
              <a:t>кадровое </a:t>
            </a:r>
            <a:r>
              <a:rPr lang="ru-RU" b="1" dirty="0"/>
              <a:t>обеспечение образовательной деятельности: </a:t>
            </a:r>
            <a:endParaRPr lang="ru-RU" dirty="0"/>
          </a:p>
          <a:p>
            <a:r>
              <a:rPr lang="ru-RU" b="1" dirty="0" smtClean="0"/>
              <a:t>мониторинг </a:t>
            </a:r>
            <a:r>
              <a:rPr lang="ru-RU" b="1" dirty="0"/>
              <a:t>качества прохождения курсов повышения квалификации (переподготовки) педагогов 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информационно </a:t>
            </a:r>
            <a:r>
              <a:rPr lang="ru-RU" b="1" dirty="0"/>
              <a:t>- методическое обеспечение образовательной деятельности: </a:t>
            </a:r>
            <a:endParaRPr lang="ru-RU" dirty="0"/>
          </a:p>
          <a:p>
            <a:r>
              <a:rPr lang="ru-RU" b="1" dirty="0" smtClean="0"/>
              <a:t>мониторинг </a:t>
            </a:r>
            <a:r>
              <a:rPr lang="ru-RU" b="1" dirty="0"/>
              <a:t>качества системы наставничества для педагогов </a:t>
            </a:r>
            <a:endParaRPr lang="ru-RU" dirty="0"/>
          </a:p>
          <a:p>
            <a:r>
              <a:rPr lang="ru-RU" b="1" dirty="0" smtClean="0"/>
              <a:t>мониторинг </a:t>
            </a:r>
            <a:r>
              <a:rPr lang="ru-RU" b="1" dirty="0"/>
              <a:t>качества функционирования методической службы образовательной организации </a:t>
            </a:r>
            <a:endParaRPr lang="ru-RU" dirty="0"/>
          </a:p>
          <a:p>
            <a:pPr marL="0" lvl="0" indent="0">
              <a:buNone/>
            </a:pPr>
            <a:r>
              <a:rPr lang="ru-RU" b="1" dirty="0"/>
              <a:t>создание условий для охраны и укрепления здоровья обучающихся</a:t>
            </a:r>
            <a:r>
              <a:rPr lang="ru-RU" dirty="0"/>
              <a:t>: </a:t>
            </a:r>
          </a:p>
          <a:p>
            <a:r>
              <a:rPr lang="ru-RU" b="1" dirty="0" smtClean="0"/>
              <a:t>мониторинг </a:t>
            </a:r>
            <a:r>
              <a:rPr lang="ru-RU" b="1" dirty="0"/>
              <a:t>эффективности работы по обеспечению информационной безопасности обучающихся, </a:t>
            </a:r>
            <a:endParaRPr lang="ru-RU" dirty="0"/>
          </a:p>
          <a:p>
            <a:r>
              <a:rPr lang="ru-RU" b="1" dirty="0" smtClean="0"/>
              <a:t>мониторинг </a:t>
            </a:r>
            <a:r>
              <a:rPr lang="ru-RU" b="1" dirty="0"/>
              <a:t>эффективности работы по обеспечению психологической безопасности обучающихся.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34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2405</TotalTime>
  <Words>2024</Words>
  <Application>Microsoft Office PowerPoint</Application>
  <PresentationFormat>Экран (4:3)</PresentationFormat>
  <Paragraphs>396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 </vt:lpstr>
      <vt:lpstr>Презентация PowerPoint</vt:lpstr>
      <vt:lpstr>Нормативные основания</vt:lpstr>
      <vt:lpstr>Актуальные направления  развития системы образования</vt:lpstr>
      <vt:lpstr>1 направление  Система оценки качества подготовки обучающихся</vt:lpstr>
      <vt:lpstr>1 направление  Система оценки качества подготовки обучающихся</vt:lpstr>
      <vt:lpstr> внутренний контроль качества образования</vt:lpstr>
      <vt:lpstr>внутренние мониторинги качества образования</vt:lpstr>
      <vt:lpstr>социологические опросы</vt:lpstr>
      <vt:lpstr>Презентация PowerPoint</vt:lpstr>
      <vt:lpstr> 2 направление  Система обеспечения объективности процедур  оценки качества образования </vt:lpstr>
      <vt:lpstr>Методики выявления необъективного оценивания </vt:lpstr>
      <vt:lpstr>Результаты ОГЭ - 2019</vt:lpstr>
      <vt:lpstr>Презентация PowerPoint</vt:lpstr>
      <vt:lpstr>Информация о понижении отметки по результатам ВПР относительно текущего оценивания</vt:lpstr>
      <vt:lpstr>Информация о повышении отметки по результатам ВПР относительно текущего оценивания</vt:lpstr>
      <vt:lpstr>5 класс 2019 год</vt:lpstr>
      <vt:lpstr>6 класс 2019 год</vt:lpstr>
      <vt:lpstr>7 класс 2019 год</vt:lpstr>
      <vt:lpstr>7 класс 2019 год</vt:lpstr>
      <vt:lpstr>Презентация PowerPoint</vt:lpstr>
      <vt:lpstr>Презентация PowerPoint</vt:lpstr>
      <vt:lpstr>Общие проблемы оценочных процедур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Metodist №11</cp:lastModifiedBy>
  <cp:revision>165</cp:revision>
  <dcterms:created xsi:type="dcterms:W3CDTF">2016-03-21T15:30:36Z</dcterms:created>
  <dcterms:modified xsi:type="dcterms:W3CDTF">2019-10-31T03:54:49Z</dcterms:modified>
</cp:coreProperties>
</file>