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5" r:id="rId4"/>
    <p:sldId id="266" r:id="rId5"/>
    <p:sldId id="267" r:id="rId6"/>
    <p:sldId id="268" r:id="rId7"/>
    <p:sldId id="262" r:id="rId8"/>
    <p:sldId id="269" r:id="rId9"/>
    <p:sldId id="270" r:id="rId10"/>
    <p:sldId id="271" r:id="rId11"/>
    <p:sldId id="273" r:id="rId12"/>
    <p:sldId id="274" r:id="rId13"/>
    <p:sldId id="275" r:id="rId14"/>
    <p:sldId id="272" r:id="rId15"/>
    <p:sldId id="276" r:id="rId16"/>
    <p:sldId id="277" r:id="rId17"/>
    <p:sldId id="278" r:id="rId18"/>
  </p:sldIdLst>
  <p:sldSz cx="12190413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624" y="-8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area3D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СОО</c:v>
                </c:pt>
              </c:strCache>
            </c:strRef>
          </c:tx>
          <c:dLbls>
            <c:dLbl>
              <c:idx val="2"/>
              <c:layout>
                <c:manualLayout>
                  <c:x val="-2.62345679012345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8</c:v>
                </c:pt>
                <c:pt idx="1">
                  <c:v>8</c:v>
                </c:pt>
                <c:pt idx="2">
                  <c:v>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ООО</c:v>
                </c:pt>
              </c:strCache>
            </c:strRef>
          </c:tx>
          <c:dLbls>
            <c:dLbl>
              <c:idx val="0"/>
              <c:layout>
                <c:manualLayout>
                  <c:x val="-1.5432098765432098E-2"/>
                  <c:y val="-0.1767800576363527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4.6296296296296294E-3"/>
                  <c:y val="-0.2525429394805039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7.716049382716049E-3"/>
                  <c:y val="-0.2693791354458708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16</c:v>
                </c:pt>
                <c:pt idx="1">
                  <c:v>16</c:v>
                </c:pt>
                <c:pt idx="2">
                  <c:v>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9021568"/>
        <c:axId val="99023104"/>
        <c:axId val="41431488"/>
      </c:area3DChart>
      <c:catAx>
        <c:axId val="990215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9023104"/>
        <c:crosses val="autoZero"/>
        <c:auto val="1"/>
        <c:lblAlgn val="ctr"/>
        <c:lblOffset val="100"/>
        <c:noMultiLvlLbl val="0"/>
      </c:catAx>
      <c:valAx>
        <c:axId val="990231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9021568"/>
        <c:crosses val="autoZero"/>
        <c:crossBetween val="midCat"/>
      </c:valAx>
      <c:serAx>
        <c:axId val="41431488"/>
        <c:scaling>
          <c:orientation val="minMax"/>
        </c:scaling>
        <c:delete val="0"/>
        <c:axPos val="b"/>
        <c:majorTickMark val="out"/>
        <c:minorTickMark val="none"/>
        <c:tickLblPos val="nextTo"/>
        <c:crossAx val="99023104"/>
        <c:crosses val="autoZero"/>
      </c:serAx>
    </c:plotArea>
    <c:legend>
      <c:legendPos val="r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281" y="2130426"/>
            <a:ext cx="10361851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562" y="3886200"/>
            <a:ext cx="853328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8049" y="274639"/>
            <a:ext cx="2742843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521" y="274639"/>
            <a:ext cx="8025355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2959" y="4406901"/>
            <a:ext cx="1036185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2959" y="2906713"/>
            <a:ext cx="1036185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521" y="1600201"/>
            <a:ext cx="53840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6793" y="1600201"/>
            <a:ext cx="53840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521" y="1535113"/>
            <a:ext cx="538621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521" y="2174875"/>
            <a:ext cx="538621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2561" y="1535113"/>
            <a:ext cx="538833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2561" y="2174875"/>
            <a:ext cx="538833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1" y="273050"/>
            <a:ext cx="401056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113" y="273051"/>
            <a:ext cx="681477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521" y="1435101"/>
            <a:ext cx="401056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406" y="4800600"/>
            <a:ext cx="731424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406" y="612775"/>
            <a:ext cx="7314248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406" y="5367338"/>
            <a:ext cx="731424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tile tx="-127000" ty="-5080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1" y="274638"/>
            <a:ext cx="109713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521" y="1600201"/>
            <a:ext cx="1097137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521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058" y="6356351"/>
            <a:ext cx="38602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6463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910630" y="476672"/>
            <a:ext cx="11040465" cy="4104456"/>
          </a:xfrm>
        </p:spPr>
        <p:txBody>
          <a:bodyPr/>
          <a:lstStyle/>
          <a:p>
            <a:pPr algn="ctr" eaLnBrk="1" hangingPunct="1"/>
            <a:r>
              <a:rPr lang="ru-RU" sz="4400" b="1" dirty="0" smtClean="0"/>
              <a:t>Анализ результатов </a:t>
            </a:r>
            <a:br>
              <a:rPr lang="ru-RU" sz="4400" b="1" dirty="0" smtClean="0"/>
            </a:br>
            <a:r>
              <a:rPr lang="ru-RU" sz="4400" b="1" dirty="0" smtClean="0"/>
              <a:t>ЕГЭ и ОГЭ в 2018 году </a:t>
            </a:r>
            <a:br>
              <a:rPr lang="ru-RU" sz="4400" b="1" dirty="0" smtClean="0"/>
            </a:br>
            <a:r>
              <a:rPr lang="ru-RU" sz="4400" b="1" dirty="0" smtClean="0"/>
              <a:t>в </a:t>
            </a:r>
            <a:r>
              <a:rPr lang="ru-RU" sz="4400" b="1" dirty="0" err="1" smtClean="0"/>
              <a:t>Ирбитском</a:t>
            </a:r>
            <a:r>
              <a:rPr lang="ru-RU" sz="4400" b="1" dirty="0" smtClean="0"/>
              <a:t> муниципальном образовании</a:t>
            </a:r>
          </a:p>
        </p:txBody>
      </p:sp>
      <p:sp>
        <p:nvSpPr>
          <p:cNvPr id="3075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2026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 rotWithShape="1">
          <a:blip r:embed="rId2"/>
          <a:srcRect l="19712" t="17664" r="26282" b="12250"/>
          <a:stretch/>
        </p:blipFill>
        <p:spPr bwMode="auto">
          <a:xfrm>
            <a:off x="2068300" y="4082"/>
            <a:ext cx="7915338" cy="685391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42395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0631" y="260648"/>
            <a:ext cx="972108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Решаемость заданий по группе учащихся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4645" y="1600201"/>
            <a:ext cx="10526247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ешаемость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задания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=</a:t>
            </a:r>
          </a:p>
          <a:p>
            <a:pPr marL="0" indent="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((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кол-во детей, набравшее 1 балл) *1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+</a:t>
            </a:r>
          </a:p>
          <a:p>
            <a:pPr marL="0" indent="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кол-во детей, набравшее 2 балла) *2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+...</a:t>
            </a:r>
          </a:p>
          <a:p>
            <a:pPr marL="0" indent="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максимально возможного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))/ 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(максимальный балл*общее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кол-во детей, сдававших предмет)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8606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«Коридор решаемости»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7353168"/>
              </p:ext>
            </p:extLst>
          </p:nvPr>
        </p:nvGraphicFramePr>
        <p:xfrm>
          <a:off x="1342678" y="1484784"/>
          <a:ext cx="9073008" cy="446449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36030"/>
                <a:gridCol w="4536978"/>
              </a:tblGrid>
              <a:tr h="227774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Уровень сложности заданий</a:t>
                      </a:r>
                      <a:endParaRPr lang="ru-RU" sz="3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Коридор решаемости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(доля учащихся, которые должны справиться с заданием)</a:t>
                      </a:r>
                      <a:endParaRPr lang="ru-RU" sz="3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2891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Базовый</a:t>
                      </a:r>
                      <a:endParaRPr lang="ru-RU" sz="3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 – 90 %</a:t>
                      </a:r>
                      <a:endParaRPr lang="ru-RU" sz="3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2891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Повышенный</a:t>
                      </a:r>
                      <a:endParaRPr lang="ru-RU" sz="3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 – 60 %</a:t>
                      </a:r>
                      <a:endParaRPr lang="ru-RU" sz="3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2891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Высокий</a:t>
                      </a:r>
                      <a:endParaRPr lang="ru-RU" sz="3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менее 40 %</a:t>
                      </a:r>
                      <a:endParaRPr lang="ru-RU" sz="3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469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 rotWithShape="1">
          <a:blip r:embed="rId2"/>
          <a:srcRect l="19712" t="17664" r="26282" b="12250"/>
          <a:stretch/>
        </p:blipFill>
        <p:spPr bwMode="auto">
          <a:xfrm>
            <a:off x="2068300" y="4082"/>
            <a:ext cx="7915338" cy="685391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77802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/>
          <a:srcRect l="23558" t="19944" r="24680" b="20797"/>
          <a:stretch/>
        </p:blipFill>
        <p:spPr bwMode="auto">
          <a:xfrm>
            <a:off x="1126654" y="116632"/>
            <a:ext cx="4824536" cy="374441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/>
          <a:srcRect l="21314" t="19943" r="24680" b="9116"/>
          <a:stretch/>
        </p:blipFill>
        <p:spPr bwMode="auto">
          <a:xfrm>
            <a:off x="5807174" y="1922782"/>
            <a:ext cx="6264696" cy="493521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527254" y="548680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Обществознание 9 класс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0212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4606" y="32048"/>
            <a:ext cx="10971372" cy="562074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Медиана выборки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2638" y="1196752"/>
            <a:ext cx="10598255" cy="460851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Медиана 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median)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число, которое является серединой множества чисел: половина чисел множества больше, чем медиана, а половина чисел меньше, чем медиана.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Например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для выборки чисел (2, 3, 3,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5, 7, 10) медианой будет 4.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(2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3,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3,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7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10)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медиана - 4,5, т.к. (3+6) / 2 = 4,5.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MS EXCEL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МЕДИАНА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() или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MEDIAN ()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1590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 rotWithShape="1">
          <a:blip r:embed="rId2"/>
          <a:srcRect l="12839" t="30956" r="66399" b="36947"/>
          <a:stretch/>
        </p:blipFill>
        <p:spPr bwMode="auto">
          <a:xfrm>
            <a:off x="3142878" y="32725"/>
            <a:ext cx="6480720" cy="68252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24698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/>
          <a:srcRect l="23558" t="19944" r="24680" b="20797"/>
          <a:stretch/>
        </p:blipFill>
        <p:spPr bwMode="auto">
          <a:xfrm>
            <a:off x="1126654" y="116632"/>
            <a:ext cx="4824536" cy="374441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/>
          <a:srcRect l="21314" t="19943" r="24680" b="9116"/>
          <a:stretch/>
        </p:blipFill>
        <p:spPr bwMode="auto">
          <a:xfrm>
            <a:off x="5807174" y="1922782"/>
            <a:ext cx="6264696" cy="493521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527254" y="548680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Обществознание 9 класс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26654" y="3933056"/>
            <a:ext cx="45365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МОУ «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Пьянковская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ООШ»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(16,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19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29)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Медиана – 19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Среднее значение -  (16+19+29)/3=21,3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Медиана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Среднего значения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ля большинства обучающихся выполнение заданий было сложным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4597890" y="5877272"/>
            <a:ext cx="489204" cy="1931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3993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/>
          <p:nvPr/>
        </p:nvPicPr>
        <p:blipFill rotWithShape="1">
          <a:blip r:embed="rId2"/>
          <a:srcRect l="39437" t="19327" r="32696" b="40946"/>
          <a:stretch/>
        </p:blipFill>
        <p:spPr bwMode="auto">
          <a:xfrm>
            <a:off x="6383201" y="1052736"/>
            <a:ext cx="5087903" cy="266429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Объект 3"/>
          <p:cNvPicPr>
            <a:picLocks noGrp="1"/>
          </p:cNvPicPr>
          <p:nvPr>
            <p:ph idx="1"/>
          </p:nvPr>
        </p:nvPicPr>
        <p:blipFill rotWithShape="1">
          <a:blip r:embed="rId3"/>
          <a:srcRect l="8350" t="18790" r="63883" b="56693"/>
          <a:stretch/>
        </p:blipFill>
        <p:spPr bwMode="auto">
          <a:xfrm>
            <a:off x="946971" y="1268760"/>
            <a:ext cx="5688557" cy="25202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1" y="332656"/>
            <a:ext cx="10971372" cy="51933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Контрольно-измерительные материалы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15307" y="836713"/>
            <a:ext cx="57598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Кодификатор </a:t>
            </a:r>
          </a:p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элементов содержания и требований к подготовке</a:t>
            </a:r>
            <a:endParaRPr lang="ru-RU" sz="14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75197" y="836712"/>
            <a:ext cx="5183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Спецификация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/>
          <p:nvPr/>
        </p:nvPicPr>
        <p:blipFill rotWithShape="1">
          <a:blip r:embed="rId4"/>
          <a:srcRect l="10563" t="25590" r="66700" b="38262"/>
          <a:stretch/>
        </p:blipFill>
        <p:spPr bwMode="auto">
          <a:xfrm>
            <a:off x="1583292" y="4149080"/>
            <a:ext cx="4319918" cy="259228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199300" y="3789040"/>
            <a:ext cx="5183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Демоверсия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47231" y="3789040"/>
            <a:ext cx="5471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Открытый банк заданий ЕГЭ и ОГЭ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/>
          <p:nvPr/>
        </p:nvPicPr>
        <p:blipFill rotWithShape="1">
          <a:blip r:embed="rId5"/>
          <a:srcRect l="7345" t="14138" r="8250" b="13208"/>
          <a:stretch/>
        </p:blipFill>
        <p:spPr bwMode="auto">
          <a:xfrm>
            <a:off x="6534757" y="4158372"/>
            <a:ext cx="5462649" cy="24389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36922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Количество школ в </a:t>
            </a:r>
            <a:r>
              <a:rPr lang="ru-RU" sz="3200" b="1" dirty="0" err="1" smtClean="0"/>
              <a:t>Ирбитском</a:t>
            </a:r>
            <a:r>
              <a:rPr lang="ru-RU" sz="3200" b="1" dirty="0" smtClean="0"/>
              <a:t> МО </a:t>
            </a:r>
            <a:br>
              <a:rPr lang="ru-RU" sz="3200" b="1" dirty="0" smtClean="0"/>
            </a:br>
            <a:r>
              <a:rPr lang="ru-RU" sz="3200" b="1" dirty="0" smtClean="0"/>
              <a:t>с неуспешными результатами</a:t>
            </a:r>
            <a:endParaRPr lang="ru-RU" sz="32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5464367"/>
              </p:ext>
            </p:extLst>
          </p:nvPr>
        </p:nvGraphicFramePr>
        <p:xfrm>
          <a:off x="982638" y="1628800"/>
          <a:ext cx="10420048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3342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9309" y="638200"/>
            <a:ext cx="10971372" cy="1278632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/>
              <a:t>Уровень освоения образовательного стандарта 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по </a:t>
            </a:r>
            <a:r>
              <a:rPr lang="ru-RU" sz="2800" b="1" dirty="0"/>
              <a:t>обязательным предметам в рамках </a:t>
            </a:r>
            <a:r>
              <a:rPr lang="ru-RU" sz="2800" b="1" dirty="0" smtClean="0"/>
              <a:t>ЕГЭ</a:t>
            </a:r>
            <a:br>
              <a:rPr lang="ru-RU" sz="2800" b="1" dirty="0" smtClean="0"/>
            </a:br>
            <a:r>
              <a:rPr lang="ru-RU" sz="2800" b="1" dirty="0" smtClean="0"/>
              <a:t>(до пересдач)</a:t>
            </a:r>
            <a:endParaRPr lang="ru-RU" sz="28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9257930"/>
              </p:ext>
            </p:extLst>
          </p:nvPr>
        </p:nvGraphicFramePr>
        <p:xfrm>
          <a:off x="1198661" y="2184290"/>
          <a:ext cx="10464436" cy="34769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32570"/>
                <a:gridCol w="2182304"/>
                <a:gridCol w="2182304"/>
                <a:gridCol w="2033629"/>
                <a:gridCol w="2033629"/>
              </a:tblGrid>
              <a:tr h="1213849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Год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1428" marR="91428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Доля выпускников успешно сдавших ЕГЭ (выше порога), %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1428" marR="91428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23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Русский язык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1428" marR="914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Математика П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1428" marR="914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Математика Б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1428" marR="914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Оба предмета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1428" marR="91428" marT="0" marB="0" anchor="ctr"/>
                </a:tc>
              </a:tr>
              <a:tr h="6069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2018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1428" marR="914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100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1428" marR="914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93,7 (4)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1428" marR="914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</a:rPr>
                        <a:t>100</a:t>
                      </a:r>
                      <a:endParaRPr lang="ru-RU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1428" marR="914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</a:rPr>
                        <a:t>93,7 (4)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1428" marR="91428" marT="0" marB="0" anchor="ctr"/>
                </a:tc>
              </a:tr>
              <a:tr h="6069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</a:rPr>
                        <a:t>2017</a:t>
                      </a:r>
                      <a:endParaRPr lang="ru-RU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1428" marR="914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</a:rPr>
                        <a:t>100</a:t>
                      </a:r>
                      <a:endParaRPr lang="ru-RU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1428" marR="914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95,3 (3)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1428" marR="914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100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1428" marR="914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</a:rPr>
                        <a:t>95,3 (3)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1428" marR="91428" marT="0" marB="0" anchor="ctr"/>
                </a:tc>
              </a:tr>
              <a:tr h="6069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2016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1428" marR="914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</a:rPr>
                        <a:t>100</a:t>
                      </a:r>
                      <a:endParaRPr lang="ru-RU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1428" marR="914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</a:rPr>
                        <a:t>94,6 (3)</a:t>
                      </a:r>
                      <a:endParaRPr lang="ru-RU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1428" marR="914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94,1 (4)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1428" marR="914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93,1 (7)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1428" marR="91428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8938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9309" y="638200"/>
            <a:ext cx="10971372" cy="1278632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/>
              <a:t>Уровень освоения образовательного стандарта 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по </a:t>
            </a:r>
            <a:r>
              <a:rPr lang="ru-RU" sz="2800" b="1" dirty="0"/>
              <a:t>обязательным предметам в рамках </a:t>
            </a:r>
            <a:r>
              <a:rPr lang="ru-RU" sz="2800" b="1" dirty="0" smtClean="0"/>
              <a:t>ОГЭ </a:t>
            </a:r>
            <a:br>
              <a:rPr lang="ru-RU" sz="2800" b="1" dirty="0" smtClean="0"/>
            </a:br>
            <a:r>
              <a:rPr lang="ru-RU" sz="2800" b="1" dirty="0" smtClean="0"/>
              <a:t>(до пересдач)</a:t>
            </a:r>
            <a:endParaRPr lang="ru-RU" sz="28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0224930"/>
              </p:ext>
            </p:extLst>
          </p:nvPr>
        </p:nvGraphicFramePr>
        <p:xfrm>
          <a:off x="1198663" y="2184290"/>
          <a:ext cx="9984447" cy="34769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27490"/>
                <a:gridCol w="2964734"/>
                <a:gridCol w="2632263"/>
                <a:gridCol w="2359960"/>
              </a:tblGrid>
              <a:tr h="1213849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Год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1428" marR="91428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Доля выпускников успешно сдавших </a:t>
                      </a:r>
                      <a:r>
                        <a:rPr lang="ru-RU" sz="2400" dirty="0" smtClean="0">
                          <a:effectLst/>
                        </a:rPr>
                        <a:t>ОГЭ </a:t>
                      </a:r>
                      <a:r>
                        <a:rPr lang="ru-RU" sz="2400" dirty="0">
                          <a:effectLst/>
                        </a:rPr>
                        <a:t>(выше </a:t>
                      </a:r>
                      <a:r>
                        <a:rPr lang="ru-RU" sz="2400" dirty="0" smtClean="0">
                          <a:effectLst/>
                        </a:rPr>
                        <a:t>«2»), </a:t>
                      </a:r>
                      <a:r>
                        <a:rPr lang="ru-RU" sz="2400" dirty="0">
                          <a:effectLst/>
                        </a:rPr>
                        <a:t>%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1428" marR="91428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23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Русский язык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1428" marR="914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Математика 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1428" marR="914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smtClean="0">
                          <a:effectLst/>
                        </a:rPr>
                        <a:t>Все предметы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1428" marR="91428" marT="0" marB="0" anchor="ctr"/>
                </a:tc>
              </a:tr>
              <a:tr h="6069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2018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1428" marR="914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</a:rPr>
                        <a:t>99,3 (2)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1428" marR="914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</a:rPr>
                        <a:t>87,8 (37)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1428" marR="914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</a:rPr>
                        <a:t>84,3 (48)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1428" marR="91428" marT="0" marB="0" anchor="ctr"/>
                </a:tc>
              </a:tr>
              <a:tr h="6069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</a:rPr>
                        <a:t>2017</a:t>
                      </a:r>
                      <a:endParaRPr lang="ru-RU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1428" marR="914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</a:rPr>
                        <a:t>96,9 (3)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1428" marR="914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</a:rPr>
                        <a:t>82,3 (41)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1428" marR="914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</a:rPr>
                        <a:t>78,4 (50)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1428" marR="91428" marT="0" marB="0" anchor="ctr"/>
                </a:tc>
              </a:tr>
              <a:tr h="6069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</a:rPr>
                        <a:t>2016</a:t>
                      </a:r>
                      <a:endParaRPr lang="ru-RU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1428" marR="914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</a:rPr>
                        <a:t>99,3 (2)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1428" marR="914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</a:rPr>
                        <a:t>75,4 (71)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1428" marR="914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</a:rPr>
                        <a:t>-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1428" marR="91428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0019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574" y="-27384"/>
            <a:ext cx="11615778" cy="4320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/>
              <a:t>Доля неуспешных результатов (до пересдач) </a:t>
            </a:r>
            <a:endParaRPr lang="ru-RU" sz="2800" b="1" dirty="0"/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7496935"/>
              </p:ext>
            </p:extLst>
          </p:nvPr>
        </p:nvGraphicFramePr>
        <p:xfrm>
          <a:off x="1486694" y="404664"/>
          <a:ext cx="8712968" cy="63853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71438"/>
                <a:gridCol w="1038660"/>
                <a:gridCol w="1298326"/>
                <a:gridCol w="1384881"/>
                <a:gridCol w="1038660"/>
                <a:gridCol w="1298326"/>
                <a:gridCol w="1182677"/>
              </a:tblGrid>
              <a:tr h="271708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ОУ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ЕГЭ 2018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ОГЭ 2018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6607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Русский язык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Математика профильная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Математика базовая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Русский язык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Математика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Все предметы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</a:tr>
              <a:tr h="24301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chemeClr val="tx1"/>
                          </a:solidFill>
                          <a:effectLst/>
                        </a:rPr>
                        <a:t>Бердюгинская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50,0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23,5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29,4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</a:tr>
              <a:tr h="24151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chemeClr val="tx1"/>
                          </a:solidFill>
                          <a:effectLst/>
                        </a:rPr>
                        <a:t>Горкинская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7,7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7,7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23,1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</a:tr>
              <a:tr h="24151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chemeClr val="tx1"/>
                          </a:solidFill>
                          <a:effectLst/>
                        </a:rPr>
                        <a:t>Дубская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33,3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50,0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681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chemeClr val="tx1"/>
                          </a:solidFill>
                          <a:effectLst/>
                        </a:rPr>
                        <a:t>Зайковская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 № 1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6,7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6,7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</a:tr>
              <a:tr h="23940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chemeClr val="tx1"/>
                          </a:solidFill>
                          <a:effectLst/>
                        </a:rPr>
                        <a:t>Зайковская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 № 2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7,7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7,7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</a:tr>
              <a:tr h="24151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Знаменская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6,7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40,0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40,0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151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chemeClr val="tx1"/>
                          </a:solidFill>
                          <a:effectLst/>
                        </a:rPr>
                        <a:t>Килачевская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>
                    <a:solidFill>
                      <a:srgbClr val="FFFF00"/>
                    </a:solidFill>
                  </a:tcPr>
                </a:tc>
              </a:tr>
              <a:tr h="24151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chemeClr val="tx1"/>
                          </a:solidFill>
                          <a:effectLst/>
                        </a:rPr>
                        <a:t>Киргинская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20,0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20,0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</a:tr>
              <a:tr h="24151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Ключевская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>
                    <a:solidFill>
                      <a:srgbClr val="FFFF00"/>
                    </a:solidFill>
                  </a:tcPr>
                </a:tc>
              </a:tr>
              <a:tr h="24151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Пионерская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3,5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3,5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</a:tr>
              <a:tr h="24151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chemeClr val="tx1"/>
                          </a:solidFill>
                          <a:effectLst/>
                        </a:rPr>
                        <a:t>Речкаловская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11,1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11,1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</a:tr>
              <a:tr h="24151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chemeClr val="tx1"/>
                          </a:solidFill>
                          <a:effectLst/>
                        </a:rPr>
                        <a:t>Стриганская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42,9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baseline="0" dirty="0">
                          <a:solidFill>
                            <a:schemeClr val="tx1"/>
                          </a:solidFill>
                          <a:effectLst/>
                        </a:rPr>
                        <a:t>50,0</a:t>
                      </a:r>
                      <a:endParaRPr lang="ru-RU" sz="1600" b="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baseline="0" dirty="0">
                          <a:solidFill>
                            <a:schemeClr val="tx1"/>
                          </a:solidFill>
                          <a:effectLst/>
                        </a:rPr>
                        <a:t>50,0</a:t>
                      </a:r>
                      <a:endParaRPr lang="ru-RU" sz="1600" b="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151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chemeClr val="tx1"/>
                          </a:solidFill>
                          <a:effectLst/>
                        </a:rPr>
                        <a:t>Харловская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16,7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16,7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</a:tr>
              <a:tr h="24151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chemeClr val="tx1"/>
                          </a:solidFill>
                          <a:effectLst/>
                        </a:rPr>
                        <a:t>Черновская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13,3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20,0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</a:tr>
              <a:tr h="24151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Гаевская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28,6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</a:tr>
              <a:tr h="24249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Кирилловская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>
                    <a:solidFill>
                      <a:srgbClr val="FFFF00"/>
                    </a:solidFill>
                  </a:tcPr>
                </a:tc>
              </a:tr>
              <a:tr h="24151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chemeClr val="tx1"/>
                          </a:solidFill>
                          <a:effectLst/>
                        </a:rPr>
                        <a:t>Ницинская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11,1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22,2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</a:tr>
              <a:tr h="24151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chemeClr val="tx1"/>
                          </a:solidFill>
                          <a:effectLst/>
                        </a:rPr>
                        <a:t>Осинцевская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16,7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33,3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</a:tr>
              <a:tr h="24151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chemeClr val="tx1"/>
                          </a:solidFill>
                          <a:effectLst/>
                        </a:rPr>
                        <a:t>Пьянковская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25,0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25,0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</a:tr>
              <a:tr h="24151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chemeClr val="tx1"/>
                          </a:solidFill>
                          <a:effectLst/>
                        </a:rPr>
                        <a:t>Рудновская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16,7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33,3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</a:tr>
              <a:tr h="24151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chemeClr val="tx1"/>
                          </a:solidFill>
                          <a:effectLst/>
                        </a:rPr>
                        <a:t>Фоминская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18,2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18,2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0299" marR="90299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0114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638" y="274638"/>
            <a:ext cx="9433048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 </a:t>
            </a:r>
            <a:r>
              <a:rPr lang="ru-RU" b="1" dirty="0" smtClean="0"/>
              <a:t>Доля </a:t>
            </a:r>
            <a:r>
              <a:rPr lang="ru-RU" b="1" dirty="0"/>
              <a:t>выпускников, сдававших экзамены в форме </a:t>
            </a:r>
            <a:r>
              <a:rPr lang="ru-RU" b="1" dirty="0" smtClean="0"/>
              <a:t>ЕГЭ, ОГЭ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7125420"/>
              </p:ext>
            </p:extLst>
          </p:nvPr>
        </p:nvGraphicFramePr>
        <p:xfrm>
          <a:off x="1486696" y="1556792"/>
          <a:ext cx="9000998" cy="51845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15109"/>
                <a:gridCol w="1018848"/>
                <a:gridCol w="978457"/>
                <a:gridCol w="978457"/>
                <a:gridCol w="937057"/>
                <a:gridCol w="986535"/>
                <a:gridCol w="986535"/>
              </a:tblGrid>
              <a:tr h="43204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Предмет по выбору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ЕГЭ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ОГЭ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20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320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Физика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23,5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24,2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17,0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10,3</a:t>
                      </a:r>
                      <a:endParaRPr lang="ru-RU" sz="1600" b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4,3</a:t>
                      </a:r>
                      <a:endParaRPr lang="ru-RU" sz="1600" b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7,7</a:t>
                      </a:r>
                      <a:endParaRPr lang="ru-RU" sz="1600" b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320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Химия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8,8</a:t>
                      </a:r>
                      <a:endParaRPr lang="ru-RU" sz="1600" b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12,6</a:t>
                      </a:r>
                      <a:endParaRPr lang="ru-RU" sz="1600" b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12,3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12,4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12,5</a:t>
                      </a:r>
                      <a:endParaRPr lang="ru-RU" sz="1600" b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9,5</a:t>
                      </a:r>
                      <a:endParaRPr lang="ru-RU" sz="1600" b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320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Информатика и ИКТ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3,9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9,7</a:t>
                      </a:r>
                      <a:endParaRPr lang="ru-RU" sz="1600" b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6,6</a:t>
                      </a:r>
                      <a:endParaRPr lang="ru-RU" sz="1600" b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16,8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29,7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35,4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320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Биология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16,7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19,4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24,5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48,1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52,6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40,6</a:t>
                      </a:r>
                      <a:endParaRPr lang="ru-RU" sz="1600" b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320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История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8,8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10,7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11,3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3,8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3,0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1,2</a:t>
                      </a:r>
                      <a:endParaRPr lang="ru-RU" sz="1600" b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320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География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0,98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2,8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27,5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31,0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36,3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320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Английский язык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3,9</a:t>
                      </a:r>
                      <a:endParaRPr lang="ru-RU" sz="1600" b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1,4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2,6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320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Немецкий язык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320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Обществознание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40,2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42,7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50,9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65,9</a:t>
                      </a:r>
                      <a:endParaRPr lang="ru-RU" sz="1600" b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59,9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50,5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320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Литература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1,96</a:t>
                      </a:r>
                      <a:endParaRPr lang="ru-RU" sz="1600" b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4,9</a:t>
                      </a:r>
                      <a:endParaRPr lang="ru-RU" sz="1600" b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1,9</a:t>
                      </a:r>
                      <a:endParaRPr lang="ru-RU" sz="1600" b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2,7</a:t>
                      </a:r>
                      <a:endParaRPr lang="ru-RU" sz="1600" b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1,3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1,2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0360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638" y="274638"/>
            <a:ext cx="9433048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Доля выпускников, </a:t>
            </a: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успешно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сдавших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предмет в форме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ЕГЭ, ОГЭ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2910198"/>
              </p:ext>
            </p:extLst>
          </p:nvPr>
        </p:nvGraphicFramePr>
        <p:xfrm>
          <a:off x="1486696" y="1556792"/>
          <a:ext cx="9000998" cy="52565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15109"/>
                <a:gridCol w="1018848"/>
                <a:gridCol w="978457"/>
                <a:gridCol w="978457"/>
                <a:gridCol w="937057"/>
                <a:gridCol w="986535"/>
                <a:gridCol w="986535"/>
              </a:tblGrid>
              <a:tr h="43204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Предмет по выбору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ЕГЭ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ОГЭ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20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040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Физика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95,8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94,4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73,3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320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Химия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76,6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92,3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97,2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320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Информатика и ИКТ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80,0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93,9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98,6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98,3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320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Биология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94,1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80,0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88,5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91,4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99,2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96,9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320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История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90,9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320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География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77,5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98,3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320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Английский язык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320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Немецкий язык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320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Обществознание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87,8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86,4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87,0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82,3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95,7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90,2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320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Литература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87,5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75,0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8297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/>
          <a:srcRect l="20745" t="35327" r="24311" b="28490"/>
          <a:stretch/>
        </p:blipFill>
        <p:spPr bwMode="auto">
          <a:xfrm>
            <a:off x="982638" y="260648"/>
            <a:ext cx="5112568" cy="381642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Объект 4"/>
          <p:cNvPicPr>
            <a:picLocks noGrp="1"/>
          </p:cNvPicPr>
          <p:nvPr>
            <p:ph idx="1"/>
          </p:nvPr>
        </p:nvPicPr>
        <p:blipFill rotWithShape="1">
          <a:blip r:embed="rId2"/>
          <a:srcRect l="19287" t="71510" r="24149" b="8262"/>
          <a:stretch/>
        </p:blipFill>
        <p:spPr bwMode="auto">
          <a:xfrm>
            <a:off x="1496996" y="4293096"/>
            <a:ext cx="9998809" cy="23762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3"/>
          <a:srcRect l="22596" t="35043" r="25961" b="35327"/>
          <a:stretch/>
        </p:blipFill>
        <p:spPr bwMode="auto">
          <a:xfrm>
            <a:off x="6095206" y="1481672"/>
            <a:ext cx="5616624" cy="302744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77074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</TotalTime>
  <Words>673</Words>
  <Application>Microsoft Office PowerPoint</Application>
  <PresentationFormat>Произвольный</PresentationFormat>
  <Paragraphs>400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Анализ результатов  ЕГЭ и ОГЭ в 2018 году  в Ирбитском муниципальном образовании</vt:lpstr>
      <vt:lpstr>Контрольно-измерительные материалы</vt:lpstr>
      <vt:lpstr>Количество школ в Ирбитском МО  с неуспешными результатами</vt:lpstr>
      <vt:lpstr>Уровень освоения образовательного стандарта  по обязательным предметам в рамках ЕГЭ (до пересдач)</vt:lpstr>
      <vt:lpstr>Уровень освоения образовательного стандарта  по обязательным предметам в рамках ОГЭ  (до пересдач)</vt:lpstr>
      <vt:lpstr>Доля неуспешных результатов (до пересдач) </vt:lpstr>
      <vt:lpstr> Доля выпускников, сдававших экзамены в форме ЕГЭ, ОГЭ</vt:lpstr>
      <vt:lpstr>Доля выпускников, успешно сдавших предмет в форме ЕГЭ, ОГЭ</vt:lpstr>
      <vt:lpstr>Презентация PowerPoint</vt:lpstr>
      <vt:lpstr>Презентация PowerPoint</vt:lpstr>
      <vt:lpstr>Решаемость заданий по группе учащихся</vt:lpstr>
      <vt:lpstr>«Коридор решаемости»</vt:lpstr>
      <vt:lpstr>Презентация PowerPoint</vt:lpstr>
      <vt:lpstr>Презентация PowerPoint</vt:lpstr>
      <vt:lpstr>Медиана выборки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User</cp:lastModifiedBy>
  <cp:revision>26</cp:revision>
  <dcterms:created xsi:type="dcterms:W3CDTF">2018-10-31T09:42:47Z</dcterms:created>
  <dcterms:modified xsi:type="dcterms:W3CDTF">2018-10-31T19:17:04Z</dcterms:modified>
</cp:coreProperties>
</file>