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8"/>
  </p:notesMasterIdLst>
  <p:sldIdLst>
    <p:sldId id="256" r:id="rId2"/>
    <p:sldId id="271" r:id="rId3"/>
    <p:sldId id="257" r:id="rId4"/>
    <p:sldId id="272" r:id="rId5"/>
    <p:sldId id="284" r:id="rId6"/>
    <p:sldId id="273" r:id="rId7"/>
    <p:sldId id="274" r:id="rId8"/>
    <p:sldId id="275" r:id="rId9"/>
    <p:sldId id="276" r:id="rId10"/>
    <p:sldId id="306" r:id="rId11"/>
    <p:sldId id="286" r:id="rId12"/>
    <p:sldId id="287" r:id="rId13"/>
    <p:sldId id="298" r:id="rId14"/>
    <p:sldId id="299" r:id="rId15"/>
    <p:sldId id="294" r:id="rId16"/>
    <p:sldId id="295" r:id="rId17"/>
    <p:sldId id="282" r:id="rId18"/>
    <p:sldId id="288" r:id="rId19"/>
    <p:sldId id="307" r:id="rId20"/>
    <p:sldId id="277" r:id="rId21"/>
    <p:sldId id="279" r:id="rId22"/>
    <p:sldId id="281" r:id="rId23"/>
    <p:sldId id="297" r:id="rId24"/>
    <p:sldId id="283" r:id="rId25"/>
    <p:sldId id="285" r:id="rId26"/>
    <p:sldId id="289" r:id="rId27"/>
    <p:sldId id="300" r:id="rId28"/>
    <p:sldId id="290" r:id="rId29"/>
    <p:sldId id="301" r:id="rId30"/>
    <p:sldId id="291" r:id="rId31"/>
    <p:sldId id="302" r:id="rId32"/>
    <p:sldId id="292" r:id="rId33"/>
    <p:sldId id="303" r:id="rId34"/>
    <p:sldId id="293" r:id="rId35"/>
    <p:sldId id="304" r:id="rId36"/>
    <p:sldId id="308" r:id="rId37"/>
  </p:sldIdLst>
  <p:sldSz cx="9144000" cy="6858000" type="screen4x3"/>
  <p:notesSz cx="6794500" cy="99314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6F3FA"/>
    <a:srgbClr val="9ACBE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6" d="100"/>
          <a:sy n="96" d="100"/>
        </p:scale>
        <p:origin x="-114" y="-13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4283" cy="49657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8645" y="0"/>
            <a:ext cx="2944283" cy="49657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066F7E3-78F0-43EA-9E19-AE6E009969B0}" type="datetimeFigureOut">
              <a:rPr lang="ru-RU" smtClean="0"/>
              <a:pPr/>
              <a:t>01.11.2018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4400" y="744538"/>
            <a:ext cx="4965700" cy="37242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450" y="4717415"/>
            <a:ext cx="5435600" cy="446913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33106"/>
            <a:ext cx="2944283" cy="49657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8645" y="9433106"/>
            <a:ext cx="2944283" cy="49657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1ADE07E-2269-466C-89DB-9CF824ECB9B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6260732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ADE07E-2269-466C-89DB-9CF824ECB9BF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46F2E3-B182-47FB-9AF7-2250366B6A23}" type="datetimeFigureOut">
              <a:rPr lang="ru-RU" smtClean="0"/>
              <a:pPr/>
              <a:t>01.11.2018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6384C3-006B-46A9-A2F5-699F352287E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46F2E3-B182-47FB-9AF7-2250366B6A23}" type="datetimeFigureOut">
              <a:rPr lang="ru-RU" smtClean="0"/>
              <a:pPr/>
              <a:t>01.11.2018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6384C3-006B-46A9-A2F5-699F352287E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46F2E3-B182-47FB-9AF7-2250366B6A23}" type="datetimeFigureOut">
              <a:rPr lang="ru-RU" smtClean="0"/>
              <a:pPr/>
              <a:t>01.11.2018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6384C3-006B-46A9-A2F5-699F352287E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46F2E3-B182-47FB-9AF7-2250366B6A23}" type="datetimeFigureOut">
              <a:rPr lang="ru-RU" smtClean="0"/>
              <a:pPr/>
              <a:t>01.11.2018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6384C3-006B-46A9-A2F5-699F352287E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46F2E3-B182-47FB-9AF7-2250366B6A23}" type="datetimeFigureOut">
              <a:rPr lang="ru-RU" smtClean="0"/>
              <a:pPr/>
              <a:t>01.11.2018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6384C3-006B-46A9-A2F5-699F352287E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46F2E3-B182-47FB-9AF7-2250366B6A23}" type="datetimeFigureOut">
              <a:rPr lang="ru-RU" smtClean="0"/>
              <a:pPr/>
              <a:t>01.11.2018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6384C3-006B-46A9-A2F5-699F352287E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46F2E3-B182-47FB-9AF7-2250366B6A23}" type="datetimeFigureOut">
              <a:rPr lang="ru-RU" smtClean="0"/>
              <a:pPr/>
              <a:t>01.11.2018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6384C3-006B-46A9-A2F5-699F352287E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46F2E3-B182-47FB-9AF7-2250366B6A23}" type="datetimeFigureOut">
              <a:rPr lang="ru-RU" smtClean="0"/>
              <a:pPr/>
              <a:t>01.11.2018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6384C3-006B-46A9-A2F5-699F352287E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46F2E3-B182-47FB-9AF7-2250366B6A23}" type="datetimeFigureOut">
              <a:rPr lang="ru-RU" smtClean="0"/>
              <a:pPr/>
              <a:t>01.11.2018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6384C3-006B-46A9-A2F5-699F352287E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46F2E3-B182-47FB-9AF7-2250366B6A23}" type="datetimeFigureOut">
              <a:rPr lang="ru-RU" smtClean="0"/>
              <a:pPr/>
              <a:t>01.11.2018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6384C3-006B-46A9-A2F5-699F352287E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46F2E3-B182-47FB-9AF7-2250366B6A23}" type="datetimeFigureOut">
              <a:rPr lang="ru-RU" smtClean="0"/>
              <a:pPr/>
              <a:t>01.11.2018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6384C3-006B-46A9-A2F5-699F352287E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F46F2E3-B182-47FB-9AF7-2250366B6A23}" type="datetimeFigureOut">
              <a:rPr lang="ru-RU" smtClean="0"/>
              <a:pPr/>
              <a:t>01.11.2018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6384C3-006B-46A9-A2F5-699F352287E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15.png"/><Relationship Id="rId7" Type="http://schemas.openxmlformats.org/officeDocument/2006/relationships/image" Target="../media/image19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emf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e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7" Type="http://schemas.openxmlformats.org/officeDocument/2006/relationships/image" Target="../media/image36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png"/><Relationship Id="rId3" Type="http://schemas.openxmlformats.org/officeDocument/2006/relationships/image" Target="../media/image38.png"/><Relationship Id="rId7" Type="http://schemas.openxmlformats.org/officeDocument/2006/relationships/image" Target="../media/image42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41.png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51.png"/><Relationship Id="rId4" Type="http://schemas.openxmlformats.org/officeDocument/2006/relationships/image" Target="../media/image50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7" Type="http://schemas.openxmlformats.org/officeDocument/2006/relationships/image" Target="../media/image57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56.png"/><Relationship Id="rId5" Type="http://schemas.openxmlformats.org/officeDocument/2006/relationships/image" Target="../media/image55.png"/><Relationship Id="rId4" Type="http://schemas.openxmlformats.org/officeDocument/2006/relationships/image" Target="../media/image54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62.png"/><Relationship Id="rId5" Type="http://schemas.openxmlformats.org/officeDocument/2006/relationships/image" Target="../media/image61.png"/><Relationship Id="rId4" Type="http://schemas.openxmlformats.org/officeDocument/2006/relationships/image" Target="../media/image60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67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70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74.png"/><Relationship Id="rId4" Type="http://schemas.openxmlformats.org/officeDocument/2006/relationships/image" Target="../media/image73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78.png"/><Relationship Id="rId4" Type="http://schemas.openxmlformats.org/officeDocument/2006/relationships/image" Target="../media/image7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83.png"/><Relationship Id="rId5" Type="http://schemas.openxmlformats.org/officeDocument/2006/relationships/image" Target="../media/image82.png"/><Relationship Id="rId4" Type="http://schemas.openxmlformats.org/officeDocument/2006/relationships/image" Target="../media/image81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png"/><Relationship Id="rId7" Type="http://schemas.openxmlformats.org/officeDocument/2006/relationships/image" Target="../media/image89.png"/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88.png"/><Relationship Id="rId5" Type="http://schemas.openxmlformats.org/officeDocument/2006/relationships/image" Target="../media/image87.png"/><Relationship Id="rId4" Type="http://schemas.openxmlformats.org/officeDocument/2006/relationships/image" Target="../media/image86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png"/><Relationship Id="rId2" Type="http://schemas.openxmlformats.org/officeDocument/2006/relationships/image" Target="../media/image90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94.png"/><Relationship Id="rId5" Type="http://schemas.openxmlformats.org/officeDocument/2006/relationships/image" Target="../media/image93.png"/><Relationship Id="rId4" Type="http://schemas.openxmlformats.org/officeDocument/2006/relationships/image" Target="../media/image92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png"/><Relationship Id="rId2" Type="http://schemas.openxmlformats.org/officeDocument/2006/relationships/image" Target="../media/image95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99.png"/><Relationship Id="rId5" Type="http://schemas.openxmlformats.org/officeDocument/2006/relationships/image" Target="../media/image98.png"/><Relationship Id="rId4" Type="http://schemas.openxmlformats.org/officeDocument/2006/relationships/image" Target="../media/image97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1.png"/><Relationship Id="rId2" Type="http://schemas.openxmlformats.org/officeDocument/2006/relationships/image" Target="../media/image100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3.png"/><Relationship Id="rId2" Type="http://schemas.openxmlformats.org/officeDocument/2006/relationships/image" Target="../media/image102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5.png"/><Relationship Id="rId2" Type="http://schemas.openxmlformats.org/officeDocument/2006/relationships/image" Target="../media/image10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7.png"/><Relationship Id="rId4" Type="http://schemas.openxmlformats.org/officeDocument/2006/relationships/image" Target="../media/image106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4294967295"/>
          </p:nvPr>
        </p:nvSpPr>
        <p:spPr>
          <a:xfrm>
            <a:off x="1071563" y="1500188"/>
            <a:ext cx="8072437" cy="4138612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4800" b="1" dirty="0" smtClean="0">
                <a:solidFill>
                  <a:srgbClr val="002060"/>
                </a:solidFill>
              </a:rPr>
              <a:t>Всероссийские проверочные работы</a:t>
            </a:r>
          </a:p>
          <a:p>
            <a:pPr algn="ctr">
              <a:buNone/>
            </a:pPr>
            <a:r>
              <a:rPr lang="ru-RU" sz="4800" b="1" dirty="0" smtClean="0">
                <a:solidFill>
                  <a:srgbClr val="002060"/>
                </a:solidFill>
              </a:rPr>
              <a:t>2018 год</a:t>
            </a:r>
            <a:endParaRPr lang="ru-RU" sz="48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39718"/>
          </a:xfrm>
        </p:spPr>
        <p:txBody>
          <a:bodyPr>
            <a:normAutofit/>
          </a:bodyPr>
          <a:lstStyle/>
          <a:p>
            <a:r>
              <a:rPr lang="ru-RU" sz="2000" b="1" dirty="0" smtClean="0"/>
              <a:t>4 класс Распределение по группам результатов</a:t>
            </a:r>
            <a:endParaRPr lang="ru-RU" sz="2000" b="1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857233"/>
            <a:ext cx="4040188" cy="1000132"/>
          </a:xfrm>
        </p:spPr>
        <p:txBody>
          <a:bodyPr>
            <a:normAutofit/>
          </a:bodyPr>
          <a:lstStyle/>
          <a:p>
            <a:r>
              <a:rPr lang="ru-RU" sz="1800" dirty="0" smtClean="0"/>
              <a:t>Математика 4 класс</a:t>
            </a:r>
          </a:p>
          <a:p>
            <a:r>
              <a:rPr lang="ru-RU" sz="1800" dirty="0" smtClean="0"/>
              <a:t>Русский язык 4 класс</a:t>
            </a:r>
            <a:endParaRPr lang="ru-RU" sz="1800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857233"/>
            <a:ext cx="4041775" cy="1000132"/>
          </a:xfrm>
        </p:spPr>
        <p:txBody>
          <a:bodyPr>
            <a:normAutofit/>
          </a:bodyPr>
          <a:lstStyle/>
          <a:p>
            <a:r>
              <a:rPr lang="ru-RU" sz="1800" dirty="0" smtClean="0"/>
              <a:t>Окружающий мир 4 класс</a:t>
            </a:r>
            <a:endParaRPr lang="ru-RU" sz="1800" dirty="0"/>
          </a:p>
        </p:txBody>
      </p:sp>
      <p:pic>
        <p:nvPicPr>
          <p:cNvPr id="7" name="img4.png"/>
          <p:cNvPicPr>
            <a:picLocks noGrp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142844" y="2214554"/>
            <a:ext cx="4183064" cy="1629911"/>
          </a:xfrm>
          <a:prstGeom prst="rect">
            <a:avLst/>
          </a:prstGeom>
        </p:spPr>
      </p:pic>
      <p:pic>
        <p:nvPicPr>
          <p:cNvPr id="8" name="img9.png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49740" y="3910811"/>
            <a:ext cx="4357719" cy="1928826"/>
          </a:xfrm>
          <a:prstGeom prst="rect">
            <a:avLst/>
          </a:prstGeom>
        </p:spPr>
      </p:pic>
      <p:pic>
        <p:nvPicPr>
          <p:cNvPr id="9" name="img14.png"/>
          <p:cNvPicPr>
            <a:picLocks noGrp="1"/>
          </p:cNvPicPr>
          <p:nvPr>
            <p:ph sz="quarter" idx="4"/>
          </p:nvPr>
        </p:nvPicPr>
        <p:blipFill>
          <a:blip r:embed="rId4" cstate="print"/>
          <a:stretch>
            <a:fillRect/>
          </a:stretch>
        </p:blipFill>
        <p:spPr>
          <a:xfrm>
            <a:off x="4572000" y="2285992"/>
            <a:ext cx="4357718" cy="154277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39718"/>
          </a:xfrm>
        </p:spPr>
        <p:txBody>
          <a:bodyPr>
            <a:noAutofit/>
          </a:bodyPr>
          <a:lstStyle/>
          <a:p>
            <a:r>
              <a:rPr lang="ru-RU" sz="2000" b="1" dirty="0" smtClean="0"/>
              <a:t>5 класс Распределение по группам результатов</a:t>
            </a:r>
            <a:endParaRPr lang="ru-RU" sz="2000" b="1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785794"/>
            <a:ext cx="4040188" cy="1389081"/>
          </a:xfrm>
        </p:spPr>
        <p:txBody>
          <a:bodyPr>
            <a:normAutofit/>
          </a:bodyPr>
          <a:lstStyle/>
          <a:p>
            <a:r>
              <a:rPr lang="ru-RU" sz="1800" dirty="0" smtClean="0"/>
              <a:t>Математика 5 класс</a:t>
            </a:r>
          </a:p>
          <a:p>
            <a:r>
              <a:rPr lang="ru-RU" sz="1800" dirty="0" smtClean="0"/>
              <a:t>Русский язык 5 класс</a:t>
            </a:r>
          </a:p>
          <a:p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785795"/>
            <a:ext cx="4041775" cy="928694"/>
          </a:xfrm>
        </p:spPr>
        <p:txBody>
          <a:bodyPr>
            <a:normAutofit/>
          </a:bodyPr>
          <a:lstStyle/>
          <a:p>
            <a:r>
              <a:rPr lang="ru-RU" sz="1800" dirty="0" smtClean="0"/>
              <a:t>Биология   5 класс</a:t>
            </a:r>
          </a:p>
          <a:p>
            <a:r>
              <a:rPr lang="ru-RU" sz="1800" dirty="0" smtClean="0"/>
              <a:t>История 5 класс</a:t>
            </a:r>
            <a:endParaRPr lang="ru-RU" sz="1800" dirty="0"/>
          </a:p>
        </p:txBody>
      </p:sp>
      <p:pic>
        <p:nvPicPr>
          <p:cNvPr id="9" name="img19.png"/>
          <p:cNvPicPr>
            <a:picLocks noGrp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142844" y="2285992"/>
            <a:ext cx="4040188" cy="1214446"/>
          </a:xfrm>
          <a:prstGeom prst="rect">
            <a:avLst/>
          </a:prstGeom>
        </p:spPr>
      </p:pic>
      <p:pic>
        <p:nvPicPr>
          <p:cNvPr id="10" name="img24.png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42843" y="3500438"/>
            <a:ext cx="4500595" cy="1571636"/>
          </a:xfrm>
          <a:prstGeom prst="rect">
            <a:avLst/>
          </a:prstGeom>
        </p:spPr>
      </p:pic>
      <p:pic>
        <p:nvPicPr>
          <p:cNvPr id="12" name="img34.png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4572000" y="3286124"/>
            <a:ext cx="4143403" cy="2209575"/>
          </a:xfrm>
          <a:prstGeom prst="rect">
            <a:avLst/>
          </a:prstGeom>
        </p:spPr>
      </p:pic>
      <p:pic>
        <p:nvPicPr>
          <p:cNvPr id="14" name="img29.png"/>
          <p:cNvPicPr>
            <a:picLocks noGrp="1"/>
          </p:cNvPicPr>
          <p:nvPr>
            <p:ph sz="quarter" idx="4"/>
          </p:nvPr>
        </p:nvPicPr>
        <p:blipFill>
          <a:blip r:embed="rId5" cstate="print"/>
          <a:stretch>
            <a:fillRect/>
          </a:stretch>
        </p:blipFill>
        <p:spPr>
          <a:xfrm>
            <a:off x="4645025" y="3643314"/>
            <a:ext cx="4041775" cy="1428760"/>
          </a:xfrm>
          <a:prstGeom prst="rect">
            <a:avLst/>
          </a:prstGeom>
        </p:spPr>
      </p:pic>
      <p:pic>
        <p:nvPicPr>
          <p:cNvPr id="15" name="img29.png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4500562" y="2285992"/>
            <a:ext cx="3643585" cy="121444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96842"/>
          </a:xfrm>
        </p:spPr>
        <p:txBody>
          <a:bodyPr>
            <a:noAutofit/>
          </a:bodyPr>
          <a:lstStyle/>
          <a:p>
            <a:r>
              <a:rPr lang="ru-RU" sz="2000" b="1" dirty="0" smtClean="0"/>
              <a:t>6 класс Распределение по группам результатов</a:t>
            </a:r>
            <a:endParaRPr lang="ru-RU" sz="2000" b="1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28596" y="714356"/>
            <a:ext cx="4040188" cy="1460519"/>
          </a:xfrm>
        </p:spPr>
        <p:txBody>
          <a:bodyPr>
            <a:normAutofit/>
          </a:bodyPr>
          <a:lstStyle/>
          <a:p>
            <a:endParaRPr lang="ru-RU" dirty="0" smtClean="0"/>
          </a:p>
          <a:p>
            <a:r>
              <a:rPr lang="ru-RU" sz="1800" dirty="0" smtClean="0"/>
              <a:t>Русский язык 6 </a:t>
            </a:r>
            <a:r>
              <a:rPr lang="ru-RU" sz="1800" dirty="0" err="1" smtClean="0"/>
              <a:t>кл</a:t>
            </a:r>
            <a:r>
              <a:rPr lang="ru-RU" sz="1800" dirty="0" smtClean="0"/>
              <a:t>. </a:t>
            </a:r>
          </a:p>
          <a:p>
            <a:r>
              <a:rPr lang="ru-RU" sz="1800" dirty="0" smtClean="0"/>
              <a:t>Математика 6 </a:t>
            </a:r>
            <a:r>
              <a:rPr lang="ru-RU" sz="1800" dirty="0" err="1" smtClean="0"/>
              <a:t>кл</a:t>
            </a:r>
            <a:r>
              <a:rPr lang="ru-RU" sz="1800" dirty="0" smtClean="0"/>
              <a:t>. </a:t>
            </a:r>
          </a:p>
          <a:p>
            <a:r>
              <a:rPr lang="ru-RU" sz="1800" dirty="0" smtClean="0"/>
              <a:t>Биология 6 </a:t>
            </a:r>
            <a:r>
              <a:rPr lang="ru-RU" sz="1800" dirty="0" err="1" smtClean="0"/>
              <a:t>кл</a:t>
            </a:r>
            <a:r>
              <a:rPr lang="ru-RU" sz="1800" dirty="0" smtClean="0"/>
              <a:t>. </a:t>
            </a:r>
          </a:p>
          <a:p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785793"/>
            <a:ext cx="4041775" cy="1071571"/>
          </a:xfrm>
        </p:spPr>
        <p:txBody>
          <a:bodyPr>
            <a:normAutofit/>
          </a:bodyPr>
          <a:lstStyle/>
          <a:p>
            <a:r>
              <a:rPr lang="ru-RU" sz="1800" dirty="0" smtClean="0"/>
              <a:t>История 6 </a:t>
            </a:r>
            <a:r>
              <a:rPr lang="ru-RU" sz="1800" dirty="0" err="1" smtClean="0"/>
              <a:t>кл</a:t>
            </a:r>
            <a:r>
              <a:rPr lang="ru-RU" sz="1800" dirty="0" smtClean="0"/>
              <a:t>. </a:t>
            </a:r>
          </a:p>
          <a:p>
            <a:r>
              <a:rPr lang="ru-RU" sz="1800" dirty="0" smtClean="0"/>
              <a:t>География 6 </a:t>
            </a:r>
            <a:r>
              <a:rPr lang="ru-RU" sz="1800" dirty="0" err="1" smtClean="0"/>
              <a:t>кл</a:t>
            </a:r>
            <a:r>
              <a:rPr lang="ru-RU" sz="1800" dirty="0" smtClean="0"/>
              <a:t>. </a:t>
            </a:r>
          </a:p>
          <a:p>
            <a:r>
              <a:rPr lang="ru-RU" sz="1800" dirty="0" smtClean="0"/>
              <a:t>Обществознание 6 </a:t>
            </a:r>
            <a:r>
              <a:rPr lang="ru-RU" sz="1800" dirty="0" err="1" smtClean="0"/>
              <a:t>кл</a:t>
            </a:r>
            <a:r>
              <a:rPr lang="ru-RU" sz="1800" dirty="0" smtClean="0"/>
              <a:t>. </a:t>
            </a:r>
            <a:endParaRPr lang="ru-RU" sz="1800" dirty="0"/>
          </a:p>
        </p:txBody>
      </p:sp>
      <p:pic>
        <p:nvPicPr>
          <p:cNvPr id="7" name="img39.png"/>
          <p:cNvPicPr>
            <a:picLocks noGrp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428596" y="1928802"/>
            <a:ext cx="4040188" cy="1357322"/>
          </a:xfrm>
          <a:prstGeom prst="rect">
            <a:avLst/>
          </a:prstGeom>
        </p:spPr>
      </p:pic>
      <p:pic>
        <p:nvPicPr>
          <p:cNvPr id="8" name="img44.png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428596" y="3286124"/>
            <a:ext cx="3929090" cy="1285884"/>
          </a:xfrm>
          <a:prstGeom prst="rect">
            <a:avLst/>
          </a:prstGeom>
        </p:spPr>
      </p:pic>
      <p:pic>
        <p:nvPicPr>
          <p:cNvPr id="10" name="img49.png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214282" y="4857760"/>
            <a:ext cx="4286279" cy="1633310"/>
          </a:xfrm>
          <a:prstGeom prst="rect">
            <a:avLst/>
          </a:prstGeom>
        </p:spPr>
      </p:pic>
      <p:pic>
        <p:nvPicPr>
          <p:cNvPr id="11" name="img54.png"/>
          <p:cNvPicPr>
            <a:picLocks noGrp="1"/>
          </p:cNvPicPr>
          <p:nvPr>
            <p:ph sz="quarter" idx="4"/>
          </p:nvPr>
        </p:nvPicPr>
        <p:blipFill>
          <a:blip r:embed="rId5" cstate="print"/>
          <a:stretch>
            <a:fillRect/>
          </a:stretch>
        </p:blipFill>
        <p:spPr>
          <a:xfrm>
            <a:off x="4500562" y="1928802"/>
            <a:ext cx="4286280" cy="1428760"/>
          </a:xfrm>
          <a:prstGeom prst="rect">
            <a:avLst/>
          </a:prstGeom>
        </p:spPr>
      </p:pic>
      <p:pic>
        <p:nvPicPr>
          <p:cNvPr id="12" name="img59.png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4357687" y="3286124"/>
            <a:ext cx="4357718" cy="1580924"/>
          </a:xfrm>
          <a:prstGeom prst="rect">
            <a:avLst/>
          </a:prstGeom>
        </p:spPr>
      </p:pic>
      <p:pic>
        <p:nvPicPr>
          <p:cNvPr id="13" name="img64.png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4286249" y="4857760"/>
            <a:ext cx="4572032" cy="159044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96842"/>
          </a:xfrm>
        </p:spPr>
        <p:txBody>
          <a:bodyPr>
            <a:noAutofit/>
          </a:bodyPr>
          <a:lstStyle/>
          <a:p>
            <a:r>
              <a:rPr lang="ru-RU" sz="2000" b="1" dirty="0" smtClean="0"/>
              <a:t>11 класс Распределение по группам результатов</a:t>
            </a:r>
            <a:endParaRPr lang="ru-RU" sz="2000" b="1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714357"/>
            <a:ext cx="4040188" cy="928694"/>
          </a:xfrm>
        </p:spPr>
        <p:txBody>
          <a:bodyPr>
            <a:normAutofit fontScale="40000" lnSpcReduction="20000"/>
          </a:bodyPr>
          <a:lstStyle/>
          <a:p>
            <a:endParaRPr lang="ru-RU" dirty="0" smtClean="0"/>
          </a:p>
          <a:p>
            <a:r>
              <a:rPr lang="ru-RU" sz="3500" dirty="0" smtClean="0"/>
              <a:t>География 10 </a:t>
            </a:r>
            <a:r>
              <a:rPr lang="ru-RU" sz="3500" dirty="0" err="1" smtClean="0"/>
              <a:t>кл</a:t>
            </a:r>
            <a:r>
              <a:rPr lang="ru-RU" sz="3500" dirty="0" smtClean="0"/>
              <a:t>. </a:t>
            </a:r>
          </a:p>
          <a:p>
            <a:r>
              <a:rPr lang="ru-RU" sz="3500" dirty="0" smtClean="0"/>
              <a:t>География 11 </a:t>
            </a:r>
            <a:r>
              <a:rPr lang="ru-RU" sz="3500" dirty="0" err="1" smtClean="0"/>
              <a:t>кл</a:t>
            </a:r>
            <a:r>
              <a:rPr lang="ru-RU" sz="3500" dirty="0" smtClean="0"/>
              <a:t>. </a:t>
            </a:r>
          </a:p>
          <a:p>
            <a:r>
              <a:rPr lang="ru-RU" sz="3500" dirty="0" smtClean="0"/>
              <a:t>Физика 11кл. </a:t>
            </a:r>
          </a:p>
          <a:p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642918"/>
            <a:ext cx="4041775" cy="928694"/>
          </a:xfrm>
        </p:spPr>
        <p:txBody>
          <a:bodyPr>
            <a:normAutofit fontScale="25000" lnSpcReduction="20000"/>
          </a:bodyPr>
          <a:lstStyle/>
          <a:p>
            <a:endParaRPr lang="ru-RU" dirty="0" smtClean="0"/>
          </a:p>
          <a:p>
            <a:r>
              <a:rPr lang="ru-RU" sz="5600" dirty="0" smtClean="0"/>
              <a:t>Химия 11 </a:t>
            </a:r>
            <a:r>
              <a:rPr lang="ru-RU" sz="5600" dirty="0" err="1" smtClean="0"/>
              <a:t>кл</a:t>
            </a:r>
            <a:r>
              <a:rPr lang="ru-RU" sz="5600" dirty="0" smtClean="0"/>
              <a:t>. </a:t>
            </a:r>
          </a:p>
          <a:p>
            <a:r>
              <a:rPr lang="ru-RU" sz="5600" dirty="0" smtClean="0"/>
              <a:t>Биология 11кл.  </a:t>
            </a:r>
          </a:p>
          <a:p>
            <a:r>
              <a:rPr lang="ru-RU" sz="5600" dirty="0" smtClean="0"/>
              <a:t>Английский язык 11 класс</a:t>
            </a:r>
          </a:p>
          <a:p>
            <a:r>
              <a:rPr lang="ru-RU" sz="5600" dirty="0" smtClean="0"/>
              <a:t>Немецкий язык 11 класс</a:t>
            </a:r>
            <a:endParaRPr lang="ru-RU" sz="5600" dirty="0"/>
          </a:p>
        </p:txBody>
      </p:sp>
      <p:pic>
        <p:nvPicPr>
          <p:cNvPr id="7" name="img69.png"/>
          <p:cNvPicPr>
            <a:picLocks noGrp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0" y="1643050"/>
            <a:ext cx="4429124" cy="1500198"/>
          </a:xfrm>
          <a:prstGeom prst="rect">
            <a:avLst/>
          </a:prstGeom>
        </p:spPr>
      </p:pic>
      <p:pic>
        <p:nvPicPr>
          <p:cNvPr id="8" name="img89.png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0" y="3143248"/>
            <a:ext cx="4429125" cy="1500198"/>
          </a:xfrm>
          <a:prstGeom prst="rect">
            <a:avLst/>
          </a:prstGeom>
        </p:spPr>
      </p:pic>
      <p:pic>
        <p:nvPicPr>
          <p:cNvPr id="9" name="img74.png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0" y="4857760"/>
            <a:ext cx="4500562" cy="1857388"/>
          </a:xfrm>
          <a:prstGeom prst="rect">
            <a:avLst/>
          </a:prstGeom>
        </p:spPr>
      </p:pic>
      <p:pic>
        <p:nvPicPr>
          <p:cNvPr id="10" name="img79.png"/>
          <p:cNvPicPr>
            <a:picLocks noGrp="1"/>
          </p:cNvPicPr>
          <p:nvPr>
            <p:ph sz="quarter" idx="4"/>
          </p:nvPr>
        </p:nvPicPr>
        <p:blipFill>
          <a:blip r:embed="rId5" cstate="print"/>
          <a:stretch>
            <a:fillRect/>
          </a:stretch>
        </p:blipFill>
        <p:spPr>
          <a:xfrm>
            <a:off x="4286248" y="1643050"/>
            <a:ext cx="4256089" cy="1214446"/>
          </a:xfrm>
          <a:prstGeom prst="rect">
            <a:avLst/>
          </a:prstGeom>
        </p:spPr>
      </p:pic>
      <p:pic>
        <p:nvPicPr>
          <p:cNvPr id="11" name="img84.png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4357686" y="2928934"/>
            <a:ext cx="4214842" cy="1000132"/>
          </a:xfrm>
          <a:prstGeom prst="rect">
            <a:avLst/>
          </a:prstGeom>
        </p:spPr>
      </p:pic>
      <p:pic>
        <p:nvPicPr>
          <p:cNvPr id="12" name="img94.png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4214811" y="3929066"/>
            <a:ext cx="4357718" cy="1071570"/>
          </a:xfrm>
          <a:prstGeom prst="rect">
            <a:avLst/>
          </a:prstGeom>
        </p:spPr>
      </p:pic>
      <p:pic>
        <p:nvPicPr>
          <p:cNvPr id="13" name="img99.png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4286248" y="5286388"/>
            <a:ext cx="4214842" cy="13573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94784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0" y="1714500"/>
            <a:ext cx="4572000" cy="3429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790" y="3425146"/>
            <a:ext cx="8295321" cy="2808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789" y="332656"/>
            <a:ext cx="8295321" cy="2624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50550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404664"/>
            <a:ext cx="8229600" cy="346050"/>
          </a:xfrm>
        </p:spPr>
        <p:txBody>
          <a:bodyPr>
            <a:noAutofit/>
          </a:bodyPr>
          <a:lstStyle/>
          <a:p>
            <a:r>
              <a:rPr lang="ru-RU" sz="2000" b="1" dirty="0"/>
              <a:t>Гистограмма соответствия отметок за выполненную работу и отметок по журналу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980727"/>
            <a:ext cx="4040188" cy="720081"/>
          </a:xfrm>
        </p:spPr>
        <p:txBody>
          <a:bodyPr>
            <a:normAutofit fontScale="70000" lnSpcReduction="20000"/>
          </a:bodyPr>
          <a:lstStyle/>
          <a:p>
            <a:endParaRPr lang="ru-RU" sz="1800" dirty="0" smtClean="0"/>
          </a:p>
          <a:p>
            <a:r>
              <a:rPr lang="ru-RU" sz="2100" dirty="0" smtClean="0"/>
              <a:t>Математика </a:t>
            </a:r>
            <a:r>
              <a:rPr lang="ru-RU" sz="2100" dirty="0"/>
              <a:t>4 класс</a:t>
            </a:r>
          </a:p>
          <a:p>
            <a:r>
              <a:rPr lang="ru-RU" sz="2100" dirty="0"/>
              <a:t>Русский язык 4 класс</a:t>
            </a:r>
          </a:p>
          <a:p>
            <a:endParaRPr lang="ru-RU" sz="1800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692697"/>
            <a:ext cx="4041775" cy="792088"/>
          </a:xfrm>
        </p:spPr>
        <p:txBody>
          <a:bodyPr>
            <a:normAutofit/>
          </a:bodyPr>
          <a:lstStyle/>
          <a:p>
            <a:r>
              <a:rPr lang="ru-RU" sz="1600" dirty="0" smtClean="0"/>
              <a:t>Окружающий мир 4 класс</a:t>
            </a:r>
            <a:endParaRPr lang="ru-RU" sz="1600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204864"/>
            <a:ext cx="4040188" cy="14498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429" y="4437112"/>
            <a:ext cx="4464496" cy="16025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2132856"/>
            <a:ext cx="4041775" cy="14504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735693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404664"/>
            <a:ext cx="8229600" cy="346050"/>
          </a:xfrm>
        </p:spPr>
        <p:txBody>
          <a:bodyPr>
            <a:noAutofit/>
          </a:bodyPr>
          <a:lstStyle/>
          <a:p>
            <a:r>
              <a:rPr lang="ru-RU" sz="2000" b="1" dirty="0"/>
              <a:t>Гистограмма соответствия отметок за выполненную работу и отметок по журналу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980727"/>
            <a:ext cx="4040188" cy="720081"/>
          </a:xfrm>
        </p:spPr>
        <p:txBody>
          <a:bodyPr>
            <a:normAutofit fontScale="70000" lnSpcReduction="20000"/>
          </a:bodyPr>
          <a:lstStyle/>
          <a:p>
            <a:endParaRPr lang="ru-RU" sz="1800" dirty="0" smtClean="0"/>
          </a:p>
          <a:p>
            <a:r>
              <a:rPr lang="ru-RU" sz="2100" dirty="0" smtClean="0"/>
              <a:t>Математика 5 </a:t>
            </a:r>
            <a:r>
              <a:rPr lang="ru-RU" sz="2100" dirty="0"/>
              <a:t>класс</a:t>
            </a:r>
          </a:p>
          <a:p>
            <a:r>
              <a:rPr lang="ru-RU" sz="2100" dirty="0"/>
              <a:t>Русский язык </a:t>
            </a:r>
            <a:r>
              <a:rPr lang="ru-RU" sz="2100" dirty="0" smtClean="0"/>
              <a:t>5 </a:t>
            </a:r>
            <a:r>
              <a:rPr lang="ru-RU" sz="2100" dirty="0"/>
              <a:t>класс</a:t>
            </a:r>
          </a:p>
          <a:p>
            <a:endParaRPr lang="ru-RU" sz="1800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692697"/>
            <a:ext cx="4041775" cy="792088"/>
          </a:xfrm>
        </p:spPr>
        <p:txBody>
          <a:bodyPr>
            <a:normAutofit fontScale="92500" lnSpcReduction="20000"/>
          </a:bodyPr>
          <a:lstStyle/>
          <a:p>
            <a:endParaRPr lang="ru-RU" sz="1600" dirty="0" smtClean="0"/>
          </a:p>
          <a:p>
            <a:r>
              <a:rPr lang="ru-RU" sz="1600" dirty="0" smtClean="0"/>
              <a:t>Биология 5 класс</a:t>
            </a:r>
          </a:p>
          <a:p>
            <a:r>
              <a:rPr lang="ru-RU" sz="1600" dirty="0" smtClean="0"/>
              <a:t>История 5 класс</a:t>
            </a:r>
            <a:endParaRPr lang="ru-RU" sz="1600" dirty="0"/>
          </a:p>
        </p:txBody>
      </p:sp>
      <p:pic>
        <p:nvPicPr>
          <p:cNvPr id="7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916832"/>
            <a:ext cx="4040188" cy="14498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4005064"/>
            <a:ext cx="4248472" cy="18002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916832"/>
            <a:ext cx="4041775" cy="14504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4005064"/>
            <a:ext cx="4193257" cy="18002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147221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539552" y="188640"/>
            <a:ext cx="8258204" cy="285752"/>
          </a:xfrm>
        </p:spPr>
        <p:txBody>
          <a:bodyPr>
            <a:noAutofit/>
          </a:bodyPr>
          <a:lstStyle/>
          <a:p>
            <a:r>
              <a:rPr lang="ru-RU" sz="2000" b="1" dirty="0"/>
              <a:t>Гистограмма соответствия отметок за выполненную работу и отметок по журналу</a:t>
            </a:r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428596" y="642919"/>
            <a:ext cx="4071966" cy="785818"/>
          </a:xfrm>
        </p:spPr>
        <p:txBody>
          <a:bodyPr>
            <a:noAutofit/>
          </a:bodyPr>
          <a:lstStyle/>
          <a:p>
            <a:r>
              <a:rPr lang="ru-RU" sz="1600" dirty="0" smtClean="0"/>
              <a:t>Русский язык 6 </a:t>
            </a:r>
            <a:r>
              <a:rPr lang="ru-RU" sz="1600" dirty="0" err="1" smtClean="0"/>
              <a:t>кл</a:t>
            </a:r>
            <a:r>
              <a:rPr lang="ru-RU" sz="1600" dirty="0" smtClean="0"/>
              <a:t>. </a:t>
            </a:r>
          </a:p>
          <a:p>
            <a:r>
              <a:rPr lang="ru-RU" sz="1600" dirty="0" smtClean="0"/>
              <a:t>Математика 6 </a:t>
            </a:r>
            <a:r>
              <a:rPr lang="ru-RU" sz="1600" dirty="0" err="1" smtClean="0"/>
              <a:t>кл</a:t>
            </a:r>
            <a:r>
              <a:rPr lang="ru-RU" sz="1600" dirty="0" smtClean="0"/>
              <a:t>. </a:t>
            </a:r>
          </a:p>
          <a:p>
            <a:r>
              <a:rPr lang="ru-RU" sz="1600" dirty="0" smtClean="0"/>
              <a:t>Биология 6 </a:t>
            </a:r>
            <a:r>
              <a:rPr lang="ru-RU" sz="1600" dirty="0" err="1" smtClean="0"/>
              <a:t>кл</a:t>
            </a:r>
            <a:r>
              <a:rPr lang="ru-RU" sz="1600" dirty="0" smtClean="0"/>
              <a:t>. </a:t>
            </a:r>
            <a:endParaRPr lang="ru-RU" sz="1600" dirty="0"/>
          </a:p>
        </p:txBody>
      </p:sp>
      <p:sp>
        <p:nvSpPr>
          <p:cNvPr id="10" name="Текст 9"/>
          <p:cNvSpPr>
            <a:spLocks noGrp="1"/>
          </p:cNvSpPr>
          <p:nvPr>
            <p:ph type="body" sz="quarter" idx="3"/>
          </p:nvPr>
        </p:nvSpPr>
        <p:spPr>
          <a:xfrm>
            <a:off x="4643439" y="571481"/>
            <a:ext cx="3929089" cy="1000132"/>
          </a:xfrm>
        </p:spPr>
        <p:txBody>
          <a:bodyPr>
            <a:normAutofit fontScale="85000" lnSpcReduction="20000"/>
          </a:bodyPr>
          <a:lstStyle/>
          <a:p>
            <a:endParaRPr lang="ru-RU" sz="1400" dirty="0" smtClean="0"/>
          </a:p>
          <a:p>
            <a:r>
              <a:rPr lang="ru-RU" sz="1900" dirty="0" smtClean="0"/>
              <a:t>История 6 </a:t>
            </a:r>
            <a:r>
              <a:rPr lang="ru-RU" sz="1900" dirty="0" err="1" smtClean="0"/>
              <a:t>кл</a:t>
            </a:r>
            <a:r>
              <a:rPr lang="ru-RU" sz="1900" dirty="0" smtClean="0"/>
              <a:t>.  </a:t>
            </a:r>
          </a:p>
          <a:p>
            <a:r>
              <a:rPr lang="ru-RU" sz="1900" dirty="0" smtClean="0"/>
              <a:t>География 6 </a:t>
            </a:r>
            <a:r>
              <a:rPr lang="ru-RU" sz="1900" dirty="0" err="1" smtClean="0"/>
              <a:t>кл</a:t>
            </a:r>
            <a:r>
              <a:rPr lang="ru-RU" sz="1900" dirty="0" smtClean="0"/>
              <a:t>. </a:t>
            </a:r>
          </a:p>
          <a:p>
            <a:r>
              <a:rPr lang="ru-RU" sz="1900" dirty="0" smtClean="0"/>
              <a:t>Обществознание 6 </a:t>
            </a:r>
            <a:r>
              <a:rPr lang="ru-RU" sz="1900" dirty="0" err="1" smtClean="0"/>
              <a:t>кл</a:t>
            </a:r>
            <a:r>
              <a:rPr lang="ru-RU" sz="1900" dirty="0" smtClean="0"/>
              <a:t>.  </a:t>
            </a:r>
          </a:p>
          <a:p>
            <a:endParaRPr lang="ru-RU" sz="1600" dirty="0"/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412776"/>
            <a:ext cx="4040188" cy="14498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832230"/>
            <a:ext cx="4464496" cy="16025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4658291"/>
            <a:ext cx="4464496" cy="16025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5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1381778"/>
            <a:ext cx="4041775" cy="14504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3" y="2839857"/>
            <a:ext cx="4248472" cy="15949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3" y="4434763"/>
            <a:ext cx="4248472" cy="18772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96842"/>
          </a:xfrm>
        </p:spPr>
        <p:txBody>
          <a:bodyPr>
            <a:noAutofit/>
          </a:bodyPr>
          <a:lstStyle/>
          <a:p>
            <a:r>
              <a:rPr lang="ru-RU" sz="2000" b="1" dirty="0" smtClean="0"/>
              <a:t>11 класс Распределение по группам результатов</a:t>
            </a:r>
            <a:endParaRPr lang="ru-RU" sz="2000" b="1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714357"/>
            <a:ext cx="4040188" cy="928694"/>
          </a:xfrm>
        </p:spPr>
        <p:txBody>
          <a:bodyPr>
            <a:normAutofit fontScale="40000" lnSpcReduction="20000"/>
          </a:bodyPr>
          <a:lstStyle/>
          <a:p>
            <a:endParaRPr lang="ru-RU" dirty="0" smtClean="0"/>
          </a:p>
          <a:p>
            <a:r>
              <a:rPr lang="ru-RU" sz="3500" dirty="0" smtClean="0"/>
              <a:t>География 10 </a:t>
            </a:r>
            <a:r>
              <a:rPr lang="ru-RU" sz="3500" dirty="0" err="1" smtClean="0"/>
              <a:t>кл</a:t>
            </a:r>
            <a:r>
              <a:rPr lang="ru-RU" sz="3500" dirty="0" smtClean="0"/>
              <a:t>. </a:t>
            </a:r>
          </a:p>
          <a:p>
            <a:r>
              <a:rPr lang="ru-RU" sz="3500" dirty="0" smtClean="0"/>
              <a:t>География 11 </a:t>
            </a:r>
            <a:r>
              <a:rPr lang="ru-RU" sz="3500" dirty="0" err="1" smtClean="0"/>
              <a:t>кл</a:t>
            </a:r>
            <a:r>
              <a:rPr lang="ru-RU" sz="3500" dirty="0" smtClean="0"/>
              <a:t>. </a:t>
            </a:r>
          </a:p>
          <a:p>
            <a:r>
              <a:rPr lang="ru-RU" sz="3500" dirty="0" smtClean="0"/>
              <a:t>Физика 11кл. </a:t>
            </a:r>
          </a:p>
          <a:p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642918"/>
            <a:ext cx="4041775" cy="928694"/>
          </a:xfrm>
        </p:spPr>
        <p:txBody>
          <a:bodyPr>
            <a:normAutofit fontScale="25000" lnSpcReduction="20000"/>
          </a:bodyPr>
          <a:lstStyle/>
          <a:p>
            <a:endParaRPr lang="ru-RU" dirty="0" smtClean="0"/>
          </a:p>
          <a:p>
            <a:r>
              <a:rPr lang="ru-RU" sz="5600" dirty="0" smtClean="0"/>
              <a:t>Химия 11 </a:t>
            </a:r>
            <a:r>
              <a:rPr lang="ru-RU" sz="5600" dirty="0" err="1" smtClean="0"/>
              <a:t>кл</a:t>
            </a:r>
            <a:r>
              <a:rPr lang="ru-RU" sz="5600" dirty="0" smtClean="0"/>
              <a:t>. </a:t>
            </a:r>
          </a:p>
          <a:p>
            <a:r>
              <a:rPr lang="ru-RU" sz="5600" dirty="0" smtClean="0"/>
              <a:t>Биология 11кл.  </a:t>
            </a:r>
          </a:p>
          <a:p>
            <a:r>
              <a:rPr lang="ru-RU" sz="5600" dirty="0" smtClean="0"/>
              <a:t>Английский язык 11 класс</a:t>
            </a:r>
          </a:p>
          <a:p>
            <a:r>
              <a:rPr lang="ru-RU" sz="5600" dirty="0" smtClean="0"/>
              <a:t>Немецкий язык 11 класс</a:t>
            </a:r>
            <a:endParaRPr lang="ru-RU" sz="5600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440" y="1556792"/>
            <a:ext cx="4246563" cy="15239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3001821"/>
            <a:ext cx="4355976" cy="15635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4797152"/>
            <a:ext cx="4334840" cy="15559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1" name="Picture 5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2344" y="1556793"/>
            <a:ext cx="4248150" cy="14450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73378" y="3001821"/>
            <a:ext cx="4491109" cy="1291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3" name="Picture 7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4293096"/>
            <a:ext cx="2664296" cy="956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9" y="5270136"/>
            <a:ext cx="2736304" cy="11270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346134"/>
            <a:ext cx="8075240" cy="37399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52416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395536" y="260648"/>
            <a:ext cx="8229600" cy="868346"/>
          </a:xfrm>
        </p:spPr>
        <p:txBody>
          <a:bodyPr>
            <a:noAutofit/>
          </a:bodyPr>
          <a:lstStyle/>
          <a:p>
            <a:r>
              <a:rPr lang="ru-RU" sz="2800" b="1" dirty="0" smtClean="0"/>
              <a:t/>
            </a:r>
            <a:br>
              <a:rPr lang="ru-RU" sz="2800" b="1" dirty="0" smtClean="0"/>
            </a:br>
            <a:r>
              <a:rPr lang="ru-RU" sz="3200" b="1" dirty="0" smtClean="0"/>
              <a:t>Цель ВПР</a:t>
            </a:r>
            <a:r>
              <a:rPr lang="ru-RU" sz="3200" dirty="0" smtClean="0"/>
              <a:t/>
            </a:r>
            <a:br>
              <a:rPr lang="ru-RU" sz="3200" dirty="0" smtClean="0"/>
            </a:br>
            <a:endParaRPr lang="ru-RU" sz="3200" dirty="0"/>
          </a:p>
        </p:txBody>
      </p:sp>
      <p:sp>
        <p:nvSpPr>
          <p:cNvPr id="8" name="Содержимое 7"/>
          <p:cNvSpPr>
            <a:spLocks noGrp="1"/>
          </p:cNvSpPr>
          <p:nvPr>
            <p:ph idx="1"/>
          </p:nvPr>
        </p:nvSpPr>
        <p:spPr>
          <a:xfrm>
            <a:off x="457200" y="1142984"/>
            <a:ext cx="8229600" cy="5286412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b="1" dirty="0" smtClean="0"/>
              <a:t>обеспечение </a:t>
            </a:r>
            <a:r>
              <a:rPr lang="ru-RU" b="1" dirty="0"/>
              <a:t>единства образовательного пространства РФ и </a:t>
            </a:r>
            <a:r>
              <a:rPr lang="ru-RU" b="1" dirty="0" smtClean="0"/>
              <a:t>поддержка </a:t>
            </a:r>
            <a:r>
              <a:rPr lang="ru-RU" b="1" dirty="0"/>
              <a:t>введения ФГОС за счет предоставления образовательным организациям единых проверочных материалов и единых критериев оценивания учебных достижений.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000" dirty="0" smtClean="0"/>
              <a:t>Математика 4 класс (Максимальный первичный балл:18)</a:t>
            </a:r>
            <a:br>
              <a:rPr lang="ru-RU" sz="2000" dirty="0" smtClean="0"/>
            </a:br>
            <a:endParaRPr lang="ru-RU" sz="2000" dirty="0"/>
          </a:p>
        </p:txBody>
      </p:sp>
      <p:pic>
        <p:nvPicPr>
          <p:cNvPr id="4" name="img3.png"/>
          <p:cNvPicPr>
            <a:picLocks noGrp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14282" y="1785926"/>
            <a:ext cx="8606190" cy="35872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42371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000" dirty="0" smtClean="0"/>
              <a:t>Окружающий мир 4 класс     (Максимальный </a:t>
            </a:r>
            <a:r>
              <a:rPr lang="ru-RU" sz="2000" dirty="0"/>
              <a:t>первичный </a:t>
            </a:r>
            <a:r>
              <a:rPr lang="ru-RU" sz="2000" dirty="0" smtClean="0"/>
              <a:t>балл:32)</a:t>
            </a:r>
            <a:br>
              <a:rPr lang="ru-RU" sz="2000" dirty="0" smtClean="0"/>
            </a:br>
            <a:r>
              <a:rPr lang="ru-RU" sz="2000" dirty="0" smtClean="0"/>
              <a:t>Русский язык (Максимальный первичный балл:38)</a:t>
            </a:r>
            <a:endParaRPr lang="ru-RU" sz="2000" dirty="0"/>
          </a:p>
        </p:txBody>
      </p:sp>
      <p:pic>
        <p:nvPicPr>
          <p:cNvPr id="102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484785"/>
            <a:ext cx="7776864" cy="20882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3284984"/>
            <a:ext cx="7570787" cy="2647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218854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Текст 4"/>
          <p:cNvSpPr>
            <a:spLocks noGrp="1"/>
          </p:cNvSpPr>
          <p:nvPr>
            <p:ph type="body" idx="1"/>
          </p:nvPr>
        </p:nvSpPr>
        <p:spPr>
          <a:xfrm>
            <a:off x="457200" y="500043"/>
            <a:ext cx="4040188" cy="1214446"/>
          </a:xfrm>
        </p:spPr>
        <p:txBody>
          <a:bodyPr>
            <a:normAutofit/>
          </a:bodyPr>
          <a:lstStyle/>
          <a:p>
            <a:r>
              <a:rPr lang="ru-RU" sz="1400" dirty="0" smtClean="0"/>
              <a:t>Математика 5 класс (Максимальный первичный балл:21) </a:t>
            </a:r>
          </a:p>
          <a:p>
            <a:r>
              <a:rPr lang="ru-RU" sz="1400" dirty="0" smtClean="0"/>
              <a:t>Русский язык 5 класс (Максимальный первичный балл:45)</a:t>
            </a:r>
            <a:endParaRPr lang="ru-RU" sz="1400" dirty="0"/>
          </a:p>
        </p:txBody>
      </p:sp>
      <p:sp>
        <p:nvSpPr>
          <p:cNvPr id="7" name="Текст 6"/>
          <p:cNvSpPr>
            <a:spLocks noGrp="1"/>
          </p:cNvSpPr>
          <p:nvPr>
            <p:ph type="body" sz="quarter" idx="3"/>
          </p:nvPr>
        </p:nvSpPr>
        <p:spPr>
          <a:xfrm>
            <a:off x="4643438" y="500042"/>
            <a:ext cx="4000528" cy="1500197"/>
          </a:xfrm>
        </p:spPr>
        <p:txBody>
          <a:bodyPr>
            <a:normAutofit fontScale="92500" lnSpcReduction="20000"/>
          </a:bodyPr>
          <a:lstStyle/>
          <a:p>
            <a:endParaRPr lang="ru-RU" sz="1400" dirty="0" smtClean="0"/>
          </a:p>
          <a:p>
            <a:endParaRPr lang="ru-RU" sz="1400" dirty="0" smtClean="0"/>
          </a:p>
          <a:p>
            <a:endParaRPr lang="ru-RU" sz="1400" dirty="0" smtClean="0"/>
          </a:p>
          <a:p>
            <a:r>
              <a:rPr lang="ru-RU" sz="1400" dirty="0" smtClean="0"/>
              <a:t>Биология   5 класс (Максимальный первичный балл:28)</a:t>
            </a:r>
          </a:p>
          <a:p>
            <a:r>
              <a:rPr lang="ru-RU" sz="1400" dirty="0" smtClean="0"/>
              <a:t>История 5класс (Максимальный первичный </a:t>
            </a:r>
          </a:p>
          <a:p>
            <a:r>
              <a:rPr lang="ru-RU" sz="1400" dirty="0" smtClean="0"/>
              <a:t>балл:     )</a:t>
            </a:r>
          </a:p>
          <a:p>
            <a:endParaRPr lang="ru-RU" sz="1400" dirty="0" smtClean="0"/>
          </a:p>
          <a:p>
            <a:endParaRPr lang="ru-RU" sz="1600" dirty="0"/>
          </a:p>
        </p:txBody>
      </p:sp>
      <p:sp>
        <p:nvSpPr>
          <p:cNvPr id="2" name="Объект 1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180" y="1844824"/>
            <a:ext cx="4403030" cy="1539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301" y="3384823"/>
            <a:ext cx="4388909" cy="21687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1969405"/>
            <a:ext cx="4320480" cy="13801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9657" y="3865822"/>
            <a:ext cx="4290856" cy="15007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428596" y="214290"/>
            <a:ext cx="8258204" cy="285752"/>
          </a:xfrm>
        </p:spPr>
        <p:txBody>
          <a:bodyPr>
            <a:noAutofit/>
          </a:bodyPr>
          <a:lstStyle/>
          <a:p>
            <a:r>
              <a:rPr lang="ru-RU" sz="2000" b="1" dirty="0" smtClean="0"/>
              <a:t>Гистограмма первичных баллов 6 класс</a:t>
            </a:r>
            <a:endParaRPr lang="ru-RU" sz="2000" b="1" dirty="0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428596" y="642919"/>
            <a:ext cx="4071966" cy="785818"/>
          </a:xfrm>
        </p:spPr>
        <p:txBody>
          <a:bodyPr>
            <a:noAutofit/>
          </a:bodyPr>
          <a:lstStyle/>
          <a:p>
            <a:r>
              <a:rPr lang="ru-RU" sz="1600" dirty="0" smtClean="0"/>
              <a:t>Русский язык 6 </a:t>
            </a:r>
            <a:r>
              <a:rPr lang="ru-RU" sz="1600" dirty="0" err="1" smtClean="0"/>
              <a:t>кл</a:t>
            </a:r>
            <a:r>
              <a:rPr lang="ru-RU" sz="1600" dirty="0" smtClean="0"/>
              <a:t>. (Первичный балл:51)</a:t>
            </a:r>
          </a:p>
          <a:p>
            <a:r>
              <a:rPr lang="ru-RU" sz="1600" dirty="0" smtClean="0"/>
              <a:t>Математика 6 </a:t>
            </a:r>
            <a:r>
              <a:rPr lang="ru-RU" sz="1600" dirty="0" err="1" smtClean="0"/>
              <a:t>кл</a:t>
            </a:r>
            <a:r>
              <a:rPr lang="ru-RU" sz="1600" dirty="0" smtClean="0"/>
              <a:t>. (Первичный балл:16) </a:t>
            </a:r>
          </a:p>
          <a:p>
            <a:r>
              <a:rPr lang="ru-RU" sz="1600" dirty="0" smtClean="0"/>
              <a:t>Биология 6 </a:t>
            </a:r>
            <a:r>
              <a:rPr lang="ru-RU" sz="1600" dirty="0" err="1" smtClean="0"/>
              <a:t>кл</a:t>
            </a:r>
            <a:r>
              <a:rPr lang="ru-RU" sz="1600" dirty="0" smtClean="0"/>
              <a:t>. (Первичный балл:32) </a:t>
            </a:r>
            <a:endParaRPr lang="ru-RU" sz="1600" dirty="0"/>
          </a:p>
        </p:txBody>
      </p:sp>
      <p:sp>
        <p:nvSpPr>
          <p:cNvPr id="10" name="Текст 9"/>
          <p:cNvSpPr>
            <a:spLocks noGrp="1"/>
          </p:cNvSpPr>
          <p:nvPr>
            <p:ph type="body" sz="quarter" idx="3"/>
          </p:nvPr>
        </p:nvSpPr>
        <p:spPr>
          <a:xfrm>
            <a:off x="4643439" y="571481"/>
            <a:ext cx="3929089" cy="1000132"/>
          </a:xfrm>
        </p:spPr>
        <p:txBody>
          <a:bodyPr>
            <a:normAutofit fontScale="77500" lnSpcReduction="20000"/>
          </a:bodyPr>
          <a:lstStyle/>
          <a:p>
            <a:endParaRPr lang="ru-RU" sz="1400" dirty="0" smtClean="0"/>
          </a:p>
          <a:p>
            <a:r>
              <a:rPr lang="ru-RU" sz="1900" dirty="0" smtClean="0"/>
              <a:t>История 6 </a:t>
            </a:r>
            <a:r>
              <a:rPr lang="ru-RU" sz="1900" dirty="0" err="1" smtClean="0"/>
              <a:t>кл</a:t>
            </a:r>
            <a:r>
              <a:rPr lang="ru-RU" sz="1900" dirty="0" smtClean="0"/>
              <a:t>. (Первичный балл:) </a:t>
            </a:r>
          </a:p>
          <a:p>
            <a:r>
              <a:rPr lang="ru-RU" sz="1900" dirty="0" smtClean="0"/>
              <a:t>География 6 </a:t>
            </a:r>
            <a:r>
              <a:rPr lang="ru-RU" sz="1900" dirty="0" err="1" smtClean="0"/>
              <a:t>кл</a:t>
            </a:r>
            <a:r>
              <a:rPr lang="ru-RU" sz="1900" dirty="0" smtClean="0"/>
              <a:t>. (Первичный балл:37) </a:t>
            </a:r>
          </a:p>
          <a:p>
            <a:r>
              <a:rPr lang="ru-RU" sz="1900" dirty="0" smtClean="0"/>
              <a:t>Обществознание 6 </a:t>
            </a:r>
            <a:r>
              <a:rPr lang="ru-RU" sz="1900" dirty="0" err="1" smtClean="0"/>
              <a:t>кл</a:t>
            </a:r>
            <a:r>
              <a:rPr lang="ru-RU" sz="1900" dirty="0" smtClean="0"/>
              <a:t>. (Первичный балл:22) </a:t>
            </a:r>
          </a:p>
          <a:p>
            <a:endParaRPr lang="ru-RU" sz="1600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556792"/>
            <a:ext cx="4040188" cy="14127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387" y="2780928"/>
            <a:ext cx="4403030" cy="1539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387" y="4437112"/>
            <a:ext cx="4197152" cy="19000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7" name="Picture 5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815" y="1553117"/>
            <a:ext cx="4258207" cy="14890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2780927"/>
            <a:ext cx="4403030" cy="1539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4634716"/>
            <a:ext cx="4431224" cy="15498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407911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68280"/>
          </a:xfrm>
        </p:spPr>
        <p:txBody>
          <a:bodyPr>
            <a:noAutofit/>
          </a:bodyPr>
          <a:lstStyle/>
          <a:p>
            <a:r>
              <a:rPr lang="ru-RU" sz="2000" b="1" dirty="0" smtClean="0"/>
              <a:t>Гистограмма первичных баллов 11 класс</a:t>
            </a:r>
            <a:endParaRPr lang="ru-RU" sz="20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28596" y="714357"/>
            <a:ext cx="4000528" cy="1143007"/>
          </a:xfrm>
        </p:spPr>
        <p:txBody>
          <a:bodyPr>
            <a:normAutofit fontScale="40000" lnSpcReduction="20000"/>
          </a:bodyPr>
          <a:lstStyle/>
          <a:p>
            <a:endParaRPr lang="ru-RU" sz="1400" dirty="0" smtClean="0"/>
          </a:p>
          <a:p>
            <a:endParaRPr lang="ru-RU" sz="1400" dirty="0" smtClean="0"/>
          </a:p>
          <a:p>
            <a:endParaRPr lang="ru-RU" sz="1400" dirty="0" smtClean="0"/>
          </a:p>
          <a:p>
            <a:r>
              <a:rPr lang="ru-RU" sz="4000" dirty="0" smtClean="0"/>
              <a:t>География 10 </a:t>
            </a:r>
            <a:r>
              <a:rPr lang="ru-RU" sz="4000" dirty="0" err="1" smtClean="0"/>
              <a:t>кл</a:t>
            </a:r>
            <a:r>
              <a:rPr lang="ru-RU" sz="4000" dirty="0" smtClean="0"/>
              <a:t>. (Первичный балл:22)</a:t>
            </a:r>
          </a:p>
          <a:p>
            <a:r>
              <a:rPr lang="ru-RU" sz="4000" dirty="0" smtClean="0"/>
              <a:t> География 11 </a:t>
            </a:r>
            <a:r>
              <a:rPr lang="ru-RU" sz="4000" dirty="0" err="1" smtClean="0"/>
              <a:t>кл</a:t>
            </a:r>
            <a:r>
              <a:rPr lang="ru-RU" sz="4000" dirty="0" smtClean="0"/>
              <a:t>. (Первичный балл:22) </a:t>
            </a:r>
          </a:p>
          <a:p>
            <a:r>
              <a:rPr lang="ru-RU" sz="4000" dirty="0" smtClean="0"/>
              <a:t>Физика 11кл. (Первичный балл:27) </a:t>
            </a:r>
          </a:p>
          <a:p>
            <a:endParaRPr lang="ru-RU" sz="1400" dirty="0" smtClean="0"/>
          </a:p>
          <a:p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000108"/>
            <a:ext cx="4070379" cy="785817"/>
          </a:xfrm>
        </p:spPr>
        <p:txBody>
          <a:bodyPr>
            <a:normAutofit fontScale="62500" lnSpcReduction="20000"/>
          </a:bodyPr>
          <a:lstStyle/>
          <a:p>
            <a:endParaRPr lang="ru-RU" dirty="0" smtClean="0"/>
          </a:p>
          <a:p>
            <a:r>
              <a:rPr lang="ru-RU" sz="2600" dirty="0" smtClean="0"/>
              <a:t>Химия11 </a:t>
            </a:r>
            <a:r>
              <a:rPr lang="ru-RU" sz="2600" dirty="0" err="1" smtClean="0"/>
              <a:t>кл</a:t>
            </a:r>
            <a:r>
              <a:rPr lang="ru-RU" sz="2600" dirty="0" smtClean="0"/>
              <a:t>. (Первичный балл:33) </a:t>
            </a:r>
          </a:p>
          <a:p>
            <a:r>
              <a:rPr lang="ru-RU" sz="2600" dirty="0" smtClean="0"/>
              <a:t>Биология11кл. (Первичный балл:32) </a:t>
            </a:r>
          </a:p>
          <a:p>
            <a:endParaRPr lang="ru-RU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556792"/>
            <a:ext cx="4040188" cy="14127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971733"/>
            <a:ext cx="4176464" cy="14607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4602223"/>
            <a:ext cx="4248472" cy="14859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1" name="Picture 5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1558383"/>
            <a:ext cx="4041775" cy="1413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2978832"/>
            <a:ext cx="4197151" cy="14679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000" b="1" dirty="0" smtClean="0"/>
              <a:t>Гистограмма первичных баллов 11 класс</a:t>
            </a:r>
            <a:br>
              <a:rPr lang="ru-RU" sz="2000" b="1" dirty="0" smtClean="0"/>
            </a:br>
            <a:r>
              <a:rPr lang="ru-RU" sz="1600" b="1" dirty="0" smtClean="0"/>
              <a:t>Английский язык 11 класс     (Максимальный первичный балл:32)</a:t>
            </a:r>
            <a:br>
              <a:rPr lang="ru-RU" sz="1600" b="1" dirty="0" smtClean="0"/>
            </a:br>
            <a:r>
              <a:rPr lang="ru-RU" sz="1600" b="1" dirty="0" smtClean="0"/>
              <a:t>Немецкий язык (Максимальный первичный балл:32)</a:t>
            </a:r>
            <a:endParaRPr lang="ru-RU" sz="1600" b="1" dirty="0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787117"/>
            <a:ext cx="7416824" cy="18579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3916666"/>
            <a:ext cx="7848872" cy="23048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218854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4290"/>
            <a:ext cx="8229600" cy="500066"/>
          </a:xfrm>
        </p:spPr>
        <p:txBody>
          <a:bodyPr>
            <a:normAutofit fontScale="90000"/>
          </a:bodyPr>
          <a:lstStyle/>
          <a:p>
            <a:r>
              <a:rPr lang="ru-RU" sz="3100" b="1" dirty="0" smtClean="0"/>
              <a:t/>
            </a:r>
            <a:br>
              <a:rPr lang="ru-RU" sz="3100" b="1" dirty="0" smtClean="0"/>
            </a:br>
            <a:r>
              <a:rPr lang="ru-RU" sz="2200" b="1" dirty="0" smtClean="0"/>
              <a:t>Выполнение заданий учащимися 4 класса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857233"/>
            <a:ext cx="4040188" cy="857256"/>
          </a:xfrm>
        </p:spPr>
        <p:txBody>
          <a:bodyPr>
            <a:normAutofit/>
          </a:bodyPr>
          <a:lstStyle/>
          <a:p>
            <a:r>
              <a:rPr lang="ru-RU" sz="1800" dirty="0" smtClean="0"/>
              <a:t>Математика 4 </a:t>
            </a:r>
            <a:r>
              <a:rPr lang="ru-RU" sz="1800" dirty="0" smtClean="0"/>
              <a:t>класс</a:t>
            </a:r>
          </a:p>
          <a:p>
            <a:r>
              <a:rPr lang="ru-RU" sz="1800" dirty="0" smtClean="0"/>
              <a:t>Русский язык 4 класс</a:t>
            </a:r>
            <a:endParaRPr lang="ru-RU" sz="1800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857233"/>
            <a:ext cx="4041775" cy="857256"/>
          </a:xfrm>
        </p:spPr>
        <p:txBody>
          <a:bodyPr/>
          <a:lstStyle/>
          <a:p>
            <a:r>
              <a:rPr lang="ru-RU" sz="1800" smtClean="0"/>
              <a:t>Окружающий мир 4 класс</a:t>
            </a:r>
          </a:p>
          <a:p>
            <a:endParaRPr lang="ru-RU" dirty="0"/>
          </a:p>
        </p:txBody>
      </p:sp>
      <p:pic>
        <p:nvPicPr>
          <p:cNvPr id="7" name="img5.png"/>
          <p:cNvPicPr>
            <a:picLocks noGrp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0" y="1785926"/>
            <a:ext cx="4540222" cy="1857388"/>
          </a:xfrm>
          <a:prstGeom prst="rect">
            <a:avLst/>
          </a:prstGeom>
        </p:spPr>
      </p:pic>
      <p:pic>
        <p:nvPicPr>
          <p:cNvPr id="8" name="img10.png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0" y="3929066"/>
            <a:ext cx="4714877" cy="2071702"/>
          </a:xfrm>
          <a:prstGeom prst="rect">
            <a:avLst/>
          </a:prstGeom>
        </p:spPr>
      </p:pic>
      <p:pic>
        <p:nvPicPr>
          <p:cNvPr id="9" name="img15.png"/>
          <p:cNvPicPr>
            <a:picLocks noGrp="1"/>
          </p:cNvPicPr>
          <p:nvPr>
            <p:ph sz="quarter" idx="4"/>
          </p:nvPr>
        </p:nvPicPr>
        <p:blipFill>
          <a:blip r:embed="rId4" cstate="print"/>
          <a:stretch>
            <a:fillRect/>
          </a:stretch>
        </p:blipFill>
        <p:spPr>
          <a:xfrm>
            <a:off x="4357686" y="1714488"/>
            <a:ext cx="4327527" cy="2143140"/>
          </a:xfrm>
          <a:prstGeom prst="rect">
            <a:avLst/>
          </a:prstGeom>
        </p:spPr>
      </p:pic>
      <p:pic>
        <p:nvPicPr>
          <p:cNvPr id="10" name="img5.png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772816"/>
            <a:ext cx="4540222" cy="185738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404664"/>
            <a:ext cx="8229600" cy="346050"/>
          </a:xfrm>
        </p:spPr>
        <p:txBody>
          <a:bodyPr>
            <a:noAutofit/>
          </a:bodyPr>
          <a:lstStyle/>
          <a:p>
            <a:r>
              <a:rPr lang="ru-RU" sz="2000" b="1" dirty="0"/>
              <a:t>Гистограмма соответствия отметок за выполненную работу и отметок по журналу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980727"/>
            <a:ext cx="4040188" cy="720081"/>
          </a:xfrm>
        </p:spPr>
        <p:txBody>
          <a:bodyPr>
            <a:normAutofit fontScale="70000" lnSpcReduction="20000"/>
          </a:bodyPr>
          <a:lstStyle/>
          <a:p>
            <a:endParaRPr lang="ru-RU" sz="1800" dirty="0" smtClean="0"/>
          </a:p>
          <a:p>
            <a:r>
              <a:rPr lang="ru-RU" sz="2100" dirty="0" smtClean="0"/>
              <a:t>Математика </a:t>
            </a:r>
            <a:r>
              <a:rPr lang="ru-RU" sz="2100" dirty="0"/>
              <a:t>4 класс</a:t>
            </a:r>
          </a:p>
          <a:p>
            <a:r>
              <a:rPr lang="ru-RU" sz="2100" dirty="0"/>
              <a:t>Русский язык 4 класс</a:t>
            </a:r>
          </a:p>
          <a:p>
            <a:endParaRPr lang="ru-RU" sz="1800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692697"/>
            <a:ext cx="4041775" cy="792088"/>
          </a:xfrm>
        </p:spPr>
        <p:txBody>
          <a:bodyPr>
            <a:normAutofit/>
          </a:bodyPr>
          <a:lstStyle/>
          <a:p>
            <a:r>
              <a:rPr lang="ru-RU" sz="1600" dirty="0" smtClean="0"/>
              <a:t>Окружающий мир 4 класс</a:t>
            </a:r>
            <a:endParaRPr lang="ru-RU" sz="1600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628800"/>
            <a:ext cx="4040188" cy="22094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4005064"/>
            <a:ext cx="3928864" cy="21491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5025" y="3045346"/>
            <a:ext cx="4041775" cy="22103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678989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39718"/>
          </a:xfrm>
        </p:spPr>
        <p:txBody>
          <a:bodyPr>
            <a:noAutofit/>
          </a:bodyPr>
          <a:lstStyle/>
          <a:p>
            <a:r>
              <a:rPr lang="ru-RU" sz="2000" b="1" dirty="0" smtClean="0"/>
              <a:t>Выполнение заданий учащимися 5 класса</a:t>
            </a:r>
            <a:r>
              <a:rPr lang="ru-RU" sz="2000" dirty="0" smtClean="0"/>
              <a:t/>
            </a:r>
            <a:br>
              <a:rPr lang="ru-RU" sz="2000" dirty="0" smtClean="0"/>
            </a:br>
            <a:endParaRPr lang="ru-RU" sz="20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785794"/>
            <a:ext cx="4040188" cy="857257"/>
          </a:xfrm>
        </p:spPr>
        <p:txBody>
          <a:bodyPr>
            <a:normAutofit fontScale="70000" lnSpcReduction="20000"/>
          </a:bodyPr>
          <a:lstStyle/>
          <a:p>
            <a:endParaRPr lang="ru-RU" dirty="0" smtClean="0"/>
          </a:p>
          <a:p>
            <a:r>
              <a:rPr lang="ru-RU" dirty="0" smtClean="0"/>
              <a:t>Математика 5 класс</a:t>
            </a:r>
          </a:p>
          <a:p>
            <a:r>
              <a:rPr lang="ru-RU" dirty="0" smtClean="0"/>
              <a:t>Русский язык 5 класс</a:t>
            </a:r>
          </a:p>
          <a:p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571480"/>
            <a:ext cx="4041775" cy="1214446"/>
          </a:xfrm>
        </p:spPr>
        <p:txBody>
          <a:bodyPr>
            <a:normAutofit/>
          </a:bodyPr>
          <a:lstStyle/>
          <a:p>
            <a:endParaRPr lang="ru-RU" dirty="0" smtClean="0"/>
          </a:p>
          <a:p>
            <a:r>
              <a:rPr lang="ru-RU" sz="1600" dirty="0" smtClean="0"/>
              <a:t>Биология   5 класс</a:t>
            </a:r>
          </a:p>
          <a:p>
            <a:r>
              <a:rPr lang="ru-RU" sz="1600" dirty="0" smtClean="0"/>
              <a:t>История 5 класс</a:t>
            </a:r>
          </a:p>
          <a:p>
            <a:endParaRPr lang="ru-RU" dirty="0"/>
          </a:p>
        </p:txBody>
      </p:sp>
      <p:pic>
        <p:nvPicPr>
          <p:cNvPr id="7" name="img20.png"/>
          <p:cNvPicPr>
            <a:picLocks noGrp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142844" y="1500174"/>
            <a:ext cx="4429156" cy="2500330"/>
          </a:xfrm>
          <a:prstGeom prst="rect">
            <a:avLst/>
          </a:prstGeom>
        </p:spPr>
      </p:pic>
      <p:pic>
        <p:nvPicPr>
          <p:cNvPr id="8" name="img25.png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214282" y="4357694"/>
            <a:ext cx="4429155" cy="2143140"/>
          </a:xfrm>
          <a:prstGeom prst="rect">
            <a:avLst/>
          </a:prstGeom>
        </p:spPr>
      </p:pic>
      <p:pic>
        <p:nvPicPr>
          <p:cNvPr id="9" name="img30.png"/>
          <p:cNvPicPr>
            <a:picLocks noGrp="1"/>
          </p:cNvPicPr>
          <p:nvPr>
            <p:ph sz="quarter" idx="4"/>
          </p:nvPr>
        </p:nvPicPr>
        <p:blipFill>
          <a:blip r:embed="rId4" cstate="print"/>
          <a:stretch>
            <a:fillRect/>
          </a:stretch>
        </p:blipFill>
        <p:spPr>
          <a:xfrm>
            <a:off x="4572000" y="1500174"/>
            <a:ext cx="4429156" cy="2428892"/>
          </a:xfrm>
          <a:prstGeom prst="rect">
            <a:avLst/>
          </a:prstGeom>
        </p:spPr>
      </p:pic>
      <p:pic>
        <p:nvPicPr>
          <p:cNvPr id="10" name="img35.png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4572000" y="4357694"/>
            <a:ext cx="4357719" cy="221457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39718"/>
          </a:xfrm>
        </p:spPr>
        <p:txBody>
          <a:bodyPr>
            <a:noAutofit/>
          </a:bodyPr>
          <a:lstStyle/>
          <a:p>
            <a:r>
              <a:rPr lang="ru-RU" sz="2000" b="1" dirty="0" smtClean="0"/>
              <a:t>Выполнение заданий учащимися 5 класса</a:t>
            </a:r>
            <a:r>
              <a:rPr lang="ru-RU" sz="2000" dirty="0" smtClean="0"/>
              <a:t/>
            </a:r>
            <a:br>
              <a:rPr lang="ru-RU" sz="2000" dirty="0" smtClean="0"/>
            </a:br>
            <a:endParaRPr lang="ru-RU" sz="20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785794"/>
            <a:ext cx="4040188" cy="857257"/>
          </a:xfrm>
        </p:spPr>
        <p:txBody>
          <a:bodyPr>
            <a:normAutofit fontScale="70000" lnSpcReduction="20000"/>
          </a:bodyPr>
          <a:lstStyle/>
          <a:p>
            <a:endParaRPr lang="ru-RU" dirty="0" smtClean="0"/>
          </a:p>
          <a:p>
            <a:r>
              <a:rPr lang="ru-RU" dirty="0" smtClean="0"/>
              <a:t>Математика 5 класс</a:t>
            </a:r>
          </a:p>
          <a:p>
            <a:r>
              <a:rPr lang="ru-RU" dirty="0" smtClean="0"/>
              <a:t>Русский язык 5 класс</a:t>
            </a:r>
          </a:p>
          <a:p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571480"/>
            <a:ext cx="4041775" cy="1214446"/>
          </a:xfrm>
        </p:spPr>
        <p:txBody>
          <a:bodyPr>
            <a:normAutofit/>
          </a:bodyPr>
          <a:lstStyle/>
          <a:p>
            <a:endParaRPr lang="ru-RU" dirty="0" smtClean="0"/>
          </a:p>
          <a:p>
            <a:r>
              <a:rPr lang="ru-RU" sz="1600" dirty="0" smtClean="0"/>
              <a:t>Биология   5 класс</a:t>
            </a:r>
          </a:p>
          <a:p>
            <a:r>
              <a:rPr lang="ru-RU" sz="1600" dirty="0" smtClean="0"/>
              <a:t>История 5 класс</a:t>
            </a:r>
          </a:p>
          <a:p>
            <a:endParaRPr lang="ru-RU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412776"/>
            <a:ext cx="4464496" cy="22094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933056"/>
            <a:ext cx="4320479" cy="22269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3" y="1412776"/>
            <a:ext cx="4041775" cy="22103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3769973"/>
            <a:ext cx="4369339" cy="23900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91659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Содержимое 7"/>
          <p:cNvSpPr>
            <a:spLocks noGrp="1"/>
          </p:cNvSpPr>
          <p:nvPr>
            <p:ph idx="1"/>
          </p:nvPr>
        </p:nvSpPr>
        <p:spPr>
          <a:xfrm>
            <a:off x="457200" y="1142984"/>
            <a:ext cx="8229600" cy="5286412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ru-RU" sz="2800" b="1" dirty="0" smtClean="0"/>
              <a:t>   </a:t>
            </a:r>
            <a:r>
              <a:rPr lang="ru-RU" b="1" dirty="0"/>
              <a:t>в 4-6 </a:t>
            </a:r>
            <a:r>
              <a:rPr lang="ru-RU" b="1" dirty="0" smtClean="0"/>
              <a:t>классах</a:t>
            </a:r>
          </a:p>
          <a:p>
            <a:r>
              <a:rPr lang="ru-RU" b="1" dirty="0" smtClean="0"/>
              <a:t> оценить </a:t>
            </a:r>
            <a:r>
              <a:rPr lang="ru-RU" b="1" dirty="0"/>
              <a:t>уровень общеобразовательной подготовки обучающихся  в соответствии с </a:t>
            </a:r>
            <a:r>
              <a:rPr lang="ru-RU" b="1" dirty="0" smtClean="0"/>
              <a:t>ФГОС</a:t>
            </a:r>
          </a:p>
          <a:p>
            <a:r>
              <a:rPr lang="ru-RU" b="1" dirty="0" smtClean="0"/>
              <a:t>осуществить </a:t>
            </a:r>
            <a:r>
              <a:rPr lang="ru-RU" b="1" dirty="0"/>
              <a:t>диагностику достижения предметных и </a:t>
            </a:r>
            <a:r>
              <a:rPr lang="ru-RU" b="1" dirty="0" err="1"/>
              <a:t>метапредметных</a:t>
            </a:r>
            <a:r>
              <a:rPr lang="ru-RU" b="1" dirty="0"/>
              <a:t> </a:t>
            </a:r>
            <a:r>
              <a:rPr lang="ru-RU" b="1" dirty="0" smtClean="0"/>
              <a:t>результатов</a:t>
            </a:r>
          </a:p>
          <a:p>
            <a:pPr marL="0" indent="0">
              <a:buNone/>
            </a:pPr>
            <a:r>
              <a:rPr lang="ru-RU" b="1" dirty="0" smtClean="0"/>
              <a:t>в </a:t>
            </a:r>
            <a:r>
              <a:rPr lang="ru-RU" b="1" dirty="0"/>
              <a:t>11 классах </a:t>
            </a:r>
          </a:p>
          <a:p>
            <a:r>
              <a:rPr lang="ru-RU" b="1" dirty="0"/>
              <a:t>о</a:t>
            </a:r>
            <a:r>
              <a:rPr lang="ru-RU" b="1" dirty="0" smtClean="0"/>
              <a:t>ценить уровень </a:t>
            </a:r>
            <a:r>
              <a:rPr lang="ru-RU" b="1" dirty="0"/>
              <a:t>усвоения системы знаний и умений, которая рассматривается в качестве инвариантного ядра содержания </a:t>
            </a:r>
            <a:r>
              <a:rPr lang="ru-RU" b="1" dirty="0" smtClean="0"/>
              <a:t>в ФК ГОС (требования </a:t>
            </a:r>
            <a:r>
              <a:rPr lang="ru-RU" b="1" dirty="0"/>
              <a:t>к уровню подготовки выпускников по предметам (базовый уровень);</a:t>
            </a:r>
          </a:p>
          <a:p>
            <a:r>
              <a:rPr lang="ru-RU" b="1" dirty="0"/>
              <a:t>о</a:t>
            </a:r>
            <a:r>
              <a:rPr lang="ru-RU" b="1" dirty="0" smtClean="0"/>
              <a:t>ценить </a:t>
            </a:r>
            <a:r>
              <a:rPr lang="ru-RU" b="1" dirty="0"/>
              <a:t>уровень </a:t>
            </a:r>
            <a:r>
              <a:rPr lang="ru-RU" b="1" dirty="0" err="1"/>
              <a:t>сформированности</a:t>
            </a:r>
            <a:r>
              <a:rPr lang="ru-RU" b="1" dirty="0"/>
              <a:t> усвоения основных элементов содержания </a:t>
            </a:r>
            <a:r>
              <a:rPr lang="ru-RU" b="1" dirty="0" smtClean="0"/>
              <a:t>на </a:t>
            </a:r>
            <a:r>
              <a:rPr lang="ru-RU" b="1" dirty="0"/>
              <a:t>двух уровнях сложности: базовом и повышенном.</a:t>
            </a:r>
          </a:p>
          <a:p>
            <a:pPr>
              <a:buNone/>
            </a:pPr>
            <a:endParaRPr lang="ru-RU" b="1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003232" cy="706090"/>
          </a:xfrm>
        </p:spPr>
        <p:txBody>
          <a:bodyPr>
            <a:normAutofit/>
          </a:bodyPr>
          <a:lstStyle/>
          <a:p>
            <a:r>
              <a:rPr lang="ru-RU" sz="3600" b="1" dirty="0"/>
              <a:t>Назначение ВПР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71480"/>
            <a:ext cx="4040188" cy="714381"/>
          </a:xfrm>
        </p:spPr>
        <p:txBody>
          <a:bodyPr>
            <a:normAutofit fontScale="25000" lnSpcReduction="20000"/>
          </a:bodyPr>
          <a:lstStyle/>
          <a:p>
            <a:r>
              <a:rPr lang="ru-RU" sz="7200" dirty="0" smtClean="0"/>
              <a:t>Русский язык 6 </a:t>
            </a:r>
            <a:r>
              <a:rPr lang="ru-RU" sz="7200" dirty="0" err="1" smtClean="0"/>
              <a:t>кл</a:t>
            </a:r>
            <a:r>
              <a:rPr lang="ru-RU" sz="7200" dirty="0" smtClean="0"/>
              <a:t>. </a:t>
            </a:r>
          </a:p>
          <a:p>
            <a:r>
              <a:rPr lang="ru-RU" sz="7200" dirty="0" smtClean="0"/>
              <a:t>Математика 6 </a:t>
            </a:r>
            <a:r>
              <a:rPr lang="ru-RU" sz="7200" dirty="0" err="1" smtClean="0"/>
              <a:t>кл</a:t>
            </a:r>
            <a:r>
              <a:rPr lang="ru-RU" sz="7200" dirty="0" smtClean="0"/>
              <a:t>. </a:t>
            </a:r>
          </a:p>
          <a:p>
            <a:r>
              <a:rPr lang="ru-RU" sz="7200" dirty="0" smtClean="0"/>
              <a:t>Биология 6 </a:t>
            </a:r>
            <a:r>
              <a:rPr lang="ru-RU" sz="7200" dirty="0" err="1" smtClean="0"/>
              <a:t>кл</a:t>
            </a:r>
            <a:r>
              <a:rPr lang="ru-RU" sz="7200" dirty="0" smtClean="0"/>
              <a:t>. </a:t>
            </a:r>
          </a:p>
          <a:p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714357"/>
            <a:ext cx="4041775" cy="571504"/>
          </a:xfrm>
        </p:spPr>
        <p:txBody>
          <a:bodyPr>
            <a:normAutofit fontScale="40000" lnSpcReduction="20000"/>
          </a:bodyPr>
          <a:lstStyle/>
          <a:p>
            <a:r>
              <a:rPr lang="ru-RU" sz="4200" dirty="0" smtClean="0"/>
              <a:t>География 6 </a:t>
            </a:r>
            <a:r>
              <a:rPr lang="ru-RU" sz="4200" dirty="0" err="1" smtClean="0"/>
              <a:t>кл</a:t>
            </a:r>
            <a:r>
              <a:rPr lang="ru-RU" sz="4200" dirty="0" smtClean="0"/>
              <a:t>. </a:t>
            </a:r>
          </a:p>
          <a:p>
            <a:r>
              <a:rPr lang="ru-RU" sz="4200" dirty="0" smtClean="0"/>
              <a:t>Обществознание 6 </a:t>
            </a:r>
            <a:r>
              <a:rPr lang="ru-RU" sz="4200" dirty="0" err="1" smtClean="0"/>
              <a:t>кл</a:t>
            </a:r>
            <a:r>
              <a:rPr lang="ru-RU" sz="4200" dirty="0" smtClean="0"/>
              <a:t>. </a:t>
            </a:r>
          </a:p>
          <a:p>
            <a:endParaRPr lang="ru-RU" dirty="0"/>
          </a:p>
        </p:txBody>
      </p:sp>
      <p:pic>
        <p:nvPicPr>
          <p:cNvPr id="7" name="img40.png"/>
          <p:cNvPicPr>
            <a:picLocks noGrp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142844" y="1357298"/>
            <a:ext cx="4540254" cy="1643074"/>
          </a:xfrm>
          <a:prstGeom prst="rect">
            <a:avLst/>
          </a:prstGeom>
        </p:spPr>
      </p:pic>
      <p:pic>
        <p:nvPicPr>
          <p:cNvPr id="8" name="img45.png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42844" y="3071811"/>
            <a:ext cx="4357718" cy="1714512"/>
          </a:xfrm>
          <a:prstGeom prst="rect">
            <a:avLst/>
          </a:prstGeom>
        </p:spPr>
      </p:pic>
      <p:pic>
        <p:nvPicPr>
          <p:cNvPr id="9" name="img50.png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214283" y="4929198"/>
            <a:ext cx="4286279" cy="1928802"/>
          </a:xfrm>
          <a:prstGeom prst="rect">
            <a:avLst/>
          </a:prstGeom>
        </p:spPr>
      </p:pic>
      <p:pic>
        <p:nvPicPr>
          <p:cNvPr id="10" name="img60.png"/>
          <p:cNvPicPr>
            <a:picLocks noGrp="1"/>
          </p:cNvPicPr>
          <p:nvPr>
            <p:ph sz="quarter" idx="4"/>
          </p:nvPr>
        </p:nvPicPr>
        <p:blipFill>
          <a:blip r:embed="rId5" cstate="print"/>
          <a:stretch>
            <a:fillRect/>
          </a:stretch>
        </p:blipFill>
        <p:spPr>
          <a:xfrm>
            <a:off x="4500562" y="1714488"/>
            <a:ext cx="4356101" cy="1582469"/>
          </a:xfrm>
          <a:prstGeom prst="rect">
            <a:avLst/>
          </a:prstGeom>
        </p:spPr>
      </p:pic>
      <p:pic>
        <p:nvPicPr>
          <p:cNvPr id="11" name="img65.png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4572000" y="3786190"/>
            <a:ext cx="4286280" cy="2143140"/>
          </a:xfrm>
          <a:prstGeom prst="rect">
            <a:avLst/>
          </a:prstGeom>
        </p:spPr>
      </p:pic>
      <p:sp>
        <p:nvSpPr>
          <p:cNvPr id="12" name="Заголовок 1"/>
          <p:cNvSpPr>
            <a:spLocks noGrp="1"/>
          </p:cNvSpPr>
          <p:nvPr>
            <p:ph type="title"/>
          </p:nvPr>
        </p:nvSpPr>
        <p:spPr>
          <a:xfrm>
            <a:off x="457200" y="142852"/>
            <a:ext cx="8229600" cy="357190"/>
          </a:xfrm>
        </p:spPr>
        <p:txBody>
          <a:bodyPr>
            <a:noAutofit/>
          </a:bodyPr>
          <a:lstStyle/>
          <a:p>
            <a:r>
              <a:rPr lang="ru-RU" sz="2000" b="1" dirty="0" smtClean="0"/>
              <a:t>Выполнение заданий учащимися 6 класса</a:t>
            </a:r>
            <a:r>
              <a:rPr lang="ru-RU" sz="2000" dirty="0" smtClean="0"/>
              <a:t/>
            </a:r>
            <a:br>
              <a:rPr lang="ru-RU" sz="2000" dirty="0" smtClean="0"/>
            </a:br>
            <a:endParaRPr lang="ru-RU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71480"/>
            <a:ext cx="4040188" cy="714381"/>
          </a:xfrm>
        </p:spPr>
        <p:txBody>
          <a:bodyPr>
            <a:normAutofit fontScale="25000" lnSpcReduction="20000"/>
          </a:bodyPr>
          <a:lstStyle/>
          <a:p>
            <a:r>
              <a:rPr lang="ru-RU" sz="7200" dirty="0" smtClean="0"/>
              <a:t>Русский язык 6 </a:t>
            </a:r>
            <a:r>
              <a:rPr lang="ru-RU" sz="7200" dirty="0" err="1" smtClean="0"/>
              <a:t>кл</a:t>
            </a:r>
            <a:r>
              <a:rPr lang="ru-RU" sz="7200" dirty="0" smtClean="0"/>
              <a:t>. </a:t>
            </a:r>
          </a:p>
          <a:p>
            <a:r>
              <a:rPr lang="ru-RU" sz="7200" dirty="0" smtClean="0"/>
              <a:t>Математика 6 </a:t>
            </a:r>
            <a:r>
              <a:rPr lang="ru-RU" sz="7200" dirty="0" err="1" smtClean="0"/>
              <a:t>кл</a:t>
            </a:r>
            <a:r>
              <a:rPr lang="ru-RU" sz="7200" dirty="0" smtClean="0"/>
              <a:t>. </a:t>
            </a:r>
          </a:p>
          <a:p>
            <a:r>
              <a:rPr lang="ru-RU" sz="7200" dirty="0" smtClean="0"/>
              <a:t>Биология 6 </a:t>
            </a:r>
            <a:r>
              <a:rPr lang="ru-RU" sz="7200" dirty="0" err="1" smtClean="0"/>
              <a:t>кл</a:t>
            </a:r>
            <a:r>
              <a:rPr lang="ru-RU" sz="7200" dirty="0" smtClean="0"/>
              <a:t>. </a:t>
            </a:r>
          </a:p>
          <a:p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404664"/>
            <a:ext cx="4041775" cy="881197"/>
          </a:xfrm>
        </p:spPr>
        <p:txBody>
          <a:bodyPr>
            <a:normAutofit fontScale="40000" lnSpcReduction="20000"/>
          </a:bodyPr>
          <a:lstStyle/>
          <a:p>
            <a:r>
              <a:rPr lang="ru-RU" sz="4200" dirty="0" smtClean="0"/>
              <a:t>История 6 </a:t>
            </a:r>
            <a:r>
              <a:rPr lang="ru-RU" sz="4200" dirty="0" err="1" smtClean="0"/>
              <a:t>кл</a:t>
            </a:r>
            <a:r>
              <a:rPr lang="ru-RU" sz="4200" dirty="0" smtClean="0"/>
              <a:t>.</a:t>
            </a:r>
          </a:p>
          <a:p>
            <a:r>
              <a:rPr lang="ru-RU" sz="4200" dirty="0" smtClean="0"/>
              <a:t>География 6 </a:t>
            </a:r>
            <a:r>
              <a:rPr lang="ru-RU" sz="4200" dirty="0" err="1" smtClean="0"/>
              <a:t>кл</a:t>
            </a:r>
            <a:r>
              <a:rPr lang="ru-RU" sz="4200" dirty="0" smtClean="0"/>
              <a:t>. </a:t>
            </a:r>
          </a:p>
          <a:p>
            <a:r>
              <a:rPr lang="ru-RU" sz="4200" dirty="0" smtClean="0"/>
              <a:t>Обществознание 6 </a:t>
            </a:r>
            <a:r>
              <a:rPr lang="ru-RU" sz="4200" dirty="0" err="1" smtClean="0"/>
              <a:t>кл</a:t>
            </a:r>
            <a:r>
              <a:rPr lang="ru-RU" sz="4200" dirty="0" smtClean="0"/>
              <a:t>. </a:t>
            </a:r>
          </a:p>
          <a:p>
            <a:endParaRPr lang="ru-RU" dirty="0"/>
          </a:p>
        </p:txBody>
      </p:sp>
      <p:sp>
        <p:nvSpPr>
          <p:cNvPr id="12" name="Заголовок 1"/>
          <p:cNvSpPr>
            <a:spLocks noGrp="1"/>
          </p:cNvSpPr>
          <p:nvPr>
            <p:ph type="title"/>
          </p:nvPr>
        </p:nvSpPr>
        <p:spPr>
          <a:xfrm>
            <a:off x="457200" y="142852"/>
            <a:ext cx="8229600" cy="357190"/>
          </a:xfrm>
        </p:spPr>
        <p:txBody>
          <a:bodyPr>
            <a:noAutofit/>
          </a:bodyPr>
          <a:lstStyle/>
          <a:p>
            <a:r>
              <a:rPr lang="ru-RU" sz="2000" b="1" dirty="0" smtClean="0"/>
              <a:t>Выполнение заданий учащимися 6 класса</a:t>
            </a:r>
            <a:r>
              <a:rPr lang="ru-RU" sz="2000" dirty="0" smtClean="0"/>
              <a:t/>
            </a:r>
            <a:br>
              <a:rPr lang="ru-RU" sz="2000" dirty="0" smtClean="0"/>
            </a:br>
            <a:endParaRPr lang="ru-RU" sz="2000" dirty="0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340768"/>
            <a:ext cx="4392488" cy="15121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924944"/>
            <a:ext cx="4248472" cy="15841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4653136"/>
            <a:ext cx="4176464" cy="17281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5" name="Picture 5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340769"/>
            <a:ext cx="4320480" cy="15121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6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2996951"/>
            <a:ext cx="4225146" cy="15121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7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4653136"/>
            <a:ext cx="4320480" cy="17281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74547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74638"/>
            <a:ext cx="8258204" cy="439718"/>
          </a:xfrm>
        </p:spPr>
        <p:txBody>
          <a:bodyPr>
            <a:normAutofit/>
          </a:bodyPr>
          <a:lstStyle/>
          <a:p>
            <a:r>
              <a:rPr lang="ru-RU" sz="2000" b="1" dirty="0" smtClean="0"/>
              <a:t>Выполнение заданий учащимися 11 класса</a:t>
            </a:r>
            <a:endParaRPr lang="ru-RU" sz="20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28596" y="785795"/>
            <a:ext cx="4071966" cy="785818"/>
          </a:xfrm>
        </p:spPr>
        <p:txBody>
          <a:bodyPr>
            <a:normAutofit fontScale="62500" lnSpcReduction="20000"/>
          </a:bodyPr>
          <a:lstStyle/>
          <a:p>
            <a:r>
              <a:rPr lang="ru-RU" dirty="0" smtClean="0"/>
              <a:t>География 10 </a:t>
            </a:r>
            <a:r>
              <a:rPr lang="ru-RU" dirty="0" err="1" smtClean="0"/>
              <a:t>кл</a:t>
            </a:r>
            <a:r>
              <a:rPr lang="ru-RU" dirty="0" smtClean="0"/>
              <a:t>. </a:t>
            </a:r>
          </a:p>
          <a:p>
            <a:r>
              <a:rPr lang="ru-RU" dirty="0" smtClean="0"/>
              <a:t>География 11 </a:t>
            </a:r>
            <a:r>
              <a:rPr lang="ru-RU" dirty="0" err="1" smtClean="0"/>
              <a:t>кл</a:t>
            </a:r>
            <a:r>
              <a:rPr lang="ru-RU" dirty="0" smtClean="0"/>
              <a:t>. </a:t>
            </a:r>
          </a:p>
          <a:p>
            <a:r>
              <a:rPr lang="ru-RU" dirty="0" smtClean="0"/>
              <a:t>Физика 11кл. </a:t>
            </a:r>
          </a:p>
          <a:p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785795"/>
            <a:ext cx="3927503" cy="785818"/>
          </a:xfrm>
        </p:spPr>
        <p:txBody>
          <a:bodyPr>
            <a:normAutofit fontScale="62500" lnSpcReduction="20000"/>
          </a:bodyPr>
          <a:lstStyle/>
          <a:p>
            <a:endParaRPr lang="ru-RU" dirty="0" smtClean="0"/>
          </a:p>
          <a:p>
            <a:r>
              <a:rPr lang="ru-RU" dirty="0" smtClean="0"/>
              <a:t>Химия 11 </a:t>
            </a:r>
            <a:r>
              <a:rPr lang="ru-RU" dirty="0" err="1" smtClean="0"/>
              <a:t>кл</a:t>
            </a:r>
            <a:r>
              <a:rPr lang="ru-RU" dirty="0" smtClean="0"/>
              <a:t>. </a:t>
            </a:r>
          </a:p>
          <a:p>
            <a:r>
              <a:rPr lang="ru-RU" dirty="0" smtClean="0"/>
              <a:t>Биология 11кл.  </a:t>
            </a:r>
          </a:p>
          <a:p>
            <a:endParaRPr lang="ru-RU" dirty="0"/>
          </a:p>
        </p:txBody>
      </p:sp>
      <p:pic>
        <p:nvPicPr>
          <p:cNvPr id="7" name="img70.png"/>
          <p:cNvPicPr>
            <a:picLocks noGrp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142844" y="1571612"/>
            <a:ext cx="4286250" cy="1543050"/>
          </a:xfrm>
          <a:prstGeom prst="rect">
            <a:avLst/>
          </a:prstGeom>
        </p:spPr>
      </p:pic>
      <p:pic>
        <p:nvPicPr>
          <p:cNvPr id="8" name="img90.png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0" y="2643183"/>
            <a:ext cx="4643439" cy="1857388"/>
          </a:xfrm>
          <a:prstGeom prst="rect">
            <a:avLst/>
          </a:prstGeom>
        </p:spPr>
      </p:pic>
      <p:pic>
        <p:nvPicPr>
          <p:cNvPr id="9" name="img75.png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" y="4214818"/>
            <a:ext cx="4786314" cy="2419125"/>
          </a:xfrm>
          <a:prstGeom prst="rect">
            <a:avLst/>
          </a:prstGeom>
        </p:spPr>
      </p:pic>
      <p:pic>
        <p:nvPicPr>
          <p:cNvPr id="10" name="img80.png"/>
          <p:cNvPicPr>
            <a:picLocks noGrp="1"/>
          </p:cNvPicPr>
          <p:nvPr>
            <p:ph sz="quarter" idx="4"/>
          </p:nvPr>
        </p:nvPicPr>
        <p:blipFill>
          <a:blip r:embed="rId5" cstate="print"/>
          <a:stretch>
            <a:fillRect/>
          </a:stretch>
        </p:blipFill>
        <p:spPr>
          <a:xfrm>
            <a:off x="4643438" y="1714488"/>
            <a:ext cx="4213225" cy="1643074"/>
          </a:xfrm>
          <a:prstGeom prst="rect">
            <a:avLst/>
          </a:prstGeom>
        </p:spPr>
      </p:pic>
      <p:pic>
        <p:nvPicPr>
          <p:cNvPr id="11" name="img85.png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4714876" y="3571876"/>
            <a:ext cx="4286280" cy="192882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74638"/>
            <a:ext cx="8258204" cy="439718"/>
          </a:xfrm>
        </p:spPr>
        <p:txBody>
          <a:bodyPr>
            <a:normAutofit/>
          </a:bodyPr>
          <a:lstStyle/>
          <a:p>
            <a:r>
              <a:rPr lang="ru-RU" sz="2000" b="1" dirty="0" smtClean="0"/>
              <a:t>Выполнение заданий учащимися 11 класса</a:t>
            </a:r>
            <a:endParaRPr lang="ru-RU" sz="20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28596" y="785795"/>
            <a:ext cx="4071966" cy="785818"/>
          </a:xfrm>
        </p:spPr>
        <p:txBody>
          <a:bodyPr>
            <a:normAutofit fontScale="62500" lnSpcReduction="20000"/>
          </a:bodyPr>
          <a:lstStyle/>
          <a:p>
            <a:r>
              <a:rPr lang="ru-RU" dirty="0" smtClean="0"/>
              <a:t>География 10 </a:t>
            </a:r>
            <a:r>
              <a:rPr lang="ru-RU" dirty="0" err="1" smtClean="0"/>
              <a:t>кл</a:t>
            </a:r>
            <a:r>
              <a:rPr lang="ru-RU" dirty="0" smtClean="0"/>
              <a:t>. </a:t>
            </a:r>
          </a:p>
          <a:p>
            <a:r>
              <a:rPr lang="ru-RU" dirty="0" smtClean="0"/>
              <a:t>География 11 </a:t>
            </a:r>
            <a:r>
              <a:rPr lang="ru-RU" dirty="0" err="1" smtClean="0"/>
              <a:t>кл</a:t>
            </a:r>
            <a:r>
              <a:rPr lang="ru-RU" dirty="0" smtClean="0"/>
              <a:t>. </a:t>
            </a:r>
          </a:p>
          <a:p>
            <a:r>
              <a:rPr lang="ru-RU" dirty="0" smtClean="0"/>
              <a:t>Физика 11кл. </a:t>
            </a:r>
          </a:p>
          <a:p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785795"/>
            <a:ext cx="3927503" cy="785818"/>
          </a:xfrm>
        </p:spPr>
        <p:txBody>
          <a:bodyPr>
            <a:normAutofit fontScale="62500" lnSpcReduction="20000"/>
          </a:bodyPr>
          <a:lstStyle/>
          <a:p>
            <a:endParaRPr lang="ru-RU" dirty="0" smtClean="0"/>
          </a:p>
          <a:p>
            <a:r>
              <a:rPr lang="ru-RU" dirty="0" smtClean="0"/>
              <a:t>Химия 11 </a:t>
            </a:r>
            <a:r>
              <a:rPr lang="ru-RU" dirty="0" err="1" smtClean="0"/>
              <a:t>кл</a:t>
            </a:r>
            <a:r>
              <a:rPr lang="ru-RU" dirty="0" smtClean="0"/>
              <a:t>. </a:t>
            </a:r>
          </a:p>
          <a:p>
            <a:r>
              <a:rPr lang="ru-RU" dirty="0" smtClean="0"/>
              <a:t>Биология 11кл.  </a:t>
            </a:r>
          </a:p>
          <a:p>
            <a:endParaRPr lang="ru-RU" dirty="0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412776"/>
            <a:ext cx="4400228" cy="16561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3068960"/>
            <a:ext cx="4464496" cy="16561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1" y="4869160"/>
            <a:ext cx="4320481" cy="16895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9" name="Picture 5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7090" y="1772816"/>
            <a:ext cx="4043362" cy="17281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0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4012732"/>
            <a:ext cx="3960440" cy="19365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565425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000" b="1" dirty="0" smtClean="0"/>
              <a:t>Выполнение заданий учащимися 11 класса</a:t>
            </a:r>
            <a:br>
              <a:rPr lang="ru-RU" sz="2000" b="1" dirty="0" smtClean="0"/>
            </a:br>
            <a:r>
              <a:rPr lang="ru-RU" sz="1800" b="1" dirty="0" smtClean="0"/>
              <a:t>Английский язык 11 класс</a:t>
            </a:r>
            <a:br>
              <a:rPr lang="ru-RU" sz="1800" b="1" dirty="0" smtClean="0"/>
            </a:br>
            <a:r>
              <a:rPr lang="ru-RU" sz="1800" b="1" dirty="0" smtClean="0"/>
              <a:t>Немецкий язык 11 класс</a:t>
            </a:r>
            <a:r>
              <a:rPr lang="ru-RU" sz="2000" dirty="0" smtClean="0"/>
              <a:t/>
            </a:r>
            <a:br>
              <a:rPr lang="ru-RU" sz="2000" dirty="0" smtClean="0"/>
            </a:br>
            <a:endParaRPr lang="ru-RU" sz="2000" dirty="0"/>
          </a:p>
        </p:txBody>
      </p:sp>
      <p:pic>
        <p:nvPicPr>
          <p:cNvPr id="7" name="img95.png"/>
          <p:cNvPicPr>
            <a:picLocks noGrp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785786" y="1214423"/>
            <a:ext cx="7144748" cy="2357454"/>
          </a:xfrm>
          <a:prstGeom prst="rect">
            <a:avLst/>
          </a:prstGeom>
        </p:spPr>
      </p:pic>
      <p:pic>
        <p:nvPicPr>
          <p:cNvPr id="8" name="img100.png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857224" y="3500438"/>
            <a:ext cx="7215237" cy="28575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18854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000" b="1" dirty="0" smtClean="0"/>
              <a:t>Выполнение заданий учащимися 11 класса</a:t>
            </a:r>
            <a:br>
              <a:rPr lang="ru-RU" sz="2000" b="1" dirty="0" smtClean="0"/>
            </a:br>
            <a:r>
              <a:rPr lang="ru-RU" sz="1800" b="1" dirty="0" smtClean="0"/>
              <a:t>Английский язык 11 класс</a:t>
            </a:r>
            <a:br>
              <a:rPr lang="ru-RU" sz="1800" b="1" dirty="0" smtClean="0"/>
            </a:br>
            <a:r>
              <a:rPr lang="ru-RU" sz="1800" b="1" dirty="0" smtClean="0"/>
              <a:t>Немецкий язык 11 класс</a:t>
            </a:r>
            <a:r>
              <a:rPr lang="ru-RU" sz="2000" dirty="0" smtClean="0"/>
              <a:t/>
            </a:r>
            <a:br>
              <a:rPr lang="ru-RU" sz="2000" dirty="0" smtClean="0"/>
            </a:br>
            <a:endParaRPr lang="ru-RU" sz="2000" dirty="0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3125" y="1196752"/>
            <a:ext cx="6704762" cy="22322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3861048"/>
            <a:ext cx="6704013" cy="26642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51785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4 класс математика </a:t>
            </a:r>
            <a:endParaRPr lang="ru-RU" dirty="0"/>
          </a:p>
        </p:txBody>
      </p:sp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56792"/>
            <a:ext cx="4187825" cy="1633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4" y="1556792"/>
            <a:ext cx="4041775" cy="1450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6" name="Picture 8"/>
          <p:cNvPicPr>
            <a:picLocks noGrp="1" noChangeAspect="1" noChangeArrowheads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933056"/>
            <a:ext cx="4541914" cy="1859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7" name="Picture 9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3789040"/>
            <a:ext cx="4035425" cy="2212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19305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10800000" flipV="1">
            <a:off x="755576" y="332656"/>
            <a:ext cx="7992888" cy="432048"/>
          </a:xfrm>
        </p:spPr>
        <p:txBody>
          <a:bodyPr>
            <a:normAutofit/>
          </a:bodyPr>
          <a:lstStyle/>
          <a:p>
            <a:r>
              <a:rPr lang="ru-RU" sz="1800" dirty="0" smtClean="0"/>
              <a:t>Результаты ВПР</a:t>
            </a:r>
            <a:endParaRPr lang="ru-RU" sz="1800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124111464"/>
              </p:ext>
            </p:extLst>
          </p:nvPr>
        </p:nvGraphicFramePr>
        <p:xfrm>
          <a:off x="683567" y="908722"/>
          <a:ext cx="7992886" cy="568863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360875"/>
                <a:gridCol w="623143"/>
                <a:gridCol w="1018997"/>
                <a:gridCol w="1245337"/>
                <a:gridCol w="1307840"/>
                <a:gridCol w="1009529"/>
                <a:gridCol w="1427165"/>
              </a:tblGrid>
              <a:tr h="72210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</a:rPr>
                        <a:t>Предмет</a:t>
                      </a:r>
                      <a:endParaRPr lang="ru-RU" sz="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8738" marR="18738" marT="18738" marB="18738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 smtClean="0">
                          <a:effectLst/>
                        </a:rPr>
                        <a:t>Параллель</a:t>
                      </a:r>
                      <a:endParaRPr lang="ru-RU" sz="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8738" marR="18738" marT="18738" marB="18738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Количество участников</a:t>
                      </a:r>
                      <a:endParaRPr lang="ru-RU" sz="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8738" marR="18738" marT="18738" marB="18738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Минимальный балл по АТЕ</a:t>
                      </a:r>
                      <a:endParaRPr lang="ru-RU" sz="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8738" marR="18738" marT="18738" marB="18738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Максимальный балл по АТЕ</a:t>
                      </a:r>
                      <a:endParaRPr lang="ru-RU" sz="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8738" marR="18738" marT="18738" marB="18738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Медиана первичного балла по АТЕ</a:t>
                      </a:r>
                      <a:endParaRPr lang="ru-RU" sz="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8738" marR="18738" marT="18738" marB="18738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Среднее арифметическое первичного балла по АТЕ</a:t>
                      </a:r>
                      <a:endParaRPr lang="ru-RU" sz="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8738" marR="18738" marT="18738" marB="18738" anchor="ctr"/>
                </a:tc>
              </a:tr>
              <a:tr h="21834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Математика</a:t>
                      </a:r>
                      <a:endParaRPr lang="ru-RU" sz="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8738" marR="18738" marT="18738" marB="18738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4</a:t>
                      </a:r>
                      <a:endParaRPr lang="ru-RU" sz="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8738" marR="18738" marT="18738" marB="18738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324</a:t>
                      </a:r>
                      <a:endParaRPr lang="ru-RU" sz="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8738" marR="18738" marT="18738" marB="18738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0</a:t>
                      </a:r>
                      <a:endParaRPr lang="ru-RU" sz="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8738" marR="18738" marT="18738" marB="18738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18</a:t>
                      </a:r>
                      <a:endParaRPr lang="ru-RU" sz="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8738" marR="18738" marT="18738" marB="18738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10</a:t>
                      </a:r>
                      <a:endParaRPr lang="ru-RU" sz="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8738" marR="18738" marT="18738" marB="18738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11,02</a:t>
                      </a:r>
                      <a:endParaRPr lang="ru-RU" sz="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8738" marR="18738" marT="18738" marB="18738"/>
                </a:tc>
              </a:tr>
              <a:tr h="31365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Окружающий мир</a:t>
                      </a:r>
                      <a:endParaRPr lang="ru-RU" sz="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8738" marR="18738" marT="18738" marB="18738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4</a:t>
                      </a:r>
                      <a:endParaRPr lang="ru-RU" sz="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8738" marR="18738" marT="18738" marB="18738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322</a:t>
                      </a:r>
                      <a:endParaRPr lang="ru-RU" sz="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8738" marR="18738" marT="18738" marB="18738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3</a:t>
                      </a:r>
                      <a:endParaRPr lang="ru-RU" sz="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8738" marR="18738" marT="18738" marB="18738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31</a:t>
                      </a:r>
                      <a:endParaRPr lang="ru-RU" sz="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8738" marR="18738" marT="18738" marB="18738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21</a:t>
                      </a:r>
                      <a:endParaRPr lang="ru-RU" sz="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8738" marR="18738" marT="18738" marB="18738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20,41</a:t>
                      </a:r>
                      <a:endParaRPr lang="ru-RU" sz="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8738" marR="18738" marT="18738" marB="18738"/>
                </a:tc>
              </a:tr>
              <a:tr h="21834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</a:rPr>
                        <a:t>Русский язык</a:t>
                      </a:r>
                      <a:endParaRPr lang="ru-RU" sz="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8738" marR="18738" marT="18738" marB="18738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4</a:t>
                      </a:r>
                      <a:endParaRPr lang="ru-RU" sz="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8738" marR="18738" marT="18738" marB="18738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321</a:t>
                      </a:r>
                      <a:endParaRPr lang="ru-RU" sz="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8738" marR="18738" marT="18738" marB="18738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0</a:t>
                      </a:r>
                      <a:endParaRPr lang="ru-RU" sz="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8738" marR="18738" marT="18738" marB="18738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37</a:t>
                      </a:r>
                      <a:endParaRPr lang="ru-RU" sz="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8738" marR="18738" marT="18738" marB="18738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24</a:t>
                      </a:r>
                      <a:endParaRPr lang="ru-RU" sz="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8738" marR="18738" marT="18738" marB="18738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23,13</a:t>
                      </a:r>
                      <a:endParaRPr lang="ru-RU" sz="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8738" marR="18738" marT="18738" marB="18738"/>
                </a:tc>
              </a:tr>
              <a:tr h="21834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Биология</a:t>
                      </a:r>
                      <a:endParaRPr lang="ru-RU" sz="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8738" marR="18738" marT="18738" marB="18738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5</a:t>
                      </a:r>
                      <a:endParaRPr lang="ru-RU" sz="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8738" marR="18738" marT="18738" marB="18738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287</a:t>
                      </a:r>
                      <a:endParaRPr lang="ru-RU" sz="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8738" marR="18738" marT="18738" marB="18738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5</a:t>
                      </a:r>
                      <a:endParaRPr lang="ru-RU" sz="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8738" marR="18738" marT="18738" marB="18738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27</a:t>
                      </a:r>
                      <a:endParaRPr lang="ru-RU" sz="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8738" marR="18738" marT="18738" marB="18738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15</a:t>
                      </a:r>
                      <a:endParaRPr lang="ru-RU" sz="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8738" marR="18738" marT="18738" marB="18738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15,24</a:t>
                      </a:r>
                      <a:endParaRPr lang="ru-RU" sz="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8738" marR="18738" marT="18738" marB="18738"/>
                </a:tc>
              </a:tr>
              <a:tr h="21834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История</a:t>
                      </a:r>
                      <a:endParaRPr lang="ru-RU" sz="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8738" marR="18738" marT="18738" marB="18738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5</a:t>
                      </a:r>
                      <a:endParaRPr lang="ru-RU" sz="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8738" marR="18738" marT="18738" marB="18738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284</a:t>
                      </a:r>
                      <a:endParaRPr lang="ru-RU" sz="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8738" marR="18738" marT="18738" marB="18738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0</a:t>
                      </a:r>
                      <a:endParaRPr lang="ru-RU" sz="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8738" marR="18738" marT="18738" marB="18738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14</a:t>
                      </a:r>
                      <a:endParaRPr lang="ru-RU" sz="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8738" marR="18738" marT="18738" marB="18738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7</a:t>
                      </a:r>
                      <a:endParaRPr lang="ru-RU" sz="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8738" marR="18738" marT="18738" marB="18738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7,07</a:t>
                      </a:r>
                      <a:endParaRPr lang="ru-RU" sz="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8738" marR="18738" marT="18738" marB="18738"/>
                </a:tc>
              </a:tr>
              <a:tr h="21834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Математика</a:t>
                      </a:r>
                      <a:endParaRPr lang="ru-RU" sz="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8738" marR="18738" marT="18738" marB="18738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5</a:t>
                      </a:r>
                      <a:endParaRPr lang="ru-RU" sz="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8738" marR="18738" marT="18738" marB="18738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283</a:t>
                      </a:r>
                      <a:endParaRPr lang="ru-RU" sz="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8738" marR="18738" marT="18738" marB="18738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0</a:t>
                      </a:r>
                      <a:endParaRPr lang="ru-RU" sz="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8738" marR="18738" marT="18738" marB="18738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18</a:t>
                      </a:r>
                      <a:endParaRPr lang="ru-RU" sz="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8738" marR="18738" marT="18738" marB="18738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7</a:t>
                      </a:r>
                      <a:endParaRPr lang="ru-RU" sz="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8738" marR="18738" marT="18738" marB="18738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7,34</a:t>
                      </a:r>
                      <a:endParaRPr lang="ru-RU" sz="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8738" marR="18738" marT="18738" marB="18738"/>
                </a:tc>
              </a:tr>
              <a:tr h="21834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Русский язык</a:t>
                      </a:r>
                      <a:endParaRPr lang="ru-RU" sz="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8738" marR="18738" marT="18738" marB="18738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5</a:t>
                      </a:r>
                      <a:endParaRPr lang="ru-RU" sz="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8738" marR="18738" marT="18738" marB="18738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281</a:t>
                      </a:r>
                      <a:endParaRPr lang="ru-RU" sz="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8738" marR="18738" marT="18738" marB="18738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0</a:t>
                      </a:r>
                      <a:endParaRPr lang="ru-RU" sz="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8738" marR="18738" marT="18738" marB="18738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43</a:t>
                      </a:r>
                      <a:endParaRPr lang="ru-RU" sz="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8738" marR="18738" marT="18738" marB="18738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22</a:t>
                      </a:r>
                      <a:endParaRPr lang="ru-RU" sz="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8738" marR="18738" marT="18738" marB="18738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20,96</a:t>
                      </a:r>
                      <a:endParaRPr lang="ru-RU" sz="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8738" marR="18738" marT="18738" marB="18738"/>
                </a:tc>
              </a:tr>
              <a:tr h="21834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Биология</a:t>
                      </a:r>
                      <a:endParaRPr lang="ru-RU" sz="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8738" marR="18738" marT="18738" marB="18738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6</a:t>
                      </a:r>
                      <a:endParaRPr lang="ru-RU" sz="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8738" marR="18738" marT="18738" marB="18738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294</a:t>
                      </a:r>
                      <a:endParaRPr lang="ru-RU" sz="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8738" marR="18738" marT="18738" marB="18738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4</a:t>
                      </a:r>
                      <a:endParaRPr lang="ru-RU" sz="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8738" marR="18738" marT="18738" marB="18738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30</a:t>
                      </a:r>
                      <a:endParaRPr lang="ru-RU" sz="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8738" marR="18738" marT="18738" marB="18738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16</a:t>
                      </a:r>
                      <a:endParaRPr lang="ru-RU" sz="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8738" marR="18738" marT="18738" marB="18738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16,43</a:t>
                      </a:r>
                      <a:endParaRPr lang="ru-RU" sz="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8738" marR="18738" marT="18738" marB="18738"/>
                </a:tc>
              </a:tr>
              <a:tr h="21834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География</a:t>
                      </a:r>
                      <a:endParaRPr lang="ru-RU" sz="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8738" marR="18738" marT="18738" marB="18738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6</a:t>
                      </a:r>
                      <a:endParaRPr lang="ru-RU" sz="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8738" marR="18738" marT="18738" marB="18738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290</a:t>
                      </a:r>
                      <a:endParaRPr lang="ru-RU" sz="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8738" marR="18738" marT="18738" marB="18738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2</a:t>
                      </a:r>
                      <a:endParaRPr lang="ru-RU" sz="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8738" marR="18738" marT="18738" marB="18738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34</a:t>
                      </a:r>
                      <a:endParaRPr lang="ru-RU" sz="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8738" marR="18738" marT="18738" marB="18738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16</a:t>
                      </a:r>
                      <a:endParaRPr lang="ru-RU" sz="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8738" marR="18738" marT="18738" marB="18738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17,51</a:t>
                      </a:r>
                      <a:endParaRPr lang="ru-RU" sz="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8738" marR="18738" marT="18738" marB="18738"/>
                </a:tc>
              </a:tr>
              <a:tr h="21834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История</a:t>
                      </a:r>
                      <a:endParaRPr lang="ru-RU" sz="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8738" marR="18738" marT="18738" marB="18738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6</a:t>
                      </a:r>
                      <a:endParaRPr lang="ru-RU" sz="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8738" marR="18738" marT="18738" marB="18738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293</a:t>
                      </a:r>
                      <a:endParaRPr lang="ru-RU" sz="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8738" marR="18738" marT="18738" marB="18738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1</a:t>
                      </a:r>
                      <a:endParaRPr lang="ru-RU" sz="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8738" marR="18738" marT="18738" marB="18738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18</a:t>
                      </a:r>
                      <a:endParaRPr lang="ru-RU" sz="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8738" marR="18738" marT="18738" marB="18738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8</a:t>
                      </a:r>
                      <a:endParaRPr lang="ru-RU" sz="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8738" marR="18738" marT="18738" marB="18738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8,62</a:t>
                      </a:r>
                      <a:endParaRPr lang="ru-RU" sz="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8738" marR="18738" marT="18738" marB="18738"/>
                </a:tc>
              </a:tr>
              <a:tr h="21834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Математика</a:t>
                      </a:r>
                      <a:endParaRPr lang="ru-RU" sz="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8738" marR="18738" marT="18738" marB="18738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6</a:t>
                      </a:r>
                      <a:endParaRPr lang="ru-RU" sz="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8738" marR="18738" marT="18738" marB="18738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300</a:t>
                      </a:r>
                      <a:endParaRPr lang="ru-RU" sz="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8738" marR="18738" marT="18738" marB="18738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0</a:t>
                      </a:r>
                      <a:endParaRPr lang="ru-RU" sz="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8738" marR="18738" marT="18738" marB="18738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16</a:t>
                      </a:r>
                      <a:endParaRPr lang="ru-RU" sz="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8738" marR="18738" marT="18738" marB="18738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7</a:t>
                      </a:r>
                      <a:endParaRPr lang="ru-RU" sz="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8738" marR="18738" marT="18738" marB="18738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6,78</a:t>
                      </a:r>
                      <a:endParaRPr lang="ru-RU" sz="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8738" marR="18738" marT="18738" marB="18738"/>
                </a:tc>
              </a:tr>
              <a:tr h="31365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Обществознание</a:t>
                      </a:r>
                      <a:endParaRPr lang="ru-RU" sz="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8738" marR="18738" marT="18738" marB="18738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6</a:t>
                      </a:r>
                      <a:endParaRPr lang="ru-RU" sz="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8738" marR="18738" marT="18738" marB="18738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294</a:t>
                      </a:r>
                      <a:endParaRPr lang="ru-RU" sz="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8738" marR="18738" marT="18738" marB="18738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2</a:t>
                      </a:r>
                      <a:endParaRPr lang="ru-RU" sz="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8738" marR="18738" marT="18738" marB="18738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21</a:t>
                      </a:r>
                      <a:endParaRPr lang="ru-RU" sz="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8738" marR="18738" marT="18738" marB="18738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14</a:t>
                      </a:r>
                      <a:endParaRPr lang="ru-RU" sz="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8738" marR="18738" marT="18738" marB="18738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12,99</a:t>
                      </a:r>
                      <a:endParaRPr lang="ru-RU" sz="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8738" marR="18738" marT="18738" marB="18738"/>
                </a:tc>
              </a:tr>
              <a:tr h="21834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Русский язык</a:t>
                      </a:r>
                      <a:endParaRPr lang="ru-RU" sz="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8738" marR="18738" marT="18738" marB="18738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6</a:t>
                      </a:r>
                      <a:endParaRPr lang="ru-RU" sz="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8738" marR="18738" marT="18738" marB="18738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293</a:t>
                      </a:r>
                      <a:endParaRPr lang="ru-RU" sz="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8738" marR="18738" marT="18738" marB="18738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3</a:t>
                      </a:r>
                      <a:endParaRPr lang="ru-RU" sz="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8738" marR="18738" marT="18738" marB="18738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48</a:t>
                      </a:r>
                      <a:endParaRPr lang="ru-RU" sz="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8738" marR="18738" marT="18738" marB="18738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26</a:t>
                      </a:r>
                      <a:endParaRPr lang="ru-RU" sz="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8738" marR="18738" marT="18738" marB="18738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27</a:t>
                      </a:r>
                      <a:endParaRPr lang="ru-RU" sz="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8738" marR="18738" marT="18738" marB="18738"/>
                </a:tc>
              </a:tr>
              <a:tr h="21834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География</a:t>
                      </a:r>
                      <a:endParaRPr lang="ru-RU" sz="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8738" marR="18738" marT="18738" marB="18738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10</a:t>
                      </a:r>
                      <a:endParaRPr lang="ru-RU" sz="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8738" marR="18738" marT="18738" marB="18738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36</a:t>
                      </a:r>
                      <a:endParaRPr lang="ru-RU" sz="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8738" marR="18738" marT="18738" marB="18738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7</a:t>
                      </a:r>
                      <a:endParaRPr lang="ru-RU" sz="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8738" marR="18738" marT="18738" marB="18738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19</a:t>
                      </a:r>
                      <a:endParaRPr lang="ru-RU" sz="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8738" marR="18738" marT="18738" marB="18738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12</a:t>
                      </a:r>
                      <a:endParaRPr lang="ru-RU" sz="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8738" marR="18738" marT="18738" marB="18738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11,25</a:t>
                      </a:r>
                      <a:endParaRPr lang="ru-RU" sz="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8738" marR="18738" marT="18738" marB="18738"/>
                </a:tc>
              </a:tr>
              <a:tr h="31365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Английский язык</a:t>
                      </a:r>
                      <a:endParaRPr lang="ru-RU" sz="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8738" marR="18738" marT="18738" marB="18738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11</a:t>
                      </a:r>
                      <a:endParaRPr lang="ru-RU" sz="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8738" marR="18738" marT="18738" marB="18738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70</a:t>
                      </a:r>
                      <a:endParaRPr lang="ru-RU" sz="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8738" marR="18738" marT="18738" marB="18738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5</a:t>
                      </a:r>
                      <a:endParaRPr lang="ru-RU" sz="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8738" marR="18738" marT="18738" marB="18738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21</a:t>
                      </a:r>
                      <a:endParaRPr lang="ru-RU" sz="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8738" marR="18738" marT="18738" marB="18738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13</a:t>
                      </a:r>
                      <a:endParaRPr lang="ru-RU" sz="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8738" marR="18738" marT="18738" marB="18738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13,03</a:t>
                      </a:r>
                      <a:endParaRPr lang="ru-RU" sz="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8738" marR="18738" marT="18738" marB="18738"/>
                </a:tc>
              </a:tr>
              <a:tr h="21834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Биология</a:t>
                      </a:r>
                      <a:endParaRPr lang="ru-RU" sz="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8738" marR="18738" marT="18738" marB="18738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11</a:t>
                      </a:r>
                      <a:endParaRPr lang="ru-RU" sz="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8738" marR="18738" marT="18738" marB="18738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101</a:t>
                      </a:r>
                      <a:endParaRPr lang="ru-RU" sz="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8738" marR="18738" marT="18738" marB="18738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8</a:t>
                      </a:r>
                      <a:endParaRPr lang="ru-RU" sz="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8738" marR="18738" marT="18738" marB="18738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29</a:t>
                      </a:r>
                      <a:endParaRPr lang="ru-RU" sz="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8738" marR="18738" marT="18738" marB="18738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18</a:t>
                      </a:r>
                      <a:endParaRPr lang="ru-RU" sz="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8738" marR="18738" marT="18738" marB="18738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18,25</a:t>
                      </a:r>
                      <a:endParaRPr lang="ru-RU" sz="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8738" marR="18738" marT="18738" marB="18738"/>
                </a:tc>
              </a:tr>
              <a:tr h="21834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География</a:t>
                      </a:r>
                      <a:endParaRPr lang="ru-RU" sz="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8738" marR="18738" marT="18738" marB="18738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11</a:t>
                      </a:r>
                      <a:endParaRPr lang="ru-RU" sz="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8738" marR="18738" marT="18738" marB="18738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75</a:t>
                      </a:r>
                      <a:endParaRPr lang="ru-RU" sz="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8738" marR="18738" marT="18738" marB="18738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5</a:t>
                      </a:r>
                      <a:endParaRPr lang="ru-RU" sz="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8738" marR="18738" marT="18738" marB="18738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19</a:t>
                      </a:r>
                      <a:endParaRPr lang="ru-RU" sz="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8738" marR="18738" marT="18738" marB="18738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13</a:t>
                      </a:r>
                      <a:endParaRPr lang="ru-RU" sz="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8738" marR="18738" marT="18738" marB="18738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13,01</a:t>
                      </a:r>
                      <a:endParaRPr lang="ru-RU" sz="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8738" marR="18738" marT="18738" marB="18738"/>
                </a:tc>
              </a:tr>
              <a:tr h="21834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История</a:t>
                      </a:r>
                      <a:endParaRPr lang="ru-RU" sz="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8738" marR="18738" marT="18738" marB="18738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11</a:t>
                      </a:r>
                      <a:endParaRPr lang="ru-RU" sz="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8738" marR="18738" marT="18738" marB="18738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94</a:t>
                      </a:r>
                      <a:endParaRPr lang="ru-RU" sz="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8738" marR="18738" marT="18738" marB="18738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3</a:t>
                      </a:r>
                      <a:endParaRPr lang="ru-RU" sz="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8738" marR="18738" marT="18738" marB="18738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21</a:t>
                      </a:r>
                      <a:endParaRPr lang="ru-RU" sz="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8738" marR="18738" marT="18738" marB="18738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13</a:t>
                      </a:r>
                      <a:endParaRPr lang="ru-RU" sz="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8738" marR="18738" marT="18738" marB="18738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13,78</a:t>
                      </a:r>
                      <a:endParaRPr lang="ru-RU" sz="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8738" marR="18738" marT="18738" marB="18738"/>
                </a:tc>
              </a:tr>
              <a:tr h="31365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Немецкий язык</a:t>
                      </a:r>
                      <a:endParaRPr lang="ru-RU" sz="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8738" marR="18738" marT="18738" marB="18738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11</a:t>
                      </a:r>
                      <a:endParaRPr lang="ru-RU" sz="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8738" marR="18738" marT="18738" marB="18738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21</a:t>
                      </a:r>
                      <a:endParaRPr lang="ru-RU" sz="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8738" marR="18738" marT="18738" marB="18738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3</a:t>
                      </a:r>
                      <a:endParaRPr lang="ru-RU" sz="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8738" marR="18738" marT="18738" marB="18738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21</a:t>
                      </a:r>
                      <a:endParaRPr lang="ru-RU" sz="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8738" marR="18738" marT="18738" marB="18738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9</a:t>
                      </a:r>
                      <a:endParaRPr lang="ru-RU" sz="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8738" marR="18738" marT="18738" marB="18738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10,62</a:t>
                      </a:r>
                      <a:endParaRPr lang="ru-RU" sz="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8738" marR="18738" marT="18738" marB="18738"/>
                </a:tc>
              </a:tr>
              <a:tr h="21834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Физика</a:t>
                      </a:r>
                      <a:endParaRPr lang="ru-RU" sz="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8738" marR="18738" marT="18738" marB="18738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11</a:t>
                      </a:r>
                      <a:endParaRPr lang="ru-RU" sz="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8738" marR="18738" marT="18738" marB="18738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95</a:t>
                      </a:r>
                      <a:endParaRPr lang="ru-RU" sz="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8738" marR="18738" marT="18738" marB="18738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3</a:t>
                      </a:r>
                      <a:endParaRPr lang="ru-RU" sz="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8738" marR="18738" marT="18738" marB="18738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25</a:t>
                      </a:r>
                      <a:endParaRPr lang="ru-RU" sz="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8738" marR="18738" marT="18738" marB="18738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16</a:t>
                      </a:r>
                      <a:endParaRPr lang="ru-RU" sz="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8738" marR="18738" marT="18738" marB="18738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14,61</a:t>
                      </a:r>
                      <a:endParaRPr lang="ru-RU" sz="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8738" marR="18738" marT="18738" marB="18738"/>
                </a:tc>
              </a:tr>
              <a:tr h="21834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</a:rPr>
                        <a:t>Химия</a:t>
                      </a:r>
                      <a:endParaRPr lang="ru-RU" sz="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8738" marR="18738" marT="18738" marB="18738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11</a:t>
                      </a:r>
                      <a:endParaRPr lang="ru-RU" sz="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8738" marR="18738" marT="18738" marB="18738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101</a:t>
                      </a:r>
                      <a:endParaRPr lang="ru-RU" sz="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8738" marR="18738" marT="18738" marB="18738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2</a:t>
                      </a:r>
                      <a:endParaRPr lang="ru-RU" sz="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8738" marR="18738" marT="18738" marB="18738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32</a:t>
                      </a:r>
                      <a:endParaRPr lang="ru-RU" sz="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8738" marR="18738" marT="18738" marB="18738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16</a:t>
                      </a:r>
                      <a:endParaRPr lang="ru-RU" sz="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8738" marR="18738" marT="18738" marB="18738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</a:rPr>
                        <a:t>17,43</a:t>
                      </a:r>
                      <a:endParaRPr lang="ru-RU" sz="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8738" marR="18738" marT="18738" marB="18738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854524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39718"/>
          </a:xfrm>
        </p:spPr>
        <p:txBody>
          <a:bodyPr>
            <a:normAutofit/>
          </a:bodyPr>
          <a:lstStyle/>
          <a:p>
            <a:r>
              <a:rPr lang="ru-RU" sz="2000" b="1" dirty="0" smtClean="0"/>
              <a:t>4 класс Распределение по группам результатов</a:t>
            </a:r>
            <a:endParaRPr lang="ru-RU" sz="2000" b="1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857233"/>
            <a:ext cx="4040188" cy="1000132"/>
          </a:xfrm>
        </p:spPr>
        <p:txBody>
          <a:bodyPr>
            <a:normAutofit/>
          </a:bodyPr>
          <a:lstStyle/>
          <a:p>
            <a:r>
              <a:rPr lang="ru-RU" sz="1800" dirty="0" smtClean="0"/>
              <a:t>Математика 4 класс</a:t>
            </a:r>
          </a:p>
          <a:p>
            <a:r>
              <a:rPr lang="ru-RU" sz="1800" dirty="0" smtClean="0"/>
              <a:t>Русский язык 4 класс</a:t>
            </a:r>
            <a:endParaRPr lang="ru-RU" sz="1800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857233"/>
            <a:ext cx="4041775" cy="1000132"/>
          </a:xfrm>
        </p:spPr>
        <p:txBody>
          <a:bodyPr>
            <a:normAutofit/>
          </a:bodyPr>
          <a:lstStyle/>
          <a:p>
            <a:r>
              <a:rPr lang="ru-RU" sz="1800" dirty="0" smtClean="0"/>
              <a:t>Окружающий мир 4 класс</a:t>
            </a:r>
            <a:endParaRPr lang="ru-RU" sz="1800" dirty="0"/>
          </a:p>
        </p:txBody>
      </p:sp>
      <p:pic>
        <p:nvPicPr>
          <p:cNvPr id="7" name="img4.png"/>
          <p:cNvPicPr>
            <a:picLocks noGrp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142844" y="2214554"/>
            <a:ext cx="4183064" cy="1629911"/>
          </a:xfrm>
          <a:prstGeom prst="rect">
            <a:avLst/>
          </a:prstGeom>
        </p:spPr>
      </p:pic>
      <p:pic>
        <p:nvPicPr>
          <p:cNvPr id="8" name="img9.png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49740" y="3910811"/>
            <a:ext cx="4357719" cy="1928826"/>
          </a:xfrm>
          <a:prstGeom prst="rect">
            <a:avLst/>
          </a:prstGeom>
        </p:spPr>
      </p:pic>
      <p:pic>
        <p:nvPicPr>
          <p:cNvPr id="9" name="img14.png"/>
          <p:cNvPicPr>
            <a:picLocks noGrp="1"/>
          </p:cNvPicPr>
          <p:nvPr>
            <p:ph sz="quarter" idx="4"/>
          </p:nvPr>
        </p:nvPicPr>
        <p:blipFill>
          <a:blip r:embed="rId4" cstate="print"/>
          <a:stretch>
            <a:fillRect/>
          </a:stretch>
        </p:blipFill>
        <p:spPr>
          <a:xfrm>
            <a:off x="4572000" y="2285992"/>
            <a:ext cx="4357718" cy="154277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0"/>
            <a:r>
              <a:rPr lang="ru-RU" sz="3100" b="1" dirty="0"/>
              <a:t>Распределение по группам результатов </a:t>
            </a:r>
            <a:r>
              <a:rPr lang="ru-RU" sz="3100" b="1" dirty="0" smtClean="0"/>
              <a:t>4 </a:t>
            </a:r>
            <a:r>
              <a:rPr lang="ru-RU" sz="3100" b="1" dirty="0"/>
              <a:t>класс</a:t>
            </a:r>
            <a:br>
              <a:rPr lang="ru-RU" sz="3100" b="1" dirty="0"/>
            </a:br>
            <a:r>
              <a:rPr lang="ru-RU" sz="3100" b="1" dirty="0"/>
              <a:t/>
            </a:r>
            <a:br>
              <a:rPr lang="ru-RU" sz="3100" b="1" dirty="0"/>
            </a:br>
            <a:r>
              <a:rPr lang="ru-RU" sz="2700" b="1" dirty="0" smtClean="0"/>
              <a:t>(</a:t>
            </a:r>
            <a:r>
              <a:rPr lang="ru-RU" sz="2700" b="1" dirty="0"/>
              <a:t>4 класс – 2016-2017 </a:t>
            </a:r>
            <a:r>
              <a:rPr lang="ru-RU" sz="2700" b="1" dirty="0" err="1"/>
              <a:t>уч.г</a:t>
            </a:r>
            <a:r>
              <a:rPr lang="ru-RU" sz="2700" b="1" dirty="0"/>
              <a:t>., 4 класс – 2017-2018 </a:t>
            </a:r>
            <a:r>
              <a:rPr lang="ru-RU" sz="2700" b="1" dirty="0" err="1"/>
              <a:t>уч.г</a:t>
            </a:r>
            <a:r>
              <a:rPr lang="ru-RU" sz="2700" b="1" dirty="0"/>
              <a:t>.)</a:t>
            </a:r>
            <a:br>
              <a:rPr lang="ru-RU" sz="2700" b="1" dirty="0"/>
            </a:br>
            <a:endParaRPr lang="ru-RU" sz="2700" b="1" dirty="0"/>
          </a:p>
        </p:txBody>
      </p:sp>
      <p:graphicFrame>
        <p:nvGraphicFramePr>
          <p:cNvPr id="12" name="Объект 11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564952558"/>
              </p:ext>
            </p:extLst>
          </p:nvPr>
        </p:nvGraphicFramePr>
        <p:xfrm>
          <a:off x="1857355" y="1700808"/>
          <a:ext cx="6357983" cy="432048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596214"/>
                <a:gridCol w="667105"/>
                <a:gridCol w="666432"/>
                <a:gridCol w="571036"/>
                <a:gridCol w="571708"/>
                <a:gridCol w="571708"/>
                <a:gridCol w="571036"/>
                <a:gridCol w="571708"/>
                <a:gridCol w="571036"/>
              </a:tblGrid>
              <a:tr h="167747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>
                          <a:effectLst/>
                        </a:rPr>
                        <a:t>Предмет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>
                          <a:effectLst/>
                        </a:rPr>
                        <a:t>«2»</a:t>
                      </a:r>
                      <a:r>
                        <a:rPr lang="ru-RU" sz="1000" dirty="0">
                          <a:effectLst/>
                        </a:rPr>
                        <a:t> </a:t>
                      </a:r>
                      <a:r>
                        <a:rPr lang="ru-RU" sz="900" dirty="0">
                          <a:effectLst/>
                        </a:rPr>
                        <a:t>2016-17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effectLst/>
                        </a:rPr>
                        <a:t>«2» </a:t>
                      </a:r>
                      <a:r>
                        <a:rPr lang="ru-RU" sz="900">
                          <a:effectLst/>
                        </a:rPr>
                        <a:t>2017-18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effectLst/>
                        </a:rPr>
                        <a:t>«3» </a:t>
                      </a:r>
                      <a:r>
                        <a:rPr lang="ru-RU" sz="900">
                          <a:effectLst/>
                        </a:rPr>
                        <a:t>2016-17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effectLst/>
                        </a:rPr>
                        <a:t>«3» </a:t>
                      </a:r>
                      <a:r>
                        <a:rPr lang="ru-RU" sz="900">
                          <a:effectLst/>
                        </a:rPr>
                        <a:t>2017-18</a:t>
                      </a:r>
                      <a:r>
                        <a:rPr lang="ru-RU" sz="1200">
                          <a:effectLst/>
                        </a:rPr>
                        <a:t>  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effectLst/>
                        </a:rPr>
                        <a:t>«4» </a:t>
                      </a:r>
                      <a:r>
                        <a:rPr lang="ru-RU" sz="900">
                          <a:effectLst/>
                        </a:rPr>
                        <a:t>2016-17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effectLst/>
                        </a:rPr>
                        <a:t>«4» </a:t>
                      </a:r>
                      <a:r>
                        <a:rPr lang="ru-RU" sz="900">
                          <a:effectLst/>
                        </a:rPr>
                        <a:t>2017-18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effectLst/>
                        </a:rPr>
                        <a:t>«5» </a:t>
                      </a:r>
                      <a:r>
                        <a:rPr lang="ru-RU" sz="900">
                          <a:effectLst/>
                        </a:rPr>
                        <a:t>2016-17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effectLst/>
                        </a:rPr>
                        <a:t>«5» </a:t>
                      </a:r>
                      <a:r>
                        <a:rPr lang="ru-RU" sz="900">
                          <a:effectLst/>
                        </a:rPr>
                        <a:t>2017-18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88100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>
                          <a:effectLst/>
                        </a:rPr>
                        <a:t>Математика 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>
                          <a:effectLst/>
                        </a:rPr>
                        <a:t>7,8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>
                          <a:effectLst/>
                        </a:rPr>
                        <a:t>3,7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>
                          <a:effectLst/>
                        </a:rPr>
                        <a:t>33,3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>
                          <a:effectLst/>
                        </a:rPr>
                        <a:t>30,2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>
                          <a:effectLst/>
                        </a:rPr>
                        <a:t>30,3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>
                          <a:effectLst/>
                        </a:rPr>
                        <a:t>32,1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>
                          <a:effectLst/>
                        </a:rPr>
                        <a:t>28,8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>
                          <a:effectLst/>
                        </a:rPr>
                        <a:t>34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88100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>
                          <a:effectLst/>
                        </a:rPr>
                        <a:t>Русский язык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>
                          <a:effectLst/>
                        </a:rPr>
                        <a:t>10,2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>
                          <a:effectLst/>
                        </a:rPr>
                        <a:t>12,1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>
                          <a:effectLst/>
                        </a:rPr>
                        <a:t>33,1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>
                          <a:effectLst/>
                        </a:rPr>
                        <a:t>34,9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>
                          <a:effectLst/>
                        </a:rPr>
                        <a:t>46,2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>
                          <a:effectLst/>
                        </a:rPr>
                        <a:t>40,8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>
                          <a:effectLst/>
                        </a:rPr>
                        <a:t>10,5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>
                          <a:effectLst/>
                        </a:rPr>
                        <a:t>12,1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88100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>
                          <a:effectLst/>
                        </a:rPr>
                        <a:t>Окружающий мир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>
                          <a:effectLst/>
                        </a:rPr>
                        <a:t>4,3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>
                          <a:effectLst/>
                        </a:rPr>
                        <a:t>0,62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>
                          <a:effectLst/>
                        </a:rPr>
                        <a:t>44,6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>
                          <a:effectLst/>
                        </a:rPr>
                        <a:t>25,5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>
                          <a:effectLst/>
                        </a:rPr>
                        <a:t>46,2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>
                          <a:effectLst/>
                        </a:rPr>
                        <a:t>63,4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effectLst/>
                        </a:rPr>
                        <a:t>5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>
                          <a:effectLst/>
                        </a:rPr>
                        <a:t>10,6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37507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260648"/>
            <a:ext cx="8229600" cy="1143000"/>
          </a:xfrm>
        </p:spPr>
        <p:txBody>
          <a:bodyPr>
            <a:noAutofit/>
          </a:bodyPr>
          <a:lstStyle/>
          <a:p>
            <a:r>
              <a:rPr lang="ru-RU" sz="2800" b="1" dirty="0"/>
              <a:t>Распределение по группам </a:t>
            </a:r>
            <a:r>
              <a:rPr lang="ru-RU" sz="2800" b="1" dirty="0" smtClean="0"/>
              <a:t>результатов 5 класс</a:t>
            </a:r>
            <a:br>
              <a:rPr lang="ru-RU" sz="2800" b="1" dirty="0" smtClean="0"/>
            </a:br>
            <a:r>
              <a:rPr lang="ru-RU" sz="2400" dirty="0"/>
              <a:t/>
            </a:r>
            <a:br>
              <a:rPr lang="ru-RU" sz="2400" dirty="0"/>
            </a:br>
            <a:r>
              <a:rPr lang="ru-RU" sz="2400" b="1" dirty="0" smtClean="0"/>
              <a:t>(4 </a:t>
            </a:r>
            <a:r>
              <a:rPr lang="ru-RU" sz="2400" b="1" dirty="0"/>
              <a:t>класс – 2016-2017 </a:t>
            </a:r>
            <a:r>
              <a:rPr lang="ru-RU" sz="2400" b="1" dirty="0" err="1"/>
              <a:t>уч.г</a:t>
            </a:r>
            <a:r>
              <a:rPr lang="ru-RU" sz="2400" b="1" dirty="0"/>
              <a:t>., 5 класс – 2017-2018 </a:t>
            </a:r>
            <a:r>
              <a:rPr lang="ru-RU" sz="2400" b="1" dirty="0" err="1"/>
              <a:t>уч.г</a:t>
            </a:r>
            <a:r>
              <a:rPr lang="ru-RU" sz="2400" b="1" dirty="0"/>
              <a:t>.)</a:t>
            </a:r>
            <a:br>
              <a:rPr lang="ru-RU" sz="2400" b="1" dirty="0"/>
            </a:br>
            <a:endParaRPr lang="ru-RU" sz="2400" b="1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34050575"/>
              </p:ext>
            </p:extLst>
          </p:nvPr>
        </p:nvGraphicFramePr>
        <p:xfrm>
          <a:off x="467540" y="1340768"/>
          <a:ext cx="8280920" cy="504056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28092"/>
                <a:gridCol w="828092"/>
                <a:gridCol w="828092"/>
                <a:gridCol w="828092"/>
                <a:gridCol w="828092"/>
                <a:gridCol w="828092"/>
                <a:gridCol w="828092"/>
                <a:gridCol w="828092"/>
                <a:gridCol w="828092"/>
                <a:gridCol w="828092"/>
              </a:tblGrid>
              <a:tr h="411641">
                <a:tc rowSpan="2"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>
                          <a:effectLst/>
                        </a:rPr>
                        <a:t>Предмет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>
                          <a:effectLst/>
                        </a:rPr>
                        <a:t>«2»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effectLst/>
                        </a:rPr>
                        <a:t>«3»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effectLst/>
                        </a:rPr>
                        <a:t>«4»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effectLst/>
                        </a:rPr>
                        <a:t>«5»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11641"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>
                          <a:effectLst/>
                        </a:rPr>
                        <a:t>4 класс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effectLst/>
                        </a:rPr>
                        <a:t>5 класс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effectLst/>
                        </a:rPr>
                        <a:t>4 класс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effectLst/>
                        </a:rPr>
                        <a:t>5 класс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effectLst/>
                        </a:rPr>
                        <a:t>4 класс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effectLst/>
                        </a:rPr>
                        <a:t>5 класс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effectLst/>
                        </a:rPr>
                        <a:t>4 класс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effectLst/>
                        </a:rPr>
                        <a:t>5 класс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445836">
                <a:tc gridSpan="2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>
                          <a:effectLst/>
                        </a:rPr>
                        <a:t>Математика 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 dirty="0">
                          <a:effectLst/>
                        </a:rPr>
                        <a:t>7,8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>
                          <a:effectLst/>
                        </a:rPr>
                        <a:t>33,2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>
                          <a:effectLst/>
                        </a:rPr>
                        <a:t>33,3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>
                          <a:effectLst/>
                        </a:rPr>
                        <a:t>38,3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>
                          <a:effectLst/>
                        </a:rPr>
                        <a:t>30,1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>
                          <a:effectLst/>
                        </a:rPr>
                        <a:t>22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>
                          <a:effectLst/>
                        </a:rPr>
                        <a:t>28,8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>
                          <a:effectLst/>
                        </a:rPr>
                        <a:t>6,5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445836">
                <a:tc gridSpan="2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>
                          <a:effectLst/>
                        </a:rPr>
                        <a:t>Русский язык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 dirty="0">
                          <a:effectLst/>
                        </a:rPr>
                        <a:t>10,2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>
                          <a:effectLst/>
                        </a:rPr>
                        <a:t>32,4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>
                          <a:effectLst/>
                        </a:rPr>
                        <a:t>33,1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>
                          <a:effectLst/>
                        </a:rPr>
                        <a:t>39,9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>
                          <a:effectLst/>
                        </a:rPr>
                        <a:t>46,2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>
                          <a:effectLst/>
                        </a:rPr>
                        <a:t>21,4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>
                          <a:effectLst/>
                        </a:rPr>
                        <a:t>10,5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>
                          <a:effectLst/>
                        </a:rPr>
                        <a:t>6,4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670065">
                <a:tc rowSpan="2">
                  <a:txBody>
                    <a:bodyPr/>
                    <a:lstStyle/>
                    <a:p>
                      <a:pPr marL="71755" marR="71755"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>
                          <a:effectLst/>
                        </a:rPr>
                        <a:t>Окружающий мир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vert="vert270" anchor="ctr"/>
                </a:tc>
                <a:tc>
                  <a:txBody>
                    <a:bodyPr/>
                    <a:lstStyle/>
                    <a:p>
                      <a:pPr marL="71755" marR="71755"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>
                          <a:effectLst/>
                        </a:rPr>
                        <a:t>История 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vert="vert270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 dirty="0">
                          <a:effectLst/>
                        </a:rPr>
                        <a:t>4,3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>
                          <a:effectLst/>
                        </a:rPr>
                        <a:t>11,6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>
                          <a:effectLst/>
                        </a:rPr>
                        <a:t>44,6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>
                          <a:effectLst/>
                        </a:rPr>
                        <a:t>45,4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>
                          <a:effectLst/>
                        </a:rPr>
                        <a:t>46,2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>
                          <a:effectLst/>
                        </a:rPr>
                        <a:t>34,2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>
                          <a:effectLst/>
                        </a:rPr>
                        <a:t>5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>
                          <a:effectLst/>
                        </a:rPr>
                        <a:t>8,8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65554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71755" marR="71755"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>
                          <a:effectLst/>
                        </a:rPr>
                        <a:t>Биология 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vert="vert270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>
                          <a:effectLst/>
                        </a:rPr>
                        <a:t>5,1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>
                          <a:effectLst/>
                        </a:rPr>
                        <a:t>53,6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>
                          <a:effectLst/>
                        </a:rPr>
                        <a:t>38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 dirty="0">
                          <a:effectLst/>
                        </a:rPr>
                        <a:t>3,3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411842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100" b="1" dirty="0"/>
              <a:t>Распределение по группам </a:t>
            </a:r>
            <a:r>
              <a:rPr lang="ru-RU" sz="3100" b="1" dirty="0" smtClean="0"/>
              <a:t>результатов 6 </a:t>
            </a:r>
            <a:r>
              <a:rPr lang="ru-RU" sz="3100" b="1" dirty="0"/>
              <a:t>класс</a:t>
            </a:r>
            <a:br>
              <a:rPr lang="ru-RU" sz="3100" b="1" dirty="0"/>
            </a:br>
            <a:r>
              <a:rPr lang="ru-RU" sz="2000" b="1" dirty="0"/>
              <a:t>(4 класс – 2015-2016 </a:t>
            </a:r>
            <a:r>
              <a:rPr lang="ru-RU" sz="2000" b="1" dirty="0" err="1"/>
              <a:t>уч.г</a:t>
            </a:r>
            <a:r>
              <a:rPr lang="ru-RU" sz="2000" b="1" dirty="0"/>
              <a:t>., 5 класс – 2016-2017 </a:t>
            </a:r>
            <a:r>
              <a:rPr lang="ru-RU" sz="2000" b="1" dirty="0" err="1"/>
              <a:t>уч.г</a:t>
            </a:r>
            <a:r>
              <a:rPr lang="ru-RU" sz="2000" b="1" dirty="0"/>
              <a:t>., 6 класс – 2017-2018 </a:t>
            </a:r>
            <a:r>
              <a:rPr lang="ru-RU" sz="2000" b="1" dirty="0" err="1"/>
              <a:t>уч.г</a:t>
            </a:r>
            <a:r>
              <a:rPr lang="ru-RU" sz="2000" b="1" dirty="0"/>
              <a:t>.)</a:t>
            </a:r>
            <a:br>
              <a:rPr lang="ru-RU" sz="2000" b="1" dirty="0"/>
            </a:br>
            <a:r>
              <a:rPr lang="ru-RU" sz="2000" b="1" dirty="0"/>
              <a:t> </a:t>
            </a:r>
            <a:br>
              <a:rPr lang="ru-RU" sz="2000" b="1" dirty="0"/>
            </a:br>
            <a:endParaRPr lang="ru-RU" sz="2000" b="1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56852632"/>
              </p:ext>
            </p:extLst>
          </p:nvPr>
        </p:nvGraphicFramePr>
        <p:xfrm>
          <a:off x="467543" y="1196752"/>
          <a:ext cx="8280920" cy="540059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10837"/>
                <a:gridCol w="649172"/>
                <a:gridCol w="562057"/>
                <a:gridCol w="562057"/>
                <a:gridCol w="562057"/>
                <a:gridCol w="562057"/>
                <a:gridCol w="562057"/>
                <a:gridCol w="565408"/>
                <a:gridCol w="565408"/>
                <a:gridCol w="565408"/>
                <a:gridCol w="588024"/>
                <a:gridCol w="588024"/>
                <a:gridCol w="588024"/>
                <a:gridCol w="550330"/>
              </a:tblGrid>
              <a:tr h="269003">
                <a:tc rowSpan="2"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effectLst/>
                        </a:rPr>
                        <a:t>Предмет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effectLst/>
                        </a:rPr>
                        <a:t>«2»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effectLst/>
                        </a:rPr>
                        <a:t>«3»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effectLst/>
                        </a:rPr>
                        <a:t>«4»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effectLst/>
                        </a:rPr>
                        <a:t>«5»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54743"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effectLst/>
                        </a:rPr>
                        <a:t>4 кл.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effectLst/>
                        </a:rPr>
                        <a:t>5 кл.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effectLst/>
                        </a:rPr>
                        <a:t>6 кл.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effectLst/>
                        </a:rPr>
                        <a:t>4 кл.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effectLst/>
                        </a:rPr>
                        <a:t>5 кл.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effectLst/>
                        </a:rPr>
                        <a:t>6 кл.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effectLst/>
                        </a:rPr>
                        <a:t>4 кл.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effectLst/>
                        </a:rPr>
                        <a:t>5 кл.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effectLst/>
                        </a:rPr>
                        <a:t>6 кл.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effectLst/>
                        </a:rPr>
                        <a:t>4 кл.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effectLst/>
                        </a:rPr>
                        <a:t>5 кл.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effectLst/>
                        </a:rPr>
                        <a:t>6 кл.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600901">
                <a:tc gridSpan="2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>
                          <a:effectLst/>
                        </a:rPr>
                        <a:t>Математика 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>
                          <a:effectLst/>
                        </a:rPr>
                        <a:t>11,5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>
                          <a:effectLst/>
                        </a:rPr>
                        <a:t>24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>
                          <a:effectLst/>
                        </a:rPr>
                        <a:t>33,7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>
                          <a:effectLst/>
                        </a:rPr>
                        <a:t>23,9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>
                          <a:effectLst/>
                        </a:rPr>
                        <a:t>31,4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>
                          <a:effectLst/>
                        </a:rPr>
                        <a:t>42,3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>
                          <a:effectLst/>
                        </a:rPr>
                        <a:t>34,5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>
                          <a:effectLst/>
                        </a:rPr>
                        <a:t>30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>
                          <a:effectLst/>
                        </a:rPr>
                        <a:t>22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>
                          <a:effectLst/>
                        </a:rPr>
                        <a:t>30,1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>
                          <a:effectLst/>
                        </a:rPr>
                        <a:t>14,6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>
                          <a:effectLst/>
                        </a:rPr>
                        <a:t>2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600901">
                <a:tc gridSpan="2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>
                          <a:effectLst/>
                        </a:rPr>
                        <a:t>Русский язык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>
                          <a:effectLst/>
                        </a:rPr>
                        <a:t>8,4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>
                          <a:effectLst/>
                        </a:rPr>
                        <a:t>30,5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>
                          <a:effectLst/>
                        </a:rPr>
                        <a:t>35,8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>
                          <a:effectLst/>
                        </a:rPr>
                        <a:t>22,6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>
                          <a:effectLst/>
                        </a:rPr>
                        <a:t>38,2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>
                          <a:effectLst/>
                        </a:rPr>
                        <a:t>34,8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>
                          <a:effectLst/>
                        </a:rPr>
                        <a:t>44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>
                          <a:effectLst/>
                        </a:rPr>
                        <a:t>26,3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>
                          <a:effectLst/>
                        </a:rPr>
                        <a:t>24,9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>
                          <a:effectLst/>
                        </a:rPr>
                        <a:t>25,1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>
                          <a:effectLst/>
                        </a:rPr>
                        <a:t>4,9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>
                          <a:effectLst/>
                        </a:rPr>
                        <a:t>4,4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1091369">
                <a:tc rowSpan="2">
                  <a:txBody>
                    <a:bodyPr/>
                    <a:lstStyle/>
                    <a:p>
                      <a:pPr marL="71755" marR="71755"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>
                          <a:effectLst/>
                        </a:rPr>
                        <a:t>Окружающий мир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vert="vert270" anchor="ctr"/>
                </a:tc>
                <a:tc>
                  <a:txBody>
                    <a:bodyPr/>
                    <a:lstStyle/>
                    <a:p>
                      <a:pPr marL="71755" marR="71755"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>
                          <a:effectLst/>
                        </a:rPr>
                        <a:t>История 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vert="vert270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>
                          <a:effectLst/>
                        </a:rPr>
                        <a:t>3,7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>
                          <a:effectLst/>
                        </a:rPr>
                        <a:t>12,5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>
                          <a:effectLst/>
                        </a:rPr>
                        <a:t>18,1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>
                          <a:effectLst/>
                        </a:rPr>
                        <a:t>46,3</a:t>
                      </a:r>
                      <a:endParaRPr lang="ru-RU" sz="1100"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>
                          <a:effectLst/>
                        </a:rPr>
                        <a:t>40,5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>
                          <a:effectLst/>
                        </a:rPr>
                        <a:t>49,8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>
                          <a:effectLst/>
                        </a:rPr>
                        <a:t>41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>
                          <a:effectLst/>
                        </a:rPr>
                        <a:t>35,3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>
                          <a:effectLst/>
                        </a:rPr>
                        <a:t>28,3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>
                          <a:effectLst/>
                        </a:rPr>
                        <a:t>9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>
                          <a:effectLst/>
                        </a:rPr>
                        <a:t>11,8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>
                          <a:effectLst/>
                        </a:rPr>
                        <a:t>3,8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108187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71755" marR="71755"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>
                          <a:effectLst/>
                        </a:rPr>
                        <a:t>Биология 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vert="vert270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>
                          <a:effectLst/>
                        </a:rPr>
                        <a:t>17,3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>
                          <a:effectLst/>
                        </a:rPr>
                        <a:t>10,6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>
                          <a:effectLst/>
                        </a:rPr>
                        <a:t>40,8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>
                          <a:effectLst/>
                        </a:rPr>
                        <a:t>59,2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>
                          <a:effectLst/>
                        </a:rPr>
                        <a:t>34,4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>
                          <a:effectLst/>
                        </a:rPr>
                        <a:t>28,4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>
                          <a:effectLst/>
                        </a:rPr>
                        <a:t>7,5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>
                          <a:effectLst/>
                        </a:rPr>
                        <a:t>1,7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600901">
                <a:tc gridSpan="2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>
                          <a:effectLst/>
                        </a:rPr>
                        <a:t>Общество-знание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>
                          <a:effectLst/>
                        </a:rPr>
                        <a:t>9,2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>
                          <a:effectLst/>
                        </a:rPr>
                        <a:t>39,1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>
                          <a:effectLst/>
                        </a:rPr>
                        <a:t>40,5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>
                          <a:effectLst/>
                        </a:rPr>
                        <a:t>11,2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600901">
                <a:tc gridSpan="2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>
                          <a:effectLst/>
                        </a:rPr>
                        <a:t>География 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>
                          <a:effectLst/>
                        </a:rPr>
                        <a:t>9,3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>
                          <a:effectLst/>
                        </a:rPr>
                        <a:t>61,7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>
                          <a:effectLst/>
                        </a:rPr>
                        <a:t>27,2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 dirty="0">
                          <a:effectLst/>
                        </a:rPr>
                        <a:t>1,7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162518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800" b="1" dirty="0"/>
              <a:t>Распределение по группам </a:t>
            </a:r>
            <a:r>
              <a:rPr lang="ru-RU" sz="2800" b="1" dirty="0" smtClean="0"/>
              <a:t>результатов </a:t>
            </a:r>
            <a:br>
              <a:rPr lang="ru-RU" sz="2800" b="1" dirty="0" smtClean="0"/>
            </a:br>
            <a:r>
              <a:rPr lang="ru-RU" sz="2800" b="1" dirty="0" smtClean="0"/>
              <a:t>11 </a:t>
            </a:r>
            <a:r>
              <a:rPr lang="ru-RU" sz="2800" b="1" dirty="0"/>
              <a:t>класс</a:t>
            </a:r>
            <a:r>
              <a:rPr lang="ru-RU" sz="2800" dirty="0"/>
              <a:t> (2018 год)</a:t>
            </a:r>
            <a:br>
              <a:rPr lang="ru-RU" sz="2800" dirty="0"/>
            </a:br>
            <a:endParaRPr lang="ru-RU" sz="2800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23552525"/>
              </p:ext>
            </p:extLst>
          </p:nvPr>
        </p:nvGraphicFramePr>
        <p:xfrm>
          <a:off x="467544" y="1340768"/>
          <a:ext cx="8424935" cy="489654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395400"/>
                <a:gridCol w="1507170"/>
                <a:gridCol w="1507170"/>
                <a:gridCol w="1507170"/>
                <a:gridCol w="1508025"/>
              </a:tblGrid>
              <a:tr h="57059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effectLst/>
                        </a:rPr>
                        <a:t>Предмет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effectLst/>
                        </a:rPr>
                        <a:t>«2»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effectLst/>
                        </a:rPr>
                        <a:t>«3»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effectLst/>
                        </a:rPr>
                        <a:t>«4»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effectLst/>
                        </a:rPr>
                        <a:t>«5»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61799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>
                          <a:effectLst/>
                        </a:rPr>
                        <a:t>Биология 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>
                          <a:effectLst/>
                        </a:rPr>
                        <a:t>3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>
                          <a:effectLst/>
                        </a:rPr>
                        <a:t>37,6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>
                          <a:effectLst/>
                        </a:rPr>
                        <a:t>51,5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>
                          <a:effectLst/>
                        </a:rPr>
                        <a:t>7,9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61799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>
                          <a:effectLst/>
                        </a:rPr>
                        <a:t>Физика 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>
                          <a:effectLst/>
                        </a:rPr>
                        <a:t>12,6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>
                          <a:effectLst/>
                        </a:rPr>
                        <a:t>36,8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>
                          <a:effectLst/>
                        </a:rPr>
                        <a:t>47,4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>
                          <a:effectLst/>
                        </a:rPr>
                        <a:t>3,2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61799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>
                          <a:effectLst/>
                        </a:rPr>
                        <a:t>География 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>
                          <a:effectLst/>
                        </a:rPr>
                        <a:t>2,7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>
                          <a:effectLst/>
                        </a:rPr>
                        <a:t>38,7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>
                          <a:effectLst/>
                        </a:rPr>
                        <a:t>49,3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effectLst/>
                        </a:rPr>
                        <a:t>9,3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61799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>
                          <a:effectLst/>
                        </a:rPr>
                        <a:t>История 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>
                          <a:effectLst/>
                        </a:rPr>
                        <a:t>4,3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>
                          <a:effectLst/>
                        </a:rPr>
                        <a:t>27,7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>
                          <a:effectLst/>
                        </a:rPr>
                        <a:t>50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effectLst/>
                        </a:rPr>
                        <a:t>18,1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61799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>
                          <a:effectLst/>
                        </a:rPr>
                        <a:t>Химия 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>
                          <a:effectLst/>
                        </a:rPr>
                        <a:t>15,8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>
                          <a:effectLst/>
                        </a:rPr>
                        <a:t>44,6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>
                          <a:effectLst/>
                        </a:rPr>
                        <a:t>30,7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effectLst/>
                        </a:rPr>
                        <a:t>8,9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61799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>
                          <a:effectLst/>
                        </a:rPr>
                        <a:t>Английский язык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>
                          <a:effectLst/>
                        </a:rPr>
                        <a:t>5,7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>
                          <a:effectLst/>
                        </a:rPr>
                        <a:t>37,1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>
                          <a:effectLst/>
                        </a:rPr>
                        <a:t>40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effectLst/>
                        </a:rPr>
                        <a:t>17,1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61799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>
                          <a:effectLst/>
                        </a:rPr>
                        <a:t>Немецкий язык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>
                          <a:effectLst/>
                        </a:rPr>
                        <a:t>28,6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>
                          <a:effectLst/>
                        </a:rPr>
                        <a:t>47,6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>
                          <a:effectLst/>
                        </a:rPr>
                        <a:t>0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>
                          <a:effectLst/>
                        </a:rPr>
                        <a:t>23,8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970710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Начальная">
      <a:dk1>
        <a:sysClr val="windowText" lastClr="000000"/>
      </a:dk1>
      <a:lt1>
        <a:sysClr val="window" lastClr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B292CA"/>
      </a:hlink>
      <a:folHlink>
        <a:srgbClr val="6B56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2374</TotalTime>
  <Words>1149</Words>
  <Application>Microsoft Office PowerPoint</Application>
  <PresentationFormat>Экран (4:3)</PresentationFormat>
  <Paragraphs>531</Paragraphs>
  <Slides>36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36</vt:i4>
      </vt:variant>
    </vt:vector>
  </HeadingPairs>
  <TitlesOfParts>
    <vt:vector size="37" baseType="lpstr">
      <vt:lpstr>Тема Office</vt:lpstr>
      <vt:lpstr>Презентация PowerPoint</vt:lpstr>
      <vt:lpstr> Цель ВПР </vt:lpstr>
      <vt:lpstr>Назначение ВПР</vt:lpstr>
      <vt:lpstr>Результаты ВПР</vt:lpstr>
      <vt:lpstr>4 класс Распределение по группам результатов</vt:lpstr>
      <vt:lpstr>Распределение по группам результатов 4 класс  (4 класс – 2016-2017 уч.г., 4 класс – 2017-2018 уч.г.) </vt:lpstr>
      <vt:lpstr>Распределение по группам результатов 5 класс  (4 класс – 2016-2017 уч.г., 5 класс – 2017-2018 уч.г.) </vt:lpstr>
      <vt:lpstr>Распределение по группам результатов 6 класс (4 класс – 2015-2016 уч.г., 5 класс – 2016-2017 уч.г., 6 класс – 2017-2018 уч.г.)   </vt:lpstr>
      <vt:lpstr>Распределение по группам результатов  11 класс (2018 год) </vt:lpstr>
      <vt:lpstr>4 класс Распределение по группам результатов</vt:lpstr>
      <vt:lpstr>5 класс Распределение по группам результатов</vt:lpstr>
      <vt:lpstr>6 класс Распределение по группам результатов</vt:lpstr>
      <vt:lpstr>11 класс Распределение по группам результатов</vt:lpstr>
      <vt:lpstr>Презентация PowerPoint</vt:lpstr>
      <vt:lpstr>Гистограмма соответствия отметок за выполненную работу и отметок по журналу</vt:lpstr>
      <vt:lpstr>Гистограмма соответствия отметок за выполненную работу и отметок по журналу</vt:lpstr>
      <vt:lpstr>Гистограмма соответствия отметок за выполненную работу и отметок по журналу</vt:lpstr>
      <vt:lpstr>11 класс Распределение по группам результатов</vt:lpstr>
      <vt:lpstr>Презентация PowerPoint</vt:lpstr>
      <vt:lpstr>Математика 4 класс (Максимальный первичный балл:18) </vt:lpstr>
      <vt:lpstr>Окружающий мир 4 класс     (Максимальный первичный балл:32) Русский язык (Максимальный первичный балл:38)</vt:lpstr>
      <vt:lpstr>Презентация PowerPoint</vt:lpstr>
      <vt:lpstr>Гистограмма первичных баллов 6 класс</vt:lpstr>
      <vt:lpstr>Гистограмма первичных баллов 11 класс</vt:lpstr>
      <vt:lpstr>Гистограмма первичных баллов 11 класс Английский язык 11 класс     (Максимальный первичный балл:32) Немецкий язык (Максимальный первичный балл:32)</vt:lpstr>
      <vt:lpstr> Выполнение заданий учащимися 4 класса </vt:lpstr>
      <vt:lpstr>Гистограмма соответствия отметок за выполненную работу и отметок по журналу</vt:lpstr>
      <vt:lpstr>Выполнение заданий учащимися 5 класса </vt:lpstr>
      <vt:lpstr>Выполнение заданий учащимися 5 класса </vt:lpstr>
      <vt:lpstr>Выполнение заданий учащимися 6 класса </vt:lpstr>
      <vt:lpstr>Выполнение заданий учащимися 6 класса </vt:lpstr>
      <vt:lpstr>Выполнение заданий учащимися 11 класса</vt:lpstr>
      <vt:lpstr>Выполнение заданий учащимися 11 класса</vt:lpstr>
      <vt:lpstr>Выполнение заданий учащимися 11 класса Английский язык 11 класс Немецкий язык 11 класс </vt:lpstr>
      <vt:lpstr>Выполнение заданий учащимися 11 класса Английский язык 11 класс Немецкий язык 11 класс </vt:lpstr>
      <vt:lpstr>4 класс математика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Пользователь</dc:creator>
  <cp:lastModifiedBy>Metodist №11</cp:lastModifiedBy>
  <cp:revision>162</cp:revision>
  <cp:lastPrinted>2018-10-31T09:44:49Z</cp:lastPrinted>
  <dcterms:created xsi:type="dcterms:W3CDTF">2016-03-21T15:30:36Z</dcterms:created>
  <dcterms:modified xsi:type="dcterms:W3CDTF">2018-11-01T04:06:14Z</dcterms:modified>
</cp:coreProperties>
</file>