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8" r:id="rId9"/>
    <p:sldId id="273" r:id="rId10"/>
    <p:sldId id="269" r:id="rId11"/>
    <p:sldId id="271" r:id="rId12"/>
    <p:sldId id="265" r:id="rId13"/>
    <p:sldId id="272" r:id="rId14"/>
    <p:sldId id="266" r:id="rId15"/>
    <p:sldId id="270" r:id="rId16"/>
    <p:sldId id="264" r:id="rId17"/>
    <p:sldId id="262" r:id="rId18"/>
    <p:sldId id="26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E79-D900-471B-A21C-E4899FCA12C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296E-2784-4A7D-A7B8-CE2ACA193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9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E79-D900-471B-A21C-E4899FCA12C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296E-2784-4A7D-A7B8-CE2ACA193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5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E79-D900-471B-A21C-E4899FCA12C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296E-2784-4A7D-A7B8-CE2ACA193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2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E79-D900-471B-A21C-E4899FCA12C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296E-2784-4A7D-A7B8-CE2ACA193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E79-D900-471B-A21C-E4899FCA12C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296E-2784-4A7D-A7B8-CE2ACA193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4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E79-D900-471B-A21C-E4899FCA12C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296E-2784-4A7D-A7B8-CE2ACA193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0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E79-D900-471B-A21C-E4899FCA12C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296E-2784-4A7D-A7B8-CE2ACA193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4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E79-D900-471B-A21C-E4899FCA12C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296E-2784-4A7D-A7B8-CE2ACA193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5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E79-D900-471B-A21C-E4899FCA12C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296E-2784-4A7D-A7B8-CE2ACA193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2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E79-D900-471B-A21C-E4899FCA12C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296E-2784-4A7D-A7B8-CE2ACA193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9E79-D900-471B-A21C-E4899FCA12C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296E-2784-4A7D-A7B8-CE2ACA193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7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5C9E79-D900-471B-A21C-E4899FCA12C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010296E-2784-4A7D-A7B8-CE2ACA193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1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93" y="1561338"/>
            <a:ext cx="7754112" cy="32552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Педагогический проект «Храмы Ирбитского МО»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https://pic.rutubelist.ru/user/ac/04/ac046345fe95139f6b8417436df71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410" y="2137410"/>
            <a:ext cx="2529739" cy="25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393" y="160020"/>
            <a:ext cx="837819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spc="-100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Управление образования Ирбитского </a:t>
            </a:r>
            <a:r>
              <a:rPr lang="ru-RU" sz="2900" b="1" spc="-100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МО</a:t>
            </a:r>
            <a:endParaRPr lang="ru-RU" sz="2900" b="1" spc="-100" dirty="0">
              <a:solidFill>
                <a:srgbClr val="002060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009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0688" y="132253"/>
            <a:ext cx="76064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ctr"/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Действующие храмы на территории Ирбитского МО.</a:t>
            </a:r>
            <a:endParaRPr lang="ru-RU" sz="2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552737" y="1271026"/>
            <a:ext cx="68544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2000" dirty="0">
                <a:latin typeface="Georgia" panose="02040502050405020303" pitchFamily="18" charset="0"/>
              </a:rPr>
              <a:t>В конце XIX века в деревне Ерзовка близ Ирбита возвели каменную часовню в традиционном для того времени исполнении: </a:t>
            </a:r>
            <a:r>
              <a:rPr lang="ru-RU" sz="2000" dirty="0" err="1">
                <a:latin typeface="Georgia" panose="02040502050405020303" pitchFamily="18" charset="0"/>
              </a:rPr>
              <a:t>центричный</a:t>
            </a:r>
            <a:r>
              <a:rPr lang="ru-RU" sz="2000" dirty="0">
                <a:latin typeface="Georgia" panose="02040502050405020303" pitchFamily="18" charset="0"/>
              </a:rPr>
              <a:t> объем, восьмерик с шатровым завершением, богатый кирпичный орнамент. Часовню освятили во имя святых апостолов Петра и Павла.</a:t>
            </a:r>
          </a:p>
          <a:p>
            <a:pPr indent="446088" algn="just"/>
            <a:r>
              <a:rPr lang="ru-RU" sz="2000" dirty="0">
                <a:latin typeface="Georgia" panose="02040502050405020303" pitchFamily="18" charset="0"/>
              </a:rPr>
              <a:t>В 1930-е годы </a:t>
            </a:r>
            <a:r>
              <a:rPr lang="ru-RU" sz="2000" dirty="0" smtClean="0">
                <a:latin typeface="Georgia" panose="02040502050405020303" pitchFamily="18" charset="0"/>
              </a:rPr>
              <a:t>была </a:t>
            </a:r>
            <a:r>
              <a:rPr lang="ru-RU" sz="2000" dirty="0">
                <a:latin typeface="Georgia" panose="02040502050405020303" pitchFamily="18" charset="0"/>
              </a:rPr>
              <a:t>закрыта, долгое время </a:t>
            </a:r>
            <a:r>
              <a:rPr lang="ru-RU" sz="2000" dirty="0" smtClean="0">
                <a:latin typeface="Georgia" panose="02040502050405020303" pitchFamily="18" charset="0"/>
              </a:rPr>
              <a:t>в </a:t>
            </a:r>
            <a:r>
              <a:rPr lang="ru-RU" sz="2000" dirty="0">
                <a:latin typeface="Georgia" panose="02040502050405020303" pitchFamily="18" charset="0"/>
              </a:rPr>
              <a:t>ней хранили удобрения. </a:t>
            </a:r>
            <a:r>
              <a:rPr lang="ru-RU" sz="2000" dirty="0" smtClean="0">
                <a:latin typeface="Georgia" panose="02040502050405020303" pitchFamily="18" charset="0"/>
              </a:rPr>
              <a:t>В </a:t>
            </a:r>
            <a:r>
              <a:rPr lang="ru-RU" sz="2000" dirty="0">
                <a:latin typeface="Georgia" panose="02040502050405020303" pitchFamily="18" charset="0"/>
              </a:rPr>
              <a:t>начале XXI века жители Ерзовки приняли решение восстановить храм. Помощь в этом добром деле оказал коллектив Ирбитского хлебозавода под руководством Юрия Ивановича Коростелева и частные благотворители. В 2011 году старая часовня вновь освящена в качестве церкви во имя апостолов Петра и Павла.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510" y="5222889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Деревня </a:t>
            </a:r>
            <a:r>
              <a:rPr lang="ru-RU" b="1" dirty="0" smtClean="0"/>
              <a:t>Ерзовка. </a:t>
            </a:r>
          </a:p>
          <a:p>
            <a:pPr algn="ctr"/>
            <a:r>
              <a:rPr lang="ru-RU" b="1" dirty="0" smtClean="0"/>
              <a:t>Храм </a:t>
            </a:r>
            <a:r>
              <a:rPr lang="ru-RU" b="1" dirty="0"/>
              <a:t>Петра и Павла</a:t>
            </a:r>
          </a:p>
        </p:txBody>
      </p:sp>
      <p:pic>
        <p:nvPicPr>
          <p:cNvPr id="14338" name="Picture 2" descr="Деревня Ерзовка: храм Петра и Павл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r="6751" b="20912"/>
          <a:stretch/>
        </p:blipFill>
        <p:spPr bwMode="auto">
          <a:xfrm>
            <a:off x="527367" y="1168156"/>
            <a:ext cx="3737610" cy="388170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0688" y="132253"/>
            <a:ext cx="76064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ctr"/>
            <a:r>
              <a:rPr lang="ru-RU" sz="25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Новопостроенный</a:t>
            </a:r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храмы на территории Ирбитского МО.</a:t>
            </a:r>
            <a:endParaRPr lang="ru-RU" sz="2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88815" y="5752180"/>
            <a:ext cx="758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Деревня </a:t>
            </a:r>
            <a:r>
              <a:rPr lang="ru-RU" b="1" dirty="0" err="1" smtClean="0"/>
              <a:t>Бердюгино</a:t>
            </a:r>
            <a:r>
              <a:rPr lang="ru-RU" b="1" dirty="0" smtClean="0"/>
              <a:t>: </a:t>
            </a:r>
            <a:r>
              <a:rPr lang="ru-RU" b="1" dirty="0"/>
              <a:t>храм во имя Святого равноапостольного князя </a:t>
            </a:r>
            <a:r>
              <a:rPr lang="ru-RU" b="1" dirty="0" smtClean="0"/>
              <a:t>Владимира</a:t>
            </a:r>
            <a:endParaRPr lang="ru-RU" b="1" dirty="0"/>
          </a:p>
        </p:txBody>
      </p:sp>
      <p:pic>
        <p:nvPicPr>
          <p:cNvPr id="17412" name="Picture 4" descr="https://alapaevsk-eparchy.ru/assets/components/gallery/connector.php?action=web/phpthumb&amp;ctx=web&amp;w=1200&amp;h=0&amp;zc=0&amp;far=&amp;q=90&amp;src=%2Fassets%2Fgallery%2F1213%2F17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47" y="1074420"/>
            <a:ext cx="6626657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0688" y="132253"/>
            <a:ext cx="76064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ctr"/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Восстанавливающиеся храмы на территории Ирбитского МО.</a:t>
            </a:r>
            <a:endParaRPr lang="ru-RU" sz="2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142" y="768965"/>
            <a:ext cx="32827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b="1" dirty="0">
                <a:latin typeface="Georgia" panose="02040502050405020303" pitchFamily="18" charset="0"/>
              </a:rPr>
              <a:t>Храм в честь Введения во храм Пресвятой Богородицы в селе </a:t>
            </a:r>
            <a:r>
              <a:rPr lang="ru-RU" b="1" dirty="0" err="1">
                <a:latin typeface="Georgia" panose="02040502050405020303" pitchFamily="18" charset="0"/>
              </a:rPr>
              <a:t>Килачевском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построен на средства прихожан, освящен в 1878 году. В 1935 году церковь закрыли. За годы советской власти храм лишился венчаний, к началу XXI века был совершенно опустошенный. В настоящее время та часть здания, которая была когда-то основанием колокольни, отремонтирована, и в ней проводятся службы. В храме фрагментарно сохранились настенные росписи.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4977" y="5936848"/>
            <a:ext cx="675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 </a:t>
            </a:r>
            <a:r>
              <a:rPr lang="ru-RU" b="1" dirty="0" err="1" smtClean="0"/>
              <a:t>Килачёвское</a:t>
            </a:r>
            <a:r>
              <a:rPr lang="ru-RU" b="1" dirty="0" smtClean="0"/>
              <a:t>.  Храм </a:t>
            </a:r>
            <a:r>
              <a:rPr lang="ru-RU" b="1" dirty="0"/>
              <a:t>в честь </a:t>
            </a:r>
            <a:r>
              <a:rPr lang="ru-RU" b="1" dirty="0" smtClean="0"/>
              <a:t>введения во храм Пресвятой богородицы</a:t>
            </a:r>
            <a:endParaRPr lang="ru-RU" b="1" dirty="0"/>
          </a:p>
        </p:txBody>
      </p:sp>
      <p:pic>
        <p:nvPicPr>
          <p:cNvPr id="9218" name="Picture 2" descr="За годы советской власти храм лишился венч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35" y="1177290"/>
            <a:ext cx="6051550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0688" y="132253"/>
            <a:ext cx="76064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ctr"/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Восстанавливающиеся храмы на территории Ирбитского МО.</a:t>
            </a:r>
            <a:endParaRPr lang="ru-RU" sz="2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142" y="768965"/>
            <a:ext cx="33881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dirty="0" smtClean="0">
                <a:latin typeface="Georgia" panose="02040502050405020303" pitchFamily="18" charset="0"/>
              </a:rPr>
              <a:t>Каменная </a:t>
            </a:r>
            <a:r>
              <a:rPr lang="ru-RU" dirty="0">
                <a:latin typeface="Georgia" panose="02040502050405020303" pitchFamily="18" charset="0"/>
              </a:rPr>
              <a:t>часовня в Булановой, освященная во имя святых мучеников Флора и Лавра, построена, как и большинство каменных часовен в этих краях, на рубеже XIX — XX столетий. </a:t>
            </a:r>
            <a:r>
              <a:rPr lang="ru-RU" dirty="0" smtClean="0">
                <a:latin typeface="Georgia" panose="02040502050405020303" pitchFamily="18" charset="0"/>
              </a:rPr>
              <a:t>Во </a:t>
            </a:r>
            <a:r>
              <a:rPr lang="ru-RU" dirty="0">
                <a:latin typeface="Georgia" panose="02040502050405020303" pitchFamily="18" charset="0"/>
              </a:rPr>
              <a:t>время гражданской войны в районе Булановой шли интенсивные бои, и часовня пострадала от обстрела. В советские годы часовню использовали в качестве зерносклада, позднее в здании хранили цемент. Уже в наше время строение вернули верующим, в 2014 году на часовню вновь установили купол и крест</a:t>
            </a:r>
            <a:r>
              <a:rPr lang="ru-RU" dirty="0"/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7907" y="5605378"/>
            <a:ext cx="675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Деревня Буланова: часовня Флора и Лавра</a:t>
            </a:r>
            <a:endParaRPr lang="ru-RU" b="1" dirty="0"/>
          </a:p>
        </p:txBody>
      </p:sp>
      <p:pic>
        <p:nvPicPr>
          <p:cNvPr id="18434" name="Picture 2" descr="Деревня Буланова: часовня Флора и Лав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907" y="1030996"/>
            <a:ext cx="5803687" cy="435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0688" y="132253"/>
            <a:ext cx="76064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ctr"/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Строящиеся храмы на территории Ирбитского МО.</a:t>
            </a:r>
            <a:endParaRPr lang="ru-RU" sz="2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1440" y="958368"/>
            <a:ext cx="33261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Georgia" panose="02040502050405020303" pitchFamily="18" charset="0"/>
              </a:rPr>
              <a:t>Каменная </a:t>
            </a:r>
            <a:r>
              <a:rPr lang="ru-RU" dirty="0" err="1" smtClean="0">
                <a:latin typeface="Georgia" panose="02040502050405020303" pitchFamily="18" charset="0"/>
              </a:rPr>
              <a:t>трёхпрестольная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Успенская церковь в Зайково </a:t>
            </a:r>
            <a:r>
              <a:rPr lang="ru-RU" dirty="0" smtClean="0">
                <a:latin typeface="Georgia" panose="02040502050405020303" pitchFamily="18" charset="0"/>
              </a:rPr>
              <a:t>была заложена в 1805 году, а через десять лет освящён Главный престол. В 1869 году освящен придел в честь Рождества Иоанна Предтечи. В 1870 году — придел во имя святителя Николая Чудотворца.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В 1930 году Успенская церковь закрыта, позднее снесена. В 2018 году на окраине Зайково возведён небольшой простых форм кирпичный Успенский храм.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4977" y="5936848"/>
            <a:ext cx="675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Поселок </a:t>
            </a:r>
            <a:r>
              <a:rPr lang="ru-RU" b="1" dirty="0" smtClean="0"/>
              <a:t>Зайково. Храм </a:t>
            </a:r>
            <a:r>
              <a:rPr lang="ru-RU" b="1" dirty="0"/>
              <a:t>Успения Божией Матери</a:t>
            </a:r>
          </a:p>
        </p:txBody>
      </p:sp>
      <p:pic>
        <p:nvPicPr>
          <p:cNvPr id="11266" name="Picture 2" descr="Успенский храм в поселке Зайко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70" y="1436761"/>
            <a:ext cx="5779134" cy="43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0688" y="132253"/>
            <a:ext cx="76064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ctr"/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Восстанавливающиеся храмы на территории Ирбитского МО.</a:t>
            </a:r>
            <a:endParaRPr lang="ru-RU" sz="2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142" y="768965"/>
            <a:ext cx="32498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600" dirty="0" smtClean="0">
                <a:latin typeface="Georgia" panose="02040502050405020303" pitchFamily="18" charset="0"/>
              </a:rPr>
              <a:t>Большая каменная двухэтажная Свято-Троицкая церковь в селе </a:t>
            </a:r>
            <a:r>
              <a:rPr lang="ru-RU" sz="1600" dirty="0" err="1" smtClean="0">
                <a:latin typeface="Georgia" panose="02040502050405020303" pitchFamily="18" charset="0"/>
              </a:rPr>
              <a:t>Харловское</a:t>
            </a:r>
            <a:r>
              <a:rPr lang="ru-RU" sz="1600" dirty="0" smtClean="0">
                <a:latin typeface="Georgia" panose="02040502050405020303" pitchFamily="18" charset="0"/>
              </a:rPr>
              <a:t> была заложена в 1808 году. Здание церкви построено в смешанном стиле, где можно проследить черты уходившего барокко и нового на Урале классицизма. В 1812 году освящен нижний храм в честь Покрова Пресвятой Богородицы. В 1835 году освятили верхний храм в честь Святой </a:t>
            </a:r>
            <a:r>
              <a:rPr lang="ru-RU" sz="1600" dirty="0" err="1" smtClean="0">
                <a:latin typeface="Georgia" panose="02040502050405020303" pitchFamily="18" charset="0"/>
              </a:rPr>
              <a:t>Живоначальной</a:t>
            </a:r>
            <a:r>
              <a:rPr lang="ru-RU" sz="1600" dirty="0" smtClean="0">
                <a:latin typeface="Georgia" panose="02040502050405020303" pitchFamily="18" charset="0"/>
              </a:rPr>
              <a:t> Троицы. В 1930 году церковь в </a:t>
            </a:r>
            <a:r>
              <a:rPr lang="ru-RU" sz="1600" dirty="0" err="1" smtClean="0">
                <a:latin typeface="Georgia" panose="02040502050405020303" pitchFamily="18" charset="0"/>
              </a:rPr>
              <a:t>Харловском</a:t>
            </a:r>
            <a:r>
              <a:rPr lang="ru-RU" sz="1600" dirty="0" smtClean="0">
                <a:latin typeface="Georgia" panose="02040502050405020303" pitchFamily="18" charset="0"/>
              </a:rPr>
              <a:t> по решению властей закрыли. Долгое время здание оскверненного храма использовалось под зерносклад, затем там размещался клуб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6348" y="5724167"/>
            <a:ext cx="67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Село </a:t>
            </a:r>
            <a:r>
              <a:rPr lang="ru-RU" sz="2000" i="1" dirty="0" err="1"/>
              <a:t>Харловское</a:t>
            </a:r>
            <a:r>
              <a:rPr lang="ru-RU" sz="2000" i="1" dirty="0"/>
              <a:t>: храм Святой Троицы</a:t>
            </a:r>
            <a:endParaRPr lang="ru-RU" sz="2000" b="1" dirty="0"/>
          </a:p>
        </p:txBody>
      </p:sp>
      <p:pic>
        <p:nvPicPr>
          <p:cNvPr id="15362" name="Picture 2" descr="Село Харловское: храм Святой Тро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70" y="1126882"/>
            <a:ext cx="5803687" cy="435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0688" y="132253"/>
            <a:ext cx="76064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ctr"/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Действующие храмы на территории Ирбитского МО.</a:t>
            </a:r>
            <a:endParaRPr lang="ru-RU" sz="2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00688" y="996706"/>
            <a:ext cx="67551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900" dirty="0">
                <a:latin typeface="Georgia" panose="02040502050405020303" pitchFamily="18" charset="0"/>
              </a:rPr>
              <a:t>У Николаевского прихода в </a:t>
            </a:r>
            <a:r>
              <a:rPr lang="ru-RU" sz="1900" dirty="0" err="1">
                <a:latin typeface="Georgia" panose="02040502050405020303" pitchFamily="18" charset="0"/>
              </a:rPr>
              <a:t>Ницинском</a:t>
            </a:r>
            <a:r>
              <a:rPr lang="ru-RU" sz="1900" dirty="0">
                <a:latin typeface="Georgia" panose="02040502050405020303" pitchFamily="18" charset="0"/>
              </a:rPr>
              <a:t>, как и у все Ирбитской земли, есть свой святой покровитель, священник </a:t>
            </a:r>
            <a:r>
              <a:rPr lang="ru-RU" sz="1900" u="sng" dirty="0">
                <a:latin typeface="Georgia" panose="02040502050405020303" pitchFamily="18" charset="0"/>
              </a:rPr>
              <a:t>Алексий Кротенков</a:t>
            </a:r>
            <a:r>
              <a:rPr lang="ru-RU" sz="1900" dirty="0">
                <a:latin typeface="Georgia" panose="02040502050405020303" pitchFamily="18" charset="0"/>
              </a:rPr>
              <a:t>. В грозное для Церкви время, в 1929 — 1930 годах, он служил настоятелем Николаевской церкви.</a:t>
            </a:r>
          </a:p>
          <a:p>
            <a:pPr indent="446088" algn="just"/>
            <a:r>
              <a:rPr lang="ru-RU" sz="1900" dirty="0">
                <a:latin typeface="Georgia" panose="02040502050405020303" pitchFamily="18" charset="0"/>
              </a:rPr>
              <a:t>Когда храм в </a:t>
            </a:r>
            <a:r>
              <a:rPr lang="ru-RU" sz="1900" dirty="0" err="1">
                <a:latin typeface="Georgia" panose="02040502050405020303" pitchFamily="18" charset="0"/>
              </a:rPr>
              <a:t>Ницинском</a:t>
            </a:r>
            <a:r>
              <a:rPr lang="ru-RU" sz="1900" dirty="0">
                <a:latin typeface="Georgia" panose="02040502050405020303" pitchFamily="18" charset="0"/>
              </a:rPr>
              <a:t> попытались закрыть, отец Алексий решительно воспротивился этой несправедливости. Он организовал настоящее мирное сопротивление местного населения. Но власти с помощью хитрости арестовали священника. Он был подвергнут тяжелым испытаниям на допросах, не отступившись от веры. Расстрелян в Ирбите. Ныне у Ирбитской тюрьмы в память о священномученике Алексии </a:t>
            </a:r>
            <a:r>
              <a:rPr lang="ru-RU" sz="1900" dirty="0" err="1">
                <a:latin typeface="Georgia" panose="02040502050405020303" pitchFamily="18" charset="0"/>
              </a:rPr>
              <a:t>Кротенкове</a:t>
            </a:r>
            <a:r>
              <a:rPr lang="ru-RU" sz="1900" dirty="0">
                <a:latin typeface="Georgia" panose="02040502050405020303" pitchFamily="18" charset="0"/>
              </a:rPr>
              <a:t> установлен памятник</a:t>
            </a:r>
            <a:r>
              <a:rPr lang="ru-RU" sz="1900" dirty="0" smtClean="0">
                <a:latin typeface="Georgia" panose="02040502050405020303" pitchFamily="18" charset="0"/>
              </a:rPr>
              <a:t>.</a:t>
            </a:r>
          </a:p>
          <a:p>
            <a:pPr indent="446088" algn="just"/>
            <a:r>
              <a:rPr lang="ru-RU" sz="1900" dirty="0">
                <a:latin typeface="Georgia" panose="02040502050405020303" pitchFamily="18" charset="0"/>
              </a:rPr>
              <a:t>В Ирбитском историко-этнографическом музее представлена утварь и ряд икон из Николаевского храма. Они связаны с последним годом жизни святого, священномученика Алексия </a:t>
            </a:r>
            <a:r>
              <a:rPr lang="ru-RU" sz="1900" dirty="0" err="1">
                <a:latin typeface="Georgia" panose="02040502050405020303" pitchFamily="18" charset="0"/>
              </a:rPr>
              <a:t>Кротенкова</a:t>
            </a:r>
            <a:r>
              <a:rPr lang="ru-RU" sz="1900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8194" name="Picture 2" descr="Памятник у стен Ирбитской тюрьмы, посвященный расстрелянному здесь святому Алексию Кротенков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4672" r="21287" b="-4672"/>
          <a:stretch/>
        </p:blipFill>
        <p:spPr bwMode="auto">
          <a:xfrm>
            <a:off x="139865" y="1271026"/>
            <a:ext cx="3037674" cy="288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7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0688" y="132253"/>
            <a:ext cx="76064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ctr"/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Зарегистрирован </a:t>
            </a:r>
            <a:r>
              <a:rPr lang="ru-RU" sz="25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молебный</a:t>
            </a:r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дом </a:t>
            </a:r>
          </a:p>
          <a:p>
            <a:pPr indent="446088" algn="ctr"/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 территории Ирбитского МО.</a:t>
            </a:r>
            <a:endParaRPr lang="ru-RU" sz="2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112" y="858049"/>
            <a:ext cx="32827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b="1" dirty="0">
                <a:latin typeface="Georgia" panose="02040502050405020303" pitchFamily="18" charset="0"/>
              </a:rPr>
              <a:t>В селе </a:t>
            </a:r>
            <a:r>
              <a:rPr lang="ru-RU" b="1" dirty="0" err="1">
                <a:latin typeface="Georgia" panose="02040502050405020303" pitchFamily="18" charset="0"/>
              </a:rPr>
              <a:t>Ницинском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в</a:t>
            </a:r>
            <a:r>
              <a:rPr lang="ru-RU" dirty="0">
                <a:latin typeface="Georgia" panose="02040502050405020303" pitchFamily="18" charset="0"/>
              </a:rPr>
              <a:t> 1791 году заложили </a:t>
            </a:r>
            <a:r>
              <a:rPr lang="ru-RU" dirty="0" smtClean="0">
                <a:latin typeface="Georgia" panose="02040502050405020303" pitchFamily="18" charset="0"/>
              </a:rPr>
              <a:t>каменный </a:t>
            </a:r>
            <a:r>
              <a:rPr lang="ru-RU" dirty="0" err="1" smtClean="0">
                <a:latin typeface="Georgia" panose="02040502050405020303" pitchFamily="18" charset="0"/>
              </a:rPr>
              <a:t>трехпрестольный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Свято-Никольский храм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>
                <a:latin typeface="Georgia" panose="02040502050405020303" pitchFamily="18" charset="0"/>
              </a:rPr>
              <a:t>Николаевскую церковь построили в стиле барокко и освятили в 1816 году. Храм имел выдающийся внешний вид, особенно хороша была колокольня. Вокруг здания установили каменную ограду с металлическими решетками и входные группы с колоннами</a:t>
            </a:r>
            <a:r>
              <a:rPr lang="ru-RU" dirty="0"/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4977" y="5936848"/>
            <a:ext cx="675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Село </a:t>
            </a:r>
            <a:r>
              <a:rPr lang="ru-RU" b="1" dirty="0" err="1" smtClean="0"/>
              <a:t>Ницинское</a:t>
            </a:r>
            <a:endParaRPr lang="ru-RU" b="1" dirty="0"/>
          </a:p>
        </p:txBody>
      </p:sp>
      <p:pic>
        <p:nvPicPr>
          <p:cNvPr id="7170" name="Picture 2" descr="Николаевский храм в Ницинском в начале XX 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99" y="1103786"/>
            <a:ext cx="5669281" cy="48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0688" y="132253"/>
            <a:ext cx="76064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ctr"/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Действующие храмы на территории Ирбитского МО.</a:t>
            </a:r>
            <a:endParaRPr lang="ru-RU" sz="2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00688" y="1271026"/>
            <a:ext cx="67551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2000" dirty="0">
                <a:latin typeface="Georgia" panose="02040502050405020303" pitchFamily="18" charset="0"/>
              </a:rPr>
              <a:t>У Николаевского прихода в </a:t>
            </a:r>
            <a:r>
              <a:rPr lang="ru-RU" sz="2000" dirty="0" err="1">
                <a:latin typeface="Georgia" panose="02040502050405020303" pitchFamily="18" charset="0"/>
              </a:rPr>
              <a:t>Ницинском</a:t>
            </a:r>
            <a:r>
              <a:rPr lang="ru-RU" sz="2000" dirty="0">
                <a:latin typeface="Georgia" panose="02040502050405020303" pitchFamily="18" charset="0"/>
              </a:rPr>
              <a:t>, как и у все Ирбитской земли, есть свой святой покровитель, священник </a:t>
            </a:r>
            <a:r>
              <a:rPr lang="ru-RU" sz="2000" u="sng" dirty="0">
                <a:latin typeface="Georgia" panose="02040502050405020303" pitchFamily="18" charset="0"/>
              </a:rPr>
              <a:t>Алексий Кротенков</a:t>
            </a:r>
            <a:r>
              <a:rPr lang="ru-RU" sz="2000" dirty="0">
                <a:latin typeface="Georgia" panose="02040502050405020303" pitchFamily="18" charset="0"/>
              </a:rPr>
              <a:t>. В грозное для Церкви время, в 1929 — 1930 годах, он служил настоятелем Николаевской церкви.</a:t>
            </a:r>
          </a:p>
          <a:p>
            <a:pPr indent="446088" algn="just"/>
            <a:r>
              <a:rPr lang="ru-RU" sz="2000" dirty="0">
                <a:latin typeface="Georgia" panose="02040502050405020303" pitchFamily="18" charset="0"/>
              </a:rPr>
              <a:t>Когда храм в </a:t>
            </a:r>
            <a:r>
              <a:rPr lang="ru-RU" sz="2000" dirty="0" err="1">
                <a:latin typeface="Georgia" panose="02040502050405020303" pitchFamily="18" charset="0"/>
              </a:rPr>
              <a:t>Ницинском</a:t>
            </a:r>
            <a:r>
              <a:rPr lang="ru-RU" sz="2000" dirty="0">
                <a:latin typeface="Georgia" panose="02040502050405020303" pitchFamily="18" charset="0"/>
              </a:rPr>
              <a:t> попытались закрыть, отец Алексий решительно воспротивился этой несправедливости. Он организовал настоящее мирное сопротивление местного населения. Но власти с помощью хитрости арестовали священника. Он был подвергнут тяжелым испытаниям на допросах, не отступившись от веры. Расстрелян в Ирбите. Ныне у Ирбитской тюрьмы в память о священномученике Алексии </a:t>
            </a:r>
            <a:r>
              <a:rPr lang="ru-RU" sz="2000" dirty="0" err="1">
                <a:latin typeface="Georgia" panose="02040502050405020303" pitchFamily="18" charset="0"/>
              </a:rPr>
              <a:t>Кротенкове</a:t>
            </a:r>
            <a:r>
              <a:rPr lang="ru-RU" sz="2000" dirty="0">
                <a:latin typeface="Georgia" panose="02040502050405020303" pitchFamily="18" charset="0"/>
              </a:rPr>
              <a:t> установлен памятник.</a:t>
            </a:r>
          </a:p>
        </p:txBody>
      </p:sp>
      <p:pic>
        <p:nvPicPr>
          <p:cNvPr id="8194" name="Picture 2" descr="Памятник у стен Ирбитской тюрьмы, посвященный расстрелянному здесь святому Алексию Кротенков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4672" r="21287" b="-4672"/>
          <a:stretch/>
        </p:blipFill>
        <p:spPr bwMode="auto">
          <a:xfrm>
            <a:off x="139865" y="1271026"/>
            <a:ext cx="3037674" cy="288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2098" y="509778"/>
            <a:ext cx="7315200" cy="231343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Исторически в нашей стране сложилось так, что строительство любого города, села сопровождалось возведением церкви. Они служили центром любого населённого пункта, украшая его своим уникальным архитектурным обликом. 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s://sewingadvisor.ru/image/cache/catalog/digital/user_231/21_09_2020_14_02_58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177540"/>
            <a:ext cx="4186554" cy="31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59104"/>
            <a:ext cx="37321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>
                <a:latin typeface="Georgia" panose="02040502050405020303" pitchFamily="18" charset="0"/>
              </a:rPr>
              <a:t>Актуальность проекта</a:t>
            </a:r>
            <a:endParaRPr lang="ru-RU" sz="3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7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8036" y="486918"/>
            <a:ext cx="7315200" cy="23134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Православный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храм на протяжении многих веков российской истории являлся и местом общих народных собраний, и местом освящения всех сторон человеческой жизни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59104"/>
            <a:ext cx="37321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>
                <a:latin typeface="Georgia" panose="02040502050405020303" pitchFamily="18" charset="0"/>
              </a:rPr>
              <a:t>Актуальность проекта</a:t>
            </a:r>
            <a:endParaRPr lang="ru-RU" sz="3500"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1949"/>
          <a:stretch/>
        </p:blipFill>
        <p:spPr>
          <a:xfrm>
            <a:off x="5086349" y="2322915"/>
            <a:ext cx="5813931" cy="3317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6310" y="5989320"/>
            <a:ext cx="58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eorgia" panose="02040502050405020303" pitchFamily="18" charset="0"/>
              </a:rPr>
              <a:t>Б. Кустодиев. Крещенское водосвятие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elitsy.ru/media/src/eb/6b/eb6b453c526744acb15534378faae0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4" y="253132"/>
            <a:ext cx="10360025" cy="61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1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59104"/>
            <a:ext cx="37321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latin typeface="Georgia" panose="02040502050405020303" pitchFamily="18" charset="0"/>
              </a:rPr>
              <a:t>Цель и задачи  </a:t>
            </a:r>
            <a:r>
              <a:rPr lang="ru-RU" sz="3500" dirty="0">
                <a:latin typeface="Georgia" panose="02040502050405020303" pitchFamily="18" charset="0"/>
              </a:rPr>
              <a:t>проекта</a:t>
            </a:r>
            <a:endParaRPr lang="ru-RU" sz="35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4978" y="420385"/>
            <a:ext cx="760645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2500" dirty="0">
                <a:solidFill>
                  <a:srgbClr val="002060"/>
                </a:solidFill>
                <a:latin typeface="Georgia" panose="02040502050405020303" pitchFamily="18" charset="0"/>
              </a:rPr>
              <a:t>Создание учебно –методического пособия </a:t>
            </a:r>
            <a:r>
              <a:rPr lang="ru-RU" sz="2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для изучения культурного наследия храмов </a:t>
            </a:r>
            <a:r>
              <a:rPr lang="ru-RU" sz="2500" dirty="0">
                <a:solidFill>
                  <a:srgbClr val="002060"/>
                </a:solidFill>
                <a:latin typeface="Georgia" panose="02040502050405020303" pitchFamily="18" charset="0"/>
              </a:rPr>
              <a:t>Ирбитского </a:t>
            </a:r>
            <a:r>
              <a:rPr lang="ru-RU" sz="2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МО.</a:t>
            </a:r>
            <a:endParaRPr lang="ru-RU" sz="25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52098" y="2049780"/>
            <a:ext cx="77893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Georgia" panose="02040502050405020303" pitchFamily="18" charset="0"/>
              </a:rPr>
              <a:t>Изучить историю православных храмов Ирбитского МО;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Georgia" panose="02040502050405020303" pitchFamily="18" charset="0"/>
              </a:rPr>
              <a:t>Изучить особенности архитектуры православных храмов Ирбитского МО;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Georgia" panose="02040502050405020303" pitchFamily="18" charset="0"/>
              </a:rPr>
              <a:t>Познакомиться с внутренним устройством православных храмов Ирбитского МО;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Georgia" panose="02040502050405020303" pitchFamily="18" charset="0"/>
              </a:rPr>
              <a:t>Изучить вклад храмов в развитие территории Ирбитского МО (работа церковно –приходских школ, деятельность священников);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Georgia" panose="02040502050405020303" pitchFamily="18" charset="0"/>
              </a:rPr>
              <a:t>Создать учебно –методическое пособие на основе собранных материалов: настольную игру, интерактивную игру, видео экскурсии, рабочую тетрадь для обучающихся разных возрастов, методическую разработку занятий для педагогов ДОУ, школ.</a:t>
            </a:r>
          </a:p>
          <a:p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6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0688" y="132253"/>
            <a:ext cx="76064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ctr"/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Действующие храмы на территории Ирбитского МО.</a:t>
            </a:r>
            <a:endParaRPr lang="ru-RU" sz="2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Деревня Чусовляны: храм в честь Казанской иконы Божией Мате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19" y="996706"/>
            <a:ext cx="6586855" cy="494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972" y="911789"/>
            <a:ext cx="32827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 деревне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Чусовляны</a:t>
            </a:r>
            <a:r>
              <a:rPr lang="ru-RU" sz="2000" dirty="0">
                <a:latin typeface="Georgia" panose="02040502050405020303" pitchFamily="18" charset="0"/>
              </a:rPr>
              <a:t>, недалеко от Ирбита, в 2005 году был освящен </a:t>
            </a:r>
            <a:r>
              <a:rPr lang="ru-RU" sz="2000" b="1" dirty="0">
                <a:latin typeface="Georgia" panose="02040502050405020303" pitchFamily="18" charset="0"/>
              </a:rPr>
              <a:t>храм в честь Казанской иконы Божией Матери</a:t>
            </a:r>
            <a:r>
              <a:rPr lang="ru-RU" sz="2000" dirty="0">
                <a:latin typeface="Georgia" panose="02040502050405020303" pitchFamily="18" charset="0"/>
              </a:rPr>
              <a:t>. </a:t>
            </a:r>
            <a:endParaRPr lang="ru-RU" sz="2000" dirty="0" smtClean="0">
              <a:latin typeface="Georgia" panose="02040502050405020303" pitchFamily="18" charset="0"/>
            </a:endParaRPr>
          </a:p>
          <a:p>
            <a:pPr indent="446088" algn="just"/>
            <a:r>
              <a:rPr lang="ru-RU" sz="2000" dirty="0" smtClean="0">
                <a:latin typeface="Georgia" panose="02040502050405020303" pitchFamily="18" charset="0"/>
              </a:rPr>
              <a:t>Храм </a:t>
            </a:r>
            <a:r>
              <a:rPr lang="ru-RU" sz="2000" dirty="0">
                <a:latin typeface="Georgia" panose="02040502050405020303" pitchFamily="18" charset="0"/>
              </a:rPr>
              <a:t>освящен в здании старинной каменной часовни, построенном на рубеже XIX — XX веков в русском стиле с большим количеством кирпичного орнамента. Храм имеет шатровое завершение.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4977" y="5936848"/>
            <a:ext cx="675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Деревня </a:t>
            </a:r>
            <a:r>
              <a:rPr lang="ru-RU" b="1" dirty="0" err="1" smtClean="0"/>
              <a:t>Чусовляны</a:t>
            </a:r>
            <a:r>
              <a:rPr lang="ru-RU" b="1" dirty="0" smtClean="0"/>
              <a:t>. Храм </a:t>
            </a:r>
            <a:r>
              <a:rPr lang="ru-RU" b="1" dirty="0"/>
              <a:t>в честь Казанской иконы Божией Матери</a:t>
            </a:r>
          </a:p>
        </p:txBody>
      </p:sp>
    </p:spTree>
    <p:extLst>
      <p:ext uri="{BB962C8B-B14F-4D97-AF65-F5344CB8AC3E}">
        <p14:creationId xmlns:p14="http://schemas.microsoft.com/office/powerpoint/2010/main" val="21946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0688" y="132253"/>
            <a:ext cx="76064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ctr"/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Действующие храмы на территории Ирбитского МО.</a:t>
            </a:r>
            <a:endParaRPr lang="ru-RU" sz="2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9740" y="808919"/>
            <a:ext cx="32827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dirty="0">
                <a:latin typeface="Georgia" panose="02040502050405020303" pitchFamily="18" charset="0"/>
              </a:rPr>
              <a:t>Старый каменный храм в деревне Никитиной перестроен из часовни и освящен в честь Покрова Божией Матери в 1889 году. После закрытия в 1930 году заброшенная церковь постепенно разрушалась. Лишь с начала XXI столетия взялись за реставрацию храма, который в 2005 году был восстановлен и вновь освящен. Обновленная Покровская церковь имеет довольно оригинальные архитектурные формы со столпообразным ярусным барабаном и куполом над алтарем.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4977" y="5936848"/>
            <a:ext cx="675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д. Никитина. Храм Покрова Божьей Матери</a:t>
            </a:r>
            <a:endParaRPr lang="ru-RU" b="1" dirty="0"/>
          </a:p>
        </p:txBody>
      </p:sp>
      <p:pic>
        <p:nvPicPr>
          <p:cNvPr id="12290" name="Picture 2" descr="Покровский храм в Никитин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77" y="1076483"/>
            <a:ext cx="6209664" cy="46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0688" y="132253"/>
            <a:ext cx="76064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ctr"/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Действующие храмы на территории Ирбитского МО.</a:t>
            </a:r>
            <a:endParaRPr lang="ru-RU" sz="2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9740" y="808919"/>
            <a:ext cx="3282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dirty="0">
                <a:latin typeface="Georgia" panose="02040502050405020303" pitchFamily="18" charset="0"/>
              </a:rPr>
              <a:t>А еще осенью 2003 года в Никитиной рядом с опустошенным храмом на средства местных жителей была поставлена часовня в честь Святых Царственных Страстотерпцев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pPr indent="446088" algn="just"/>
            <a:r>
              <a:rPr lang="ru-RU" dirty="0">
                <a:latin typeface="Georgia" panose="02040502050405020303" pitchFamily="18" charset="0"/>
              </a:rPr>
              <a:t>Покровский храм и часовня образуют оригинальный храмовый комплекс, вокруг них окультуренная территория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4977" y="5936848"/>
            <a:ext cx="675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д. Никитина. </a:t>
            </a:r>
            <a:r>
              <a:rPr lang="ru-RU" b="1" dirty="0"/>
              <a:t>Часовня в честь Святых Царственных Страстотерпцев</a:t>
            </a:r>
          </a:p>
        </p:txBody>
      </p:sp>
      <p:pic>
        <p:nvPicPr>
          <p:cNvPr id="13314" name="Picture 2" descr="Часовня в честь Святых Царственных Страстотерпцев в Никитин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087914"/>
            <a:ext cx="6412230" cy="48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0688" y="132253"/>
            <a:ext cx="76064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ctr"/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Действующие храмы на территории Ирбитского МО.</a:t>
            </a:r>
            <a:endParaRPr lang="ru-RU" sz="2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9740" y="808919"/>
            <a:ext cx="32827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dirty="0">
                <a:latin typeface="Georgia" panose="02040502050405020303" pitchFamily="18" charset="0"/>
              </a:rPr>
              <a:t>На рубеже XIX — XX веков в деревне в эклектичном стиле возвели небольшую каменную часовню, освященную в честь Преображения Господня. В 1930-х годах часовню закрыли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pPr indent="446088" algn="just"/>
            <a:r>
              <a:rPr lang="ru-RU" dirty="0" smtClean="0">
                <a:latin typeface="Georgia" panose="02040502050405020303" pitchFamily="18" charset="0"/>
              </a:rPr>
              <a:t>Приблизительно </a:t>
            </a:r>
            <a:r>
              <a:rPr lang="ru-RU" dirty="0">
                <a:latin typeface="Georgia" panose="02040502050405020303" pitchFamily="18" charset="0"/>
              </a:rPr>
              <a:t>в 2010 году реставрация </a:t>
            </a:r>
            <a:r>
              <a:rPr lang="ru-RU">
                <a:latin typeface="Georgia" panose="02040502050405020303" pitchFamily="18" charset="0"/>
              </a:rPr>
              <a:t>была </a:t>
            </a:r>
            <a:r>
              <a:rPr lang="ru-RU" smtClean="0">
                <a:latin typeface="Georgia" panose="02040502050405020303" pitchFamily="18" charset="0"/>
              </a:rPr>
              <a:t>завершена</a:t>
            </a:r>
            <a:r>
              <a:rPr lang="ru-RU" dirty="0">
                <a:latin typeface="Georgia" panose="02040502050405020303" pitchFamily="18" charset="0"/>
              </a:rPr>
              <a:t>. Рядом с часовней разбили небольшой сад, высадили деревья, цветы. Часовня и этот сад стали своеобразным культурным центром небольшой деревни.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4977" y="5936848"/>
            <a:ext cx="675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д. Никитина. </a:t>
            </a:r>
            <a:r>
              <a:rPr lang="ru-RU" b="1" dirty="0"/>
              <a:t>Часовня в честь Святых Царственных Страстотерпцев</a:t>
            </a:r>
          </a:p>
        </p:txBody>
      </p:sp>
      <p:pic>
        <p:nvPicPr>
          <p:cNvPr id="19458" name="Picture 2" descr="Деревня Соколова: часовня Спаса Преобра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09" y="1656556"/>
            <a:ext cx="5055235" cy="379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106</TotalTime>
  <Words>1189</Words>
  <Application>Microsoft Office PowerPoint</Application>
  <PresentationFormat>Широкоэкранный</PresentationFormat>
  <Paragraphs>60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Corbel</vt:lpstr>
      <vt:lpstr>Georgia</vt:lpstr>
      <vt:lpstr>Wingdings 2</vt:lpstr>
      <vt:lpstr>Рамка</vt:lpstr>
      <vt:lpstr>Педагогический проект «Храмы Ирбитского МО»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«Храмы Ирбитского МО»</dc:title>
  <dc:creator>user</dc:creator>
  <cp:lastModifiedBy>user</cp:lastModifiedBy>
  <cp:revision>13</cp:revision>
  <dcterms:created xsi:type="dcterms:W3CDTF">2023-04-14T17:17:33Z</dcterms:created>
  <dcterms:modified xsi:type="dcterms:W3CDTF">2023-04-14T19:04:16Z</dcterms:modified>
</cp:coreProperties>
</file>