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65" r:id="rId6"/>
    <p:sldId id="269" r:id="rId7"/>
    <p:sldId id="268" r:id="rId8"/>
    <p:sldId id="267" r:id="rId9"/>
    <p:sldId id="270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86380" autoAdjust="0"/>
  </p:normalViewPr>
  <p:slideViewPr>
    <p:cSldViewPr snapToGrid="0">
      <p:cViewPr varScale="1">
        <p:scale>
          <a:sx n="69" d="100"/>
          <a:sy n="69" d="100"/>
        </p:scale>
        <p:origin x="-15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12022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1016B-6BC2-465A-9ABC-014B9CA335E4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90C85-9824-477F-95CC-CBF6C5CB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4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90C85-9824-477F-95CC-CBF6C5CB3CC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62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90C85-9824-477F-95CC-CBF6C5CB3CC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369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esign\2014\02_пед\53_шаблон презентации\01_slide_vershiny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56" y="-37336"/>
            <a:ext cx="9213868" cy="6912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130425"/>
            <a:ext cx="6408712" cy="1470025"/>
          </a:xfrm>
        </p:spPr>
        <p:txBody>
          <a:bodyPr/>
          <a:lstStyle>
            <a:lvl1pPr algn="r">
              <a:defRPr>
                <a:solidFill>
                  <a:srgbClr val="FFFF00"/>
                </a:solidFill>
                <a:latin typeface="Bebas Neue Bold" pitchFamily="34" charset="-52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149080"/>
            <a:ext cx="6408712" cy="2016224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6753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1778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672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4A1F-2DA9-445E-B16B-33F82461C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753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600200"/>
            <a:ext cx="6347048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669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1041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8360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341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66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53848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987579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18950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esign\2014\02_пед\53_шаблон презентации\01_slide rsvpu_bg_page_4x3_var.3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102"/>
            <a:ext cx="9179491" cy="68831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design\2014\02_пед\53_шаблон презентации\01_slide rsvpu_bg_page_4x3_var.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91" y="-25102"/>
            <a:ext cx="9179491" cy="68831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7744" y="1628800"/>
            <a:ext cx="65630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952AF-21AD-4F0A-ACB4-8866ABDBF6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821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D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rgbClr val="004D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6"/>
        </a:buBlip>
        <a:defRPr sz="2800" kern="1200">
          <a:solidFill>
            <a:srgbClr val="00ACC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35288" y="2622794"/>
            <a:ext cx="6408712" cy="1470025"/>
          </a:xfrm>
        </p:spPr>
        <p:txBody>
          <a:bodyPr>
            <a:normAutofit/>
          </a:bodyPr>
          <a:lstStyle/>
          <a:p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938" y="4239491"/>
            <a:ext cx="8972062" cy="2313709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Ломаева Е.Г., </a:t>
            </a:r>
          </a:p>
          <a:p>
            <a:r>
              <a:rPr lang="ru-RU" sz="2400" dirty="0" smtClean="0"/>
              <a:t>директор представительства РГППУ, </a:t>
            </a:r>
          </a:p>
          <a:p>
            <a:r>
              <a:rPr lang="ru-RU" sz="2400" dirty="0" smtClean="0"/>
              <a:t>ст. преподаватель кафедры ППР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0691" y="2099119"/>
            <a:ext cx="6899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                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    Развитие духовно-нравственной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культуры студентов вуза в процессе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   их профессиональной подготовки 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58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615" y="2946334"/>
            <a:ext cx="8229600" cy="108012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9</a:t>
            </a:r>
          </a:p>
        </p:txBody>
      </p:sp>
    </p:spTree>
    <p:extLst>
      <p:ext uri="{BB962C8B-B14F-4D97-AF65-F5344CB8AC3E}">
        <p14:creationId xmlns="" xmlns:p14="http://schemas.microsoft.com/office/powerpoint/2010/main" val="13710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93964"/>
            <a:ext cx="7983415" cy="609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ДУХОВНО-НРАВСТВЕННАЯ КУЛЬТУРА: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48145"/>
            <a:ext cx="8603673" cy="5597237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представляет </a:t>
            </a:r>
            <a:r>
              <a:rPr lang="ru-RU" sz="3300" b="1" dirty="0" smtClean="0">
                <a:solidFill>
                  <a:schemeClr val="tx1"/>
                </a:solidFill>
              </a:rPr>
              <a:t>собой механизм личностной </a:t>
            </a:r>
            <a:r>
              <a:rPr lang="ru-RU" sz="3300" b="1" dirty="0" err="1" smtClean="0">
                <a:solidFill>
                  <a:schemeClr val="tx1"/>
                </a:solidFill>
              </a:rPr>
              <a:t>саморегуляции</a:t>
            </a:r>
            <a:r>
              <a:rPr lang="ru-RU" sz="3300" b="1" dirty="0" smtClean="0">
                <a:solidFill>
                  <a:schemeClr val="tx1"/>
                </a:solidFill>
              </a:rPr>
              <a:t>, который обеспечивает реализацию индивидуальных ценностей и смыслов с учетом </a:t>
            </a:r>
            <a:r>
              <a:rPr lang="ru-RU" sz="3300" b="1" dirty="0" smtClean="0">
                <a:solidFill>
                  <a:schemeClr val="tx1"/>
                </a:solidFill>
              </a:rPr>
              <a:t>гуманного </a:t>
            </a:r>
            <a:r>
              <a:rPr lang="ru-RU" sz="3300" b="1" dirty="0" smtClean="0">
                <a:solidFill>
                  <a:schemeClr val="tx1"/>
                </a:solidFill>
              </a:rPr>
              <a:t>взаимодействия с самим собой и другими; это продукт социализации, образования, воспитания и </a:t>
            </a:r>
            <a:r>
              <a:rPr lang="ru-RU" sz="3300" b="1" dirty="0" smtClean="0">
                <a:solidFill>
                  <a:schemeClr val="tx1"/>
                </a:solidFill>
              </a:rPr>
              <a:t>самовоспитания</a:t>
            </a:r>
            <a:endParaRPr lang="ru-RU" sz="27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                                                                                                 </a:t>
            </a:r>
            <a:r>
              <a:rPr lang="ru-RU" sz="2700" dirty="0" smtClean="0"/>
              <a:t>(Н.С. </a:t>
            </a:r>
            <a:r>
              <a:rPr lang="ru-RU" sz="2700" dirty="0" err="1" smtClean="0"/>
              <a:t>Пичко</a:t>
            </a:r>
            <a:r>
              <a:rPr lang="ru-RU" sz="2700" dirty="0" smtClean="0"/>
              <a:t>)</a:t>
            </a:r>
            <a:r>
              <a:rPr lang="ru-RU" sz="2700" dirty="0" smtClean="0">
                <a:solidFill>
                  <a:schemeClr val="tx1"/>
                </a:solidFill>
              </a:rPr>
              <a:t>;</a:t>
            </a:r>
            <a:endParaRPr lang="ru-RU" sz="2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часть общей культуры человека; совокупность усвоенных им норм общечеловеческой морали, сформированной потребности жить и действовать для других на основе приоритета духовных ценностей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ru-RU" sz="2700" dirty="0" smtClean="0">
                <a:solidFill>
                  <a:schemeClr val="tx1"/>
                </a:solidFill>
              </a:rPr>
              <a:t>                   </a:t>
            </a:r>
            <a:r>
              <a:rPr lang="ru-RU" sz="2700" dirty="0" smtClean="0"/>
              <a:t>(Д.Н. Денисова</a:t>
            </a:r>
            <a:r>
              <a:rPr lang="ru-RU" sz="2700" dirty="0" smtClean="0"/>
              <a:t>);</a:t>
            </a:r>
          </a:p>
          <a:p>
            <a:pPr>
              <a:buNone/>
            </a:pPr>
            <a:endParaRPr lang="ru-RU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неотъемлемая часть личной культуры </a:t>
            </a:r>
            <a:r>
              <a:rPr lang="ru-RU" sz="3300" b="1" dirty="0" err="1" smtClean="0">
                <a:solidFill>
                  <a:schemeClr val="tx1"/>
                </a:solidFill>
              </a:rPr>
              <a:t>обучащегося</a:t>
            </a:r>
            <a:r>
              <a:rPr lang="ru-RU" sz="3300" b="1" dirty="0" smtClean="0">
                <a:solidFill>
                  <a:schemeClr val="tx1"/>
                </a:solidFill>
              </a:rPr>
              <a:t>, состоящая </a:t>
            </a:r>
            <a:r>
              <a:rPr lang="ru-RU" sz="3300" b="1" dirty="0" smtClean="0">
                <a:solidFill>
                  <a:schemeClr val="tx1"/>
                </a:solidFill>
              </a:rPr>
              <a:t>из системы </a:t>
            </a:r>
            <a:r>
              <a:rPr lang="ru-RU" sz="3300" b="1" dirty="0" smtClean="0">
                <a:solidFill>
                  <a:schemeClr val="tx1"/>
                </a:solidFill>
              </a:rPr>
              <a:t>элементов, включающих: духовную культуру, </a:t>
            </a:r>
            <a:r>
              <a:rPr lang="ru-RU" sz="3300" b="1" dirty="0" smtClean="0">
                <a:solidFill>
                  <a:schemeClr val="tx1"/>
                </a:solidFill>
              </a:rPr>
              <a:t>когнитивную </a:t>
            </a:r>
            <a:r>
              <a:rPr lang="ru-RU" sz="3300" b="1" dirty="0" smtClean="0">
                <a:solidFill>
                  <a:schemeClr val="tx1"/>
                </a:solidFill>
              </a:rPr>
              <a:t>культуру, </a:t>
            </a:r>
            <a:r>
              <a:rPr lang="ru-RU" sz="3300" b="1" dirty="0" smtClean="0">
                <a:solidFill>
                  <a:schemeClr val="tx1"/>
                </a:solidFill>
              </a:rPr>
              <a:t>рефлексивную </a:t>
            </a:r>
            <a:r>
              <a:rPr lang="ru-RU" sz="3300" b="1" dirty="0" smtClean="0">
                <a:solidFill>
                  <a:schemeClr val="tx1"/>
                </a:solidFill>
              </a:rPr>
              <a:t>культуру, коммуникативную культуру, </a:t>
            </a:r>
            <a:r>
              <a:rPr lang="ru-RU" sz="3300" b="1" dirty="0" err="1" smtClean="0">
                <a:solidFill>
                  <a:schemeClr val="tx1"/>
                </a:solidFill>
              </a:rPr>
              <a:t>креативную</a:t>
            </a:r>
            <a:r>
              <a:rPr lang="ru-RU" sz="3300" b="1" dirty="0" smtClean="0">
                <a:solidFill>
                  <a:schemeClr val="tx1"/>
                </a:solidFill>
              </a:rPr>
              <a:t> культуру, эстетическую культуру                                     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algn="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700" dirty="0" smtClean="0"/>
              <a:t>(Н.Е. Шилова)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9F1615-271B-4E87-8557-3C1B26698359}" type="slidenum">
              <a:rPr lang="ru-RU" sz="1400" smtClean="0"/>
              <a:pPr/>
              <a:t>2</a:t>
            </a:fld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36640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4073"/>
            <a:ext cx="8229600" cy="1025236"/>
          </a:xfrm>
        </p:spPr>
        <p:txBody>
          <a:bodyPr>
            <a:noAutofit/>
          </a:bodyPr>
          <a:lstStyle/>
          <a:p>
            <a:pPr algn="just"/>
            <a:r>
              <a:rPr lang="ru-RU" sz="2200" b="0" dirty="0" smtClean="0">
                <a:solidFill>
                  <a:schemeClr val="tx1"/>
                </a:solidFill>
              </a:rPr>
              <a:t>Таким образом, можно </a:t>
            </a:r>
            <a:r>
              <a:rPr lang="ru-RU" sz="2200" b="0" dirty="0" smtClean="0">
                <a:solidFill>
                  <a:schemeClr val="tx1"/>
                </a:solidFill>
              </a:rPr>
              <a:t>отметить, </a:t>
            </a:r>
            <a:r>
              <a:rPr lang="ru-RU" sz="2200" b="0" dirty="0" smtClean="0">
                <a:solidFill>
                  <a:schemeClr val="tx1"/>
                </a:solidFill>
              </a:rPr>
              <a:t>что </a:t>
            </a:r>
            <a:r>
              <a:rPr lang="ru-RU" sz="2200" b="0" dirty="0" smtClean="0">
                <a:solidFill>
                  <a:srgbClr val="0070C0"/>
                </a:solidFill>
              </a:rPr>
              <a:t>духовно-нравственная культура</a:t>
            </a:r>
            <a:r>
              <a:rPr lang="ru-RU" sz="2200" b="0" dirty="0" smtClean="0">
                <a:solidFill>
                  <a:schemeClr val="tx1"/>
                </a:solidFill>
              </a:rPr>
              <a:t> </a:t>
            </a:r>
            <a:r>
              <a:rPr lang="ru-RU" sz="2200" b="0" dirty="0" smtClean="0">
                <a:solidFill>
                  <a:schemeClr val="tx1"/>
                </a:solidFill>
              </a:rPr>
              <a:t>определяется </a:t>
            </a:r>
            <a:r>
              <a:rPr lang="ru-RU" sz="2200" b="0" dirty="0" smtClean="0">
                <a:solidFill>
                  <a:schemeClr val="tx1"/>
                </a:solidFill>
              </a:rPr>
              <a:t>учеными по разным признакам: </a:t>
            </a:r>
            <a:endParaRPr lang="ru-RU" sz="2200" b="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0764"/>
            <a:ext cx="8229600" cy="5001491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600" b="1" dirty="0" smtClean="0">
                <a:solidFill>
                  <a:srgbClr val="0070C0"/>
                </a:solidFill>
              </a:rPr>
              <a:t>как сфера духовной деятельности, которая включает систему образования, воспитание, духовное творчество;</a:t>
            </a:r>
          </a:p>
          <a:p>
            <a:pPr algn="just">
              <a:buFontTx/>
              <a:buChar char="-"/>
            </a:pPr>
            <a:r>
              <a:rPr lang="ru-RU" sz="2600" b="1" dirty="0" smtClean="0">
                <a:solidFill>
                  <a:srgbClr val="0070C0"/>
                </a:solidFill>
              </a:rPr>
              <a:t> как система ценностей и убеждений, образцов, стандартов и норм поведения; </a:t>
            </a:r>
          </a:p>
          <a:p>
            <a:pPr algn="just">
              <a:buFontTx/>
              <a:buChar char="-"/>
            </a:pPr>
            <a:r>
              <a:rPr lang="ru-RU" sz="2600" b="1" dirty="0" smtClean="0">
                <a:solidFill>
                  <a:srgbClr val="0070C0"/>
                </a:solidFill>
              </a:rPr>
              <a:t>как средство самореализации личности или группы;</a:t>
            </a:r>
          </a:p>
          <a:p>
            <a:pPr algn="just">
              <a:buFontTx/>
              <a:buChar char="-"/>
            </a:pPr>
            <a:r>
              <a:rPr lang="ru-RU" sz="2600" b="1" dirty="0" smtClean="0">
                <a:solidFill>
                  <a:srgbClr val="0070C0"/>
                </a:solidFill>
              </a:rPr>
              <a:t>к</a:t>
            </a:r>
            <a:r>
              <a:rPr lang="ru-RU" sz="2600" b="1" dirty="0" smtClean="0">
                <a:solidFill>
                  <a:srgbClr val="0070C0"/>
                </a:solidFill>
              </a:rPr>
              <a:t>роме того, духовно-нравственная культура формирует личность, ее взгляды, мировоззрение, ценностные ориентации, установки.</a:t>
            </a:r>
            <a:endParaRPr lang="ru-RU" sz="2600" b="1" dirty="0">
              <a:solidFill>
                <a:srgbClr val="0070C0"/>
              </a:solidFill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191695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800" dirty="0" smtClean="0">
                <a:solidFill>
                  <a:schemeClr val="tx1"/>
                </a:solidFill>
              </a:rPr>
              <a:t>Студент способен осуществлять духовно-нравственное воспитание обучающихся на основе базовых национальных ценностей.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4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Общепрофессиональные</a:t>
            </a:r>
            <a:r>
              <a:rPr lang="ru-RU" dirty="0" smtClean="0"/>
              <a:t> компетенции (ОПК- 4)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28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0108"/>
            <a:ext cx="8382000" cy="85898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Духовно-нравственное воспитание при изучении учебной дисциплины </a:t>
            </a:r>
            <a:r>
              <a:rPr lang="ru-RU" sz="2400" dirty="0" smtClean="0"/>
              <a:t>«Русский язык и деловая коммуникация»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242" y="997527"/>
            <a:ext cx="8229600" cy="53755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>
                <a:solidFill>
                  <a:schemeClr val="tx1"/>
                </a:solidFill>
              </a:rPr>
              <a:t>На уроках </a:t>
            </a:r>
            <a:r>
              <a:rPr lang="ru-RU" sz="2300" dirty="0" smtClean="0">
                <a:solidFill>
                  <a:schemeClr val="tx1"/>
                </a:solidFill>
              </a:rPr>
              <a:t>используется </a:t>
            </a:r>
            <a:r>
              <a:rPr lang="ru-RU" sz="2300" dirty="0" smtClean="0">
                <a:solidFill>
                  <a:schemeClr val="tx1"/>
                </a:solidFill>
              </a:rPr>
              <a:t>языковой материал с ярко выраженной нравственной окраской:</a:t>
            </a:r>
          </a:p>
          <a:p>
            <a:pPr marL="0" indent="0" algn="just">
              <a:buFontTx/>
              <a:buChar char="-"/>
            </a:pP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rgbClr val="C00000"/>
                </a:solidFill>
              </a:rPr>
              <a:t>использование текстов, в которых идет речь о доброте, человечности, милосердии, совести, о любви к Родине;</a:t>
            </a:r>
          </a:p>
          <a:p>
            <a:pPr marL="0" indent="0" algn="just">
              <a:buFontTx/>
              <a:buChar char="-"/>
            </a:pPr>
            <a:r>
              <a:rPr lang="ru-RU" sz="2300" dirty="0" smtClean="0">
                <a:solidFill>
                  <a:srgbClr val="002060"/>
                </a:solidFill>
              </a:rPr>
              <a:t> работа с пословицами и поговорками способствует формированию духовных ценностей;</a:t>
            </a:r>
          </a:p>
          <a:p>
            <a:pPr marL="0" indent="0" algn="just">
              <a:buFontTx/>
              <a:buChar char="-"/>
            </a:pPr>
            <a:r>
              <a:rPr lang="ru-RU" sz="2300" dirty="0" smtClean="0">
                <a:solidFill>
                  <a:schemeClr val="tx1"/>
                </a:solidFill>
              </a:rPr>
              <a:t>  </a:t>
            </a:r>
            <a:r>
              <a:rPr lang="ru-RU" sz="2300" dirty="0" smtClean="0">
                <a:solidFill>
                  <a:srgbClr val="C00000"/>
                </a:solidFill>
              </a:rPr>
              <a:t>определение значений таких этических категорий и понятий, как нравственность, честность, </a:t>
            </a:r>
            <a:r>
              <a:rPr lang="ru-RU" sz="2300" dirty="0" smtClean="0">
                <a:solidFill>
                  <a:srgbClr val="C00000"/>
                </a:solidFill>
              </a:rPr>
              <a:t>скромность</a:t>
            </a:r>
            <a:r>
              <a:rPr lang="ru-RU" sz="2300" dirty="0" smtClean="0">
                <a:solidFill>
                  <a:srgbClr val="C00000"/>
                </a:solidFill>
              </a:rPr>
              <a:t>…</a:t>
            </a:r>
            <a:endParaRPr lang="ru-RU" sz="2300" dirty="0" smtClean="0">
              <a:solidFill>
                <a:srgbClr val="C00000"/>
              </a:solidFill>
            </a:endParaRPr>
          </a:p>
          <a:p>
            <a:pPr marL="0" lvl="0" indent="0" algn="just">
              <a:buFontTx/>
              <a:buChar char="-"/>
            </a:pPr>
            <a:r>
              <a:rPr lang="ru-RU" sz="2300" dirty="0" smtClean="0">
                <a:solidFill>
                  <a:srgbClr val="002060"/>
                </a:solidFill>
              </a:rPr>
              <a:t>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студентам предлагаются темы сочинений-рассуждений: </a:t>
            </a:r>
            <a:r>
              <a:rPr lang="ru-RU" sz="2300" dirty="0" smtClean="0">
                <a:solidFill>
                  <a:schemeClr val="tx1"/>
                </a:solidFill>
              </a:rPr>
              <a:t>«</a:t>
            </a:r>
            <a:r>
              <a:rPr lang="ru-RU" sz="2400" dirty="0" smtClean="0">
                <a:solidFill>
                  <a:schemeClr val="tx1"/>
                </a:solidFill>
              </a:rPr>
              <a:t>Величайшие истины – самые простые» (Л. Н. Толстой</a:t>
            </a:r>
            <a:r>
              <a:rPr lang="ru-RU" sz="2400" dirty="0" smtClean="0">
                <a:solidFill>
                  <a:schemeClr val="tx1"/>
                </a:solidFill>
              </a:rPr>
              <a:t>). </a:t>
            </a:r>
            <a:r>
              <a:rPr lang="ru-RU" sz="2400" dirty="0" smtClean="0">
                <a:solidFill>
                  <a:srgbClr val="002060"/>
                </a:solidFill>
              </a:rPr>
              <a:t>«Голос красоты звучит тихо: он проникает только в самые чуткие уши» (Фридрих Ницше</a:t>
            </a:r>
            <a:r>
              <a:rPr lang="ru-RU" sz="2400" dirty="0" smtClean="0">
                <a:solidFill>
                  <a:srgbClr val="002060"/>
                </a:solidFill>
              </a:rPr>
              <a:t>). </a:t>
            </a:r>
            <a:r>
              <a:rPr lang="ru-RU" sz="2400" dirty="0" smtClean="0">
                <a:solidFill>
                  <a:srgbClr val="002060"/>
                </a:solidFill>
              </a:rPr>
              <a:t>                           </a:t>
            </a:r>
            <a:r>
              <a:rPr lang="ru-RU" sz="2400" dirty="0" smtClean="0">
                <a:solidFill>
                  <a:schemeClr val="tx1"/>
                </a:solidFill>
              </a:rPr>
              <a:t>Что </a:t>
            </a:r>
            <a:r>
              <a:rPr lang="ru-RU" sz="2400" dirty="0" smtClean="0">
                <a:solidFill>
                  <a:schemeClr val="tx1"/>
                </a:solidFill>
              </a:rPr>
              <a:t>важнее: семья или карьера? и др.</a:t>
            </a:r>
          </a:p>
          <a:p>
            <a:pPr marL="0" lvl="0" indent="0" algn="just">
              <a:buFontTx/>
              <a:buChar char="-"/>
            </a:pPr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5</a:t>
            </a:r>
          </a:p>
        </p:txBody>
      </p:sp>
    </p:spTree>
    <p:extLst>
      <p:ext uri="{BB962C8B-B14F-4D97-AF65-F5344CB8AC3E}">
        <p14:creationId xmlns="" xmlns:p14="http://schemas.microsoft.com/office/powerpoint/2010/main" val="29027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5460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36074"/>
            <a:ext cx="8229600" cy="4990090"/>
          </a:xfrm>
        </p:spPr>
        <p:txBody>
          <a:bodyPr/>
          <a:lstStyle/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    Используются психотехнические игры, семинары, дискуссии, которые позволяют в непринужденной беседе рассуждать о</a:t>
            </a:r>
            <a:r>
              <a:rPr lang="ru-RU" smtClean="0">
                <a:solidFill>
                  <a:schemeClr val="tx1"/>
                </a:solidFill>
              </a:rPr>
              <a:t> настоящих </a:t>
            </a:r>
            <a:r>
              <a:rPr lang="ru-RU" dirty="0" smtClean="0">
                <a:solidFill>
                  <a:schemeClr val="tx1"/>
                </a:solidFill>
              </a:rPr>
              <a:t>человеческих ценностях: о долге, о чести, об ответственности за свои поступки и др.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92" y="1"/>
            <a:ext cx="8768862" cy="51261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Результаты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074158"/>
              </p:ext>
            </p:extLst>
          </p:nvPr>
        </p:nvGraphicFramePr>
        <p:xfrm>
          <a:off x="283781" y="531446"/>
          <a:ext cx="8596982" cy="6132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95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21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18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74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indent="270510"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Показатель</a:t>
                      </a:r>
                    </a:p>
                    <a:p>
                      <a:pPr indent="270510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indent="270510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064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4889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indent="-48895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927">
                <a:tc>
                  <a:txBody>
                    <a:bodyPr/>
                    <a:lstStyle/>
                    <a:p>
                      <a:pPr indent="270510"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ПОРЯДОЧНОСТЬ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97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0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ДОЛГ И </a:t>
                      </a:r>
                      <a:r>
                        <a:rPr lang="ru-RU" sz="23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ОТВЕТСТВЕННОСТЬ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93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92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ПАТРИОТИЗМ</a:t>
                      </a:r>
                      <a:endParaRPr lang="ru-RU" sz="2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91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65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ТРУДОЛЮБИЕ</a:t>
                      </a:r>
                      <a:endParaRPr lang="ru-RU" sz="2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91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992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РОДИТЕЛЕЙ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57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422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ГЕРОЕВ ВОЙНЫ И ТРУДА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63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4965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КОСМОНАВТОВ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734220">
                <a:tc>
                  <a:txBody>
                    <a:bodyPr/>
                    <a:lstStyle/>
                    <a:p>
                      <a:pPr indent="270510"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БИЗНЕСМЕНОВ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indent="27051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53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5268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92" y="166256"/>
            <a:ext cx="8768862" cy="609599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Результаты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074158"/>
              </p:ext>
            </p:extLst>
          </p:nvPr>
        </p:nvGraphicFramePr>
        <p:xfrm>
          <a:off x="207819" y="721062"/>
          <a:ext cx="8603672" cy="5264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3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4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43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85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7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6770"/>
                <a:gridCol w="936770"/>
                <a:gridCol w="936770"/>
                <a:gridCol w="936770"/>
              </a:tblGrid>
              <a:tr h="366836">
                <a:tc rowSpan="2">
                  <a:txBody>
                    <a:bodyPr/>
                    <a:lstStyle/>
                    <a:p>
                      <a:pPr indent="27051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Показатель</a:t>
                      </a:r>
                    </a:p>
                    <a:p>
                      <a:pPr indent="270510"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indent="27051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%</a:t>
                      </a:r>
                      <a:endParaRPr lang="ru-RU" sz="2800" dirty="0"/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11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ПОМОГАТЬ</a:t>
                      </a:r>
                      <a:r>
                        <a:rPr lang="ru-RU" sz="2000" baseline="0" dirty="0" smtClean="0"/>
                        <a:t> ЛЮДЯМ</a:t>
                      </a:r>
                      <a:endParaRPr lang="ru-RU" sz="20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91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8612">
                <a:tc>
                  <a:txBody>
                    <a:bodyPr/>
                    <a:lstStyle/>
                    <a:p>
                      <a:r>
                        <a:rPr lang="ru-RU" dirty="0" smtClean="0"/>
                        <a:t>ТВОРИТЬ ДОБРО БЕЗ КОРЫСТНЫХ</a:t>
                      </a:r>
                      <a:r>
                        <a:rPr lang="ru-RU" baseline="0" dirty="0" smtClean="0"/>
                        <a:t>  ЦЕЛЕЙ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89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4553">
                <a:tc>
                  <a:txBody>
                    <a:bodyPr/>
                    <a:lstStyle/>
                    <a:p>
                      <a:r>
                        <a:rPr lang="ru-RU" dirty="0" smtClean="0"/>
                        <a:t>ЗАНИМАТЬСЯ ИСКУССТВОМ, </a:t>
                      </a:r>
                      <a:r>
                        <a:rPr lang="ru-RU" sz="1600" dirty="0" smtClean="0"/>
                        <a:t>ТВОРЧЕСТВОМ</a:t>
                      </a:r>
                      <a:endParaRPr lang="ru-RU" sz="16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45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8959">
                <a:tc>
                  <a:txBody>
                    <a:bodyPr/>
                    <a:lstStyle/>
                    <a:p>
                      <a:r>
                        <a:rPr lang="ru-RU" dirty="0" smtClean="0"/>
                        <a:t>ЖИТЬ, НЕ СОВЕРШАЯ ЗЛА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82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9306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СОВЕРШАТЬ БЛАГИЕ ДЕЛА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81</a:t>
                      </a:r>
                      <a:endParaRPr lang="ru-RU" sz="2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Номер слайда 5"/>
          <p:cNvSpPr txBox="1">
            <a:spLocks/>
          </p:cNvSpPr>
          <p:nvPr/>
        </p:nvSpPr>
        <p:spPr>
          <a:xfrm>
            <a:off x="8814452" y="6260756"/>
            <a:ext cx="329548" cy="18887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7</a:t>
            </a:r>
          </a:p>
        </p:txBody>
      </p:sp>
    </p:spTree>
    <p:extLst>
      <p:ext uri="{BB962C8B-B14F-4D97-AF65-F5344CB8AC3E}">
        <p14:creationId xmlns="" xmlns:p14="http://schemas.microsoft.com/office/powerpoint/2010/main" val="25268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3236" y="665018"/>
            <a:ext cx="8672946" cy="56665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rgbClr val="C00000"/>
                </a:solidFill>
              </a:rPr>
              <a:t>Что </a:t>
            </a:r>
            <a:r>
              <a:rPr lang="ru-RU" sz="2800" dirty="0" smtClean="0">
                <a:solidFill>
                  <a:srgbClr val="C00000"/>
                </a:solidFill>
              </a:rPr>
              <a:t>есть духовность?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Синтез </a:t>
            </a:r>
            <a:r>
              <a:rPr lang="ru-RU" sz="2800" dirty="0" smtClean="0">
                <a:solidFill>
                  <a:srgbClr val="C00000"/>
                </a:solidFill>
              </a:rPr>
              <a:t>совершенства, стремленье духа к новой высоте.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Путь </a:t>
            </a:r>
            <a:r>
              <a:rPr lang="ru-RU" sz="2800" dirty="0" smtClean="0">
                <a:solidFill>
                  <a:srgbClr val="C00000"/>
                </a:solidFill>
              </a:rPr>
              <a:t>к Богу – утверждает духовенство,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Мудрец </a:t>
            </a:r>
            <a:r>
              <a:rPr lang="ru-RU" sz="2800" dirty="0" smtClean="0">
                <a:solidFill>
                  <a:srgbClr val="C00000"/>
                </a:solidFill>
              </a:rPr>
              <a:t>ответит просто – путь к себе,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Поэт </a:t>
            </a:r>
            <a:r>
              <a:rPr lang="ru-RU" sz="2800" dirty="0" smtClean="0">
                <a:solidFill>
                  <a:srgbClr val="C00000"/>
                </a:solidFill>
              </a:rPr>
              <a:t>с художником подскажут – вдохновенье,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Певец </a:t>
            </a:r>
            <a:r>
              <a:rPr lang="ru-RU" sz="2800" dirty="0" smtClean="0">
                <a:solidFill>
                  <a:srgbClr val="C00000"/>
                </a:solidFill>
              </a:rPr>
              <a:t>и композитор – песнь души,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Политик</a:t>
            </a:r>
            <a:r>
              <a:rPr lang="ru-RU" sz="2800" dirty="0" smtClean="0">
                <a:solidFill>
                  <a:srgbClr val="C00000"/>
                </a:solidFill>
              </a:rPr>
              <a:t> – совесть, физик – убежденье,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И </a:t>
            </a:r>
            <a:r>
              <a:rPr lang="ru-RU" sz="2800" dirty="0" smtClean="0">
                <a:solidFill>
                  <a:srgbClr val="C00000"/>
                </a:solidFill>
              </a:rPr>
              <a:t>все они по-своему правы.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Духовность</a:t>
            </a:r>
            <a:r>
              <a:rPr lang="ru-RU" sz="2800" dirty="0" smtClean="0">
                <a:solidFill>
                  <a:srgbClr val="C00000"/>
                </a:solidFill>
              </a:rPr>
              <a:t> – это творчества начало,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  Полет </a:t>
            </a:r>
            <a:r>
              <a:rPr lang="ru-RU" sz="2800" dirty="0" smtClean="0">
                <a:solidFill>
                  <a:srgbClr val="C00000"/>
                </a:solidFill>
              </a:rPr>
              <a:t>души, что ввысь </a:t>
            </a:r>
            <a:r>
              <a:rPr lang="ru-RU" sz="2800" dirty="0" smtClean="0">
                <a:solidFill>
                  <a:srgbClr val="C00000"/>
                </a:solidFill>
              </a:rPr>
              <a:t>устремлена…  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                                                               </a:t>
            </a:r>
            <a:r>
              <a:rPr lang="ru-RU" sz="2400" dirty="0" smtClean="0"/>
              <a:t>О</a:t>
            </a:r>
            <a:r>
              <a:rPr lang="ru-RU" sz="2400" dirty="0" smtClean="0"/>
              <a:t>. </a:t>
            </a:r>
            <a:r>
              <a:rPr lang="ru-RU" sz="2400" dirty="0" err="1" smtClean="0"/>
              <a:t>Рубежов</a:t>
            </a:r>
            <a:endParaRPr lang="ru-RU" sz="2400" dirty="0" smtClean="0"/>
          </a:p>
          <a:p>
            <a:pPr>
              <a:buNone/>
            </a:pPr>
            <a:endParaRPr lang="ru-RU" sz="28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svpu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РГППУ">
      <a:majorFont>
        <a:latin typeface="PF DinDisplay Pro"/>
        <a:ea typeface=""/>
        <a:cs typeface=""/>
      </a:majorFont>
      <a:minorFont>
        <a:latin typeface="PF DinDisplay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rsvpu</Template>
  <TotalTime>609</TotalTime>
  <Words>338</Words>
  <Application>Microsoft Office PowerPoint</Application>
  <PresentationFormat>Экран (4:3)</PresentationFormat>
  <Paragraphs>87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rsvpu</vt:lpstr>
      <vt:lpstr> </vt:lpstr>
      <vt:lpstr>ДУХОВНО-НРАВСТВЕННАЯ КУЛЬТУРА:</vt:lpstr>
      <vt:lpstr>Таким образом, можно отметить, что духовно-нравственная культура определяется учеными по разным признакам: </vt:lpstr>
      <vt:lpstr>Общепрофессиональные компетенции (ОПК- 4) </vt:lpstr>
      <vt:lpstr>Духовно-нравственное воспитание при изучении учебной дисциплины «Русский язык и деловая коммуникация»</vt:lpstr>
      <vt:lpstr>Слайд 6</vt:lpstr>
      <vt:lpstr>Результаты</vt:lpstr>
      <vt:lpstr>Результаты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</dc:creator>
  <cp:lastModifiedBy>Liza</cp:lastModifiedBy>
  <cp:revision>69</cp:revision>
  <dcterms:created xsi:type="dcterms:W3CDTF">2018-05-22T16:37:23Z</dcterms:created>
  <dcterms:modified xsi:type="dcterms:W3CDTF">2022-11-30T17:01:23Z</dcterms:modified>
</cp:coreProperties>
</file>