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3" r:id="rId5"/>
    <p:sldId id="260" r:id="rId6"/>
    <p:sldId id="258" r:id="rId7"/>
    <p:sldId id="262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96A1D2-F67E-47D2-84F1-8F92E55D6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3560" y="131723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007E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9595E2A-1866-478B-9DE8-7064E1179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3560" y="379691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F861EB-879A-4663-B9F8-843BE889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A72371-9709-4901-A220-45BE4521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4478EB-8FFA-47A1-B560-A477A4A2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2D41F-898D-402D-B6BF-39ED6525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104A13-F635-434A-B410-E8F349B18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62BB82-4F59-40A6-9E01-E4E65BC6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375BDE-3EC7-40A6-9566-E15A9042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238751-6753-4901-861A-1BC0AF3A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3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D7FA0FB-F160-41F3-8E11-A225089E7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A20AA38-AFE9-4140-975E-DB6DFC6DD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6F8AD4-F9E7-4915-A476-0BFD81E9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B5BB04-421C-4587-9BCD-72BC9517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05E4AE-A48C-4D5B-B438-AAB943C2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3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D7FBBB-D613-44C7-80D5-42E85EC4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F77329-458D-40B4-A218-3E7E45B86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992BEF-E0CF-4AB1-AA3E-527F36E8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FE4172-1F40-4178-BB05-25BDF270C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AE43A3-DB34-4456-815E-21455DB90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E25C28-70B2-4529-AC7F-6743AE17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906" y="1185082"/>
            <a:ext cx="9602501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F2E43F-B8C5-47D8-9E31-AEA987A71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9906" y="4064807"/>
            <a:ext cx="9602501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4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8C2142-E9FD-43DF-B2E6-4148DCED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ADC520-E5B1-4D06-9EE9-AAC0B643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3A7969-B04D-4596-8EF5-220A166E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22F902-AA9A-4D88-86CA-BE7C5F0B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C9891F-02AA-4661-B09D-0152B2102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42" y="1825625"/>
            <a:ext cx="5017958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C52BD33-ABF6-4619-BDD2-AB8498A92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0838" y="1825625"/>
            <a:ext cx="538146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0B4447-2DD6-4817-93E7-4FA53B83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1BA4C6-9AF5-4BF6-8ED3-680FD106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7EDF38-0736-4270-B20B-56843227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1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BF928-A7A4-44DE-85B2-3DC7F556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6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823BE9-311C-4FE6-8B70-B0D7E1FEA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956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07D6F14-5112-4F3D-B2E3-873C11F3F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956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F31A9A8-09E4-4808-8C8C-ADFA10037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198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CF0203A-3384-4084-AE04-D071F500E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198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5F4FFC-80B6-435E-9807-64AD26AD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D315BC4-880D-4294-93F8-6AEBC4BE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1220F67-9164-4158-9A9C-AEA2FF84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5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046784-4376-432E-BF40-DE3C0E9B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99BCBE5-899A-4D45-8D58-71C1E54E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E65E9E7-5D91-481E-9FC8-3B79B2CA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3942FBE-C9C2-46B4-AEB5-F5110D03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3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3BA438F-1891-4BF7-8C25-B027AA29D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7D0A284-88D4-49C3-A0F2-2DB7BE0A6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496B788-5F2C-45B9-B062-BF200A00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1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4FE11E-3171-45B5-98D7-AC1BF7053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FC4907-C845-4A31-8B24-1802BB13C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5EE3E23-DE75-494B-B15F-8A3963082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4A7B32-6466-4DDC-A2F5-3B705994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4220CB-CFE0-4B9C-A4DE-B3FB66DD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4EB9ED3-B5AA-472D-BB5C-0302CA2E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8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F498F1-2744-40D3-A7CC-1FAECAEED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19ADD4C-5553-4B7B-8ECF-29F9436A4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B94CA59-2C21-4699-A56A-C80E1BA1D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295F32-2790-4E71-808B-242972339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107E9D-50B4-4CCC-B22C-C8D5541C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3C9D27-EC02-4904-80CF-32AF09F0E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8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409D4F-B464-4919-A9DB-810EE602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42" y="350135"/>
            <a:ext cx="10644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rgbClr val="000070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628618-4039-489F-9F6E-2F61CDDF4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8042" y="1810635"/>
            <a:ext cx="106442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B72F59-6411-483E-B417-D5B9C1B1B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FDA48-C690-47A3-97EC-415D6A229B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A5AEFF-8462-452E-A002-8A7755DCD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F37D30-FD23-4FB7-BC26-3D268139A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15BA-C4A1-4556-9F27-EE403CA7F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2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00A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0%BA%D0%B0%D1%80%D1%82%D0%B8%D0%BD%D0%BA%D0%B8%20%D1%80%D0%BE%D1%81%D1%81%D0%B8%D0%B9%D1%81%D0%BA%D0%B0%D1%8F%20%D1%81%D0%B5%D0%BC%D1%8C%D1%8F%3A%20%D0%BA%D0%B0%D0%BA%20%D1%81%D0%BE%D1%85%D1%80%D0%B0%D0%BD%D0%B8%D1%82%D1%8C%20%D1%82%D1%80%D0%B0%D0%B4%D0%B8%D1%86%D0%B8%D0%B8%20%D0%B8%20%D0%BE%D0%B1%D1%80%D0%B5%D1%81%D1%82%D0%B8%20%D0%BD%D0%BE%D0%B2%D1%8B%D0%B5%20%D1%81%D0%BC%D1%8B%D1%81%D0%BB%D1%8B&amp;pos=0&amp;img_url=http%3A%2F%2Fxn--68-6kcuzpihjx2b4d.xn--p1ai%2Fassets%2Fimages%2Fnews%2Fscreenshot_20211117_120432.jpg&amp;rpt=simage&amp;lr=21716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1D182E-6827-40B8-9C7F-F7C451455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3560" y="1317234"/>
            <a:ext cx="9144000" cy="426060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/>
              </a:rPr>
              <a:t/>
            </a:r>
            <a:br>
              <a:rPr lang="ru-RU" sz="4000" b="1" dirty="0" smtClean="0">
                <a:effectLst/>
              </a:rPr>
            </a:br>
            <a:r>
              <a:rPr lang="ru-RU" sz="4000" b="1" dirty="0" smtClean="0">
                <a:effectLst/>
              </a:rPr>
              <a:t/>
            </a:r>
            <a:br>
              <a:rPr lang="ru-RU" sz="4000" b="1" dirty="0" smtClean="0">
                <a:effectLst/>
              </a:rPr>
            </a:br>
            <a:r>
              <a:rPr lang="ru-RU" sz="4800" b="1" dirty="0" smtClean="0">
                <a:effectLst/>
              </a:rPr>
              <a:t>Сотрудничество </a:t>
            </a:r>
            <a:br>
              <a:rPr lang="ru-RU" sz="4800" b="1" dirty="0" smtClean="0">
                <a:effectLst/>
              </a:rPr>
            </a:br>
            <a:r>
              <a:rPr lang="ru-RU" sz="4800" b="1" dirty="0" smtClean="0">
                <a:effectLst/>
              </a:rPr>
              <a:t>школы </a:t>
            </a:r>
            <a:r>
              <a:rPr lang="ru-RU" sz="4800" b="1" dirty="0">
                <a:effectLst/>
              </a:rPr>
              <a:t>и семьи как важнейшее условие </a:t>
            </a:r>
            <a:r>
              <a:rPr lang="ru-RU" sz="4800" dirty="0">
                <a:effectLst/>
              </a:rPr>
              <a:t/>
            </a:r>
            <a:br>
              <a:rPr lang="ru-RU" sz="4800" dirty="0">
                <a:effectLst/>
              </a:rPr>
            </a:br>
            <a:r>
              <a:rPr lang="ru-RU" sz="4800" b="1" dirty="0">
                <a:effectLst/>
              </a:rPr>
              <a:t>воспитания подрастающего поколения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ABCA935-0B14-4BF9-8207-B2FF1979A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4817" y="5617029"/>
            <a:ext cx="9144000" cy="91986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/>
              <a:t>Рождественские чтения </a:t>
            </a:r>
            <a:endParaRPr lang="ru-RU" b="1" dirty="0" smtClean="0"/>
          </a:p>
          <a:p>
            <a:pPr algn="r"/>
            <a:r>
              <a:rPr lang="ru-RU" b="1" dirty="0" smtClean="0"/>
              <a:t>01.12.2022 г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42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59" y="618989"/>
            <a:ext cx="4638675" cy="4800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59" y="4506685"/>
            <a:ext cx="5704704" cy="1600200"/>
          </a:xfrm>
        </p:spPr>
        <p:txBody>
          <a:bodyPr/>
          <a:lstStyle/>
          <a:p>
            <a:pPr algn="r"/>
            <a:r>
              <a:rPr lang="ru-RU" sz="2400" b="1" dirty="0" err="1">
                <a:effectLst/>
              </a:rPr>
              <a:t>В.А.Сухомлинский</a:t>
            </a:r>
            <a:r>
              <a:rPr lang="ru-RU" sz="2400" b="1" dirty="0">
                <a:effectLst/>
              </a:rPr>
              <a:t>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08470" y="724987"/>
            <a:ext cx="5464356" cy="5166361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/>
              <a:t>«Семья для ребенка – это источник общественного опыта. Здесь он находит примеры для подражания и здесь происходит его социальное рождение. И если мы хотим вырастить нравственно здоровое поколение, то должны решать эту проблему «всем миром»: школа, семья, общественность»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58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Тенденции развития семьи в РФ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78731" y="1724298"/>
            <a:ext cx="527739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Опросы общественного мнения показывают, что семья воспринимается  в качестве одной из главных ценностей и как условие счастливой жизни. </a:t>
            </a:r>
          </a:p>
          <a:p>
            <a:pPr algn="r"/>
            <a:r>
              <a:rPr lang="ru-RU" sz="2000" b="1" dirty="0" smtClean="0"/>
              <a:t>Стабильность или нестабильность общественной жизни , здоровье нации напрямую  ставится в зависимости от состояния семьи. </a:t>
            </a:r>
          </a:p>
          <a:p>
            <a:pPr algn="r"/>
            <a:r>
              <a:rPr lang="ru-RU" sz="2000" b="1" dirty="0" smtClean="0"/>
              <a:t>Снижение значимости </a:t>
            </a:r>
            <a:r>
              <a:rPr lang="ru-RU" sz="2000" b="1" dirty="0" err="1" smtClean="0"/>
              <a:t>родительства</a:t>
            </a:r>
            <a:r>
              <a:rPr lang="ru-RU" sz="2000" b="1" dirty="0" smtClean="0"/>
              <a:t> и родства и возрастание значимости супружества</a:t>
            </a:r>
          </a:p>
          <a:p>
            <a:pPr algn="r"/>
            <a:r>
              <a:rPr lang="ru-RU" dirty="0" smtClean="0"/>
              <a:t>И др.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02" y="1759077"/>
            <a:ext cx="4630737" cy="3036548"/>
          </a:xfrm>
        </p:spPr>
      </p:pic>
      <p:sp>
        <p:nvSpPr>
          <p:cNvPr id="8" name="TextBox 7"/>
          <p:cNvSpPr txBox="1"/>
          <p:nvPr/>
        </p:nvSpPr>
        <p:spPr>
          <a:xfrm>
            <a:off x="1005838" y="4940563"/>
            <a:ext cx="6988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hlinkClick r:id="rId3"/>
              </a:rPr>
              <a:t>Российская </a:t>
            </a:r>
            <a:r>
              <a:rPr lang="ru-RU" sz="3200" dirty="0">
                <a:hlinkClick r:id="rId3"/>
              </a:rPr>
              <a:t>семья: как </a:t>
            </a:r>
            <a:r>
              <a:rPr lang="ru-RU" sz="3200" dirty="0" smtClean="0">
                <a:hlinkClick r:id="rId3"/>
              </a:rPr>
              <a:t>сохранить </a:t>
            </a:r>
            <a:r>
              <a:rPr lang="ru-RU" sz="3200" dirty="0">
                <a:hlinkClick r:id="rId3"/>
              </a:rPr>
              <a:t>традиции и обрести новые смыслы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4406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Вызовы современного общества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22423" y="1371600"/>
            <a:ext cx="53296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Возникновение, развитие и укоренение философии общества потребления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Социальная пассивность, дефицит не денежных мотиваций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Кризис трудовой культуры и этики (трудиться, чтобы отдохнуть)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Тотальное влияние СМИ на сознание  всех возрастных социальных групп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Стирание идентичностей  (национальных, религиозных, половых, профессиональных)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Изменения в молодежной субкультуре: игнорирование опыта предыдущих поколений, мнения взрослых, недоверие к идеалам, приоритет материальных ценностей над духовными, рост сексуальной ориентации во взаимоотношениях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Развитие науки и техники, расширяющие возможности человечества по изменению окружающего мира до бесконечности.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23" y="1545139"/>
            <a:ext cx="2743200" cy="2642616"/>
          </a:xfrm>
        </p:spPr>
      </p:pic>
      <p:pic>
        <p:nvPicPr>
          <p:cNvPr id="9" name="Рисунок 8" descr="https://narasputye.ru/wp-content/uploads/2017/12/RsV9vqEc-300x3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16" y="3638006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01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Семья и школа: от диалога к партнерству</a:t>
            </a:r>
            <a:r>
              <a:rPr lang="ru-RU" b="1" dirty="0" smtClean="0"/>
              <a:t>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</a:t>
            </a:r>
            <a:r>
              <a:rPr lang="ru-RU" sz="2200" dirty="0" smtClean="0"/>
              <a:t>создание единого образовательного пространства «школа – семья», обеспечивающего целостное развитие личности школьника через организацию взаимодействия с семьями на основе социального партнерства.</a:t>
            </a:r>
            <a:endParaRPr lang="ru-RU" sz="2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40838" y="1825625"/>
            <a:ext cx="5381469" cy="4705804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b="1" dirty="0" smtClean="0"/>
              <a:t>Педагогическая  помощь семье</a:t>
            </a:r>
            <a:r>
              <a:rPr lang="ru-RU" dirty="0" smtClean="0"/>
              <a:t>:</a:t>
            </a:r>
            <a:endParaRPr lang="ru-RU" dirty="0"/>
          </a:p>
          <a:p>
            <a:pPr lvl="0"/>
            <a:r>
              <a:rPr lang="ru-RU" dirty="0" smtClean="0"/>
              <a:t>образовательная </a:t>
            </a:r>
            <a:r>
              <a:rPr lang="ru-RU" dirty="0"/>
              <a:t>(включает помощь семье в обучении и воспитании детей);</a:t>
            </a:r>
          </a:p>
          <a:p>
            <a:pPr lvl="0"/>
            <a:r>
              <a:rPr lang="ru-RU" dirty="0" smtClean="0"/>
              <a:t>психологическая </a:t>
            </a:r>
            <a:r>
              <a:rPr lang="ru-RU" dirty="0"/>
              <a:t>(включает социально – психологическую поддержку и коррекцию);</a:t>
            </a:r>
          </a:p>
          <a:p>
            <a:pPr lvl="0"/>
            <a:r>
              <a:rPr lang="ru-RU" dirty="0" smtClean="0"/>
              <a:t>посредническая </a:t>
            </a:r>
            <a:r>
              <a:rPr lang="ru-RU" dirty="0"/>
              <a:t>(включает помощь в организации, координации и информировании в вопросах семейного воспитания).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37" y="3461655"/>
            <a:ext cx="4236719" cy="317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7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20639" y="373471"/>
            <a:ext cx="10479178" cy="60665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Направления деятельности</a:t>
            </a:r>
            <a:r>
              <a:rPr lang="ru-RU" dirty="0" smtClean="0"/>
              <a:t>: </a:t>
            </a:r>
            <a:endParaRPr lang="ru-RU" dirty="0"/>
          </a:p>
          <a:p>
            <a:pPr lvl="0"/>
            <a:r>
              <a:rPr lang="ru-RU" dirty="0"/>
              <a:t>изучение семей учащихся, их образовательных и информационных потребностей и запросов, воспитательного и культурного потенциала;</a:t>
            </a:r>
          </a:p>
          <a:p>
            <a:pPr lvl="0"/>
            <a:r>
              <a:rPr lang="ru-RU" dirty="0"/>
              <a:t>использование различных форм взаимодействия, наполнение их современным содержанием;</a:t>
            </a:r>
          </a:p>
          <a:p>
            <a:pPr lvl="0"/>
            <a:r>
              <a:rPr lang="ru-RU" dirty="0"/>
              <a:t>создание условий для включения родителей в деятельность школы как равноправных субъектов;</a:t>
            </a:r>
          </a:p>
          <a:p>
            <a:pPr lvl="0"/>
            <a:r>
              <a:rPr lang="ru-RU" dirty="0"/>
              <a:t>повышение педагогической, правовой, информационной культуры субъектов образовательного процесса;</a:t>
            </a:r>
          </a:p>
          <a:p>
            <a:pPr lvl="0"/>
            <a:r>
              <a:rPr lang="ru-RU" dirty="0"/>
              <a:t>формирование единого информационного пространства, способствующего неконфликтному взаимодействию педагогов, детей,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09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Формы  </a:t>
            </a:r>
            <a:r>
              <a:rPr lang="ru-RU" dirty="0"/>
              <a:t>работы </a:t>
            </a:r>
            <a:r>
              <a:rPr lang="ru-RU" dirty="0" smtClean="0"/>
              <a:t>с семьёй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1816" y="1639950"/>
            <a:ext cx="106157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•</a:t>
            </a:r>
            <a:r>
              <a:rPr lang="ru-RU" sz="3600" dirty="0"/>
              <a:t>  </a:t>
            </a:r>
            <a:r>
              <a:rPr lang="ru-RU" sz="3600" dirty="0" smtClean="0"/>
              <a:t>В</a:t>
            </a:r>
            <a:r>
              <a:rPr lang="ru-RU" sz="2400" dirty="0" smtClean="0"/>
              <a:t>стречи </a:t>
            </a:r>
            <a:r>
              <a:rPr lang="ru-RU" sz="2400" dirty="0"/>
              <a:t>с родителями (консультации, тренинги, мастер-классы, круглые </a:t>
            </a:r>
            <a:r>
              <a:rPr lang="ru-RU" sz="2400" dirty="0" smtClean="0"/>
              <a:t>столы, лектории, практикумы);</a:t>
            </a:r>
            <a:endParaRPr lang="ru-RU" sz="2400" dirty="0"/>
          </a:p>
          <a:p>
            <a:r>
              <a:rPr lang="ru-RU" sz="2400" dirty="0"/>
              <a:t>•    </a:t>
            </a:r>
            <a:r>
              <a:rPr lang="ru-RU" sz="2400" dirty="0" smtClean="0"/>
              <a:t>Общешкольные </a:t>
            </a:r>
            <a:r>
              <a:rPr lang="ru-RU" sz="2400" dirty="0"/>
              <a:t>и классные родительские собрания;</a:t>
            </a:r>
          </a:p>
          <a:p>
            <a:r>
              <a:rPr lang="ru-RU" sz="2400" dirty="0"/>
              <a:t>•    </a:t>
            </a:r>
            <a:r>
              <a:rPr lang="ru-RU" sz="2400" dirty="0" smtClean="0"/>
              <a:t>Конференции </a:t>
            </a:r>
            <a:r>
              <a:rPr lang="ru-RU" sz="2400" dirty="0"/>
              <a:t>для родителей;</a:t>
            </a:r>
          </a:p>
          <a:p>
            <a:r>
              <a:rPr lang="ru-RU" sz="2400" dirty="0"/>
              <a:t>•    </a:t>
            </a:r>
            <a:r>
              <a:rPr lang="ru-RU" sz="2400" dirty="0" smtClean="0"/>
              <a:t>Творческие </a:t>
            </a:r>
            <a:r>
              <a:rPr lang="ru-RU" sz="2400" dirty="0"/>
              <a:t>конкурсы по </a:t>
            </a:r>
            <a:r>
              <a:rPr lang="ru-RU" sz="2400" dirty="0" smtClean="0"/>
              <a:t>темам;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Семейные праздники;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Походы, экскурсии;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День открытых дверей;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Рейды «Семья»;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Родительская почта </a:t>
            </a:r>
            <a:r>
              <a:rPr lang="ru-RU" sz="2400" dirty="0"/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302642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8320" y="4297680"/>
            <a:ext cx="2303988" cy="189411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Благодарю за внимание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85" y="269920"/>
            <a:ext cx="8361960" cy="6271471"/>
          </a:xfrm>
        </p:spPr>
      </p:pic>
    </p:spTree>
    <p:extLst>
      <p:ext uri="{BB962C8B-B14F-4D97-AF65-F5344CB8AC3E}">
        <p14:creationId xmlns:p14="http://schemas.microsoft.com/office/powerpoint/2010/main" val="2100254524"/>
      </p:ext>
    </p:extLst>
  </p:cSld>
  <p:clrMapOvr>
    <a:masterClrMapping/>
  </p:clrMapOvr>
</p:sld>
</file>

<file path=ppt/theme/theme1.xml><?xml version="1.0" encoding="utf-8"?>
<a:theme xmlns:a="http://schemas.openxmlformats.org/drawingml/2006/main" name="Универса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Универса2.potx" id="{6609A835-538B-439F-98C3-E73F98A6B99C}" vid="{086BBCE9-4F0F-4B12-A376-32F54CF10B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Универса3</Template>
  <TotalTime>103</TotalTime>
  <Words>301</Words>
  <Application>Microsoft Office PowerPoint</Application>
  <PresentationFormat>Произвольный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Универса3</vt:lpstr>
      <vt:lpstr>  Сотрудничество  школы и семьи как важнейшее условие  воспитания подрастающего поколения </vt:lpstr>
      <vt:lpstr>В.А.Сухомлинский  </vt:lpstr>
      <vt:lpstr>Тенденции развития семьи в РФ</vt:lpstr>
      <vt:lpstr>Вызовы современного общества</vt:lpstr>
      <vt:lpstr> «Семья и школа: от диалога к партнерству»  </vt:lpstr>
      <vt:lpstr> </vt:lpstr>
      <vt:lpstr>  Формы  работы с семьёй 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Универсальный</dc:title>
  <dc:creator>Эрика</dc:creator>
  <cp:lastModifiedBy>Пользователь Windows</cp:lastModifiedBy>
  <cp:revision>14</cp:revision>
  <dcterms:created xsi:type="dcterms:W3CDTF">2020-03-30T04:36:38Z</dcterms:created>
  <dcterms:modified xsi:type="dcterms:W3CDTF">2022-12-01T03:29:58Z</dcterms:modified>
</cp:coreProperties>
</file>