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69" r:id="rId12"/>
    <p:sldId id="271" r:id="rId13"/>
    <p:sldId id="272" r:id="rId14"/>
    <p:sldId id="273" r:id="rId15"/>
    <p:sldId id="274" r:id="rId16"/>
    <p:sldId id="276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43" autoAdjust="0"/>
  </p:normalViewPr>
  <p:slideViewPr>
    <p:cSldViewPr>
      <p:cViewPr>
        <p:scale>
          <a:sx n="60" d="100"/>
          <a:sy n="60" d="100"/>
        </p:scale>
        <p:origin x="-744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FAB4B-B802-4AF5-8AFD-5308E9413AA3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E7762-2432-4130-B2DD-7BCEC18A1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14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C570C-C8D1-4A3E-8A43-2FB030A9D012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E841-0557-404A-B1D1-32B2B80AC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1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F20D0-3893-4200-BBF9-0601DFCCB139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ED32-44E6-4A74-9755-BE53088AD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6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7B4F5-D065-45FB-B826-347F9ED148CA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4350E-46F3-438F-BBBC-49B864B0D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2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6C41-FD91-4CF2-8C41-7743AABC645A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3C4F6-DB53-4E75-B4A2-35666DC2D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1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4F16-F19A-4791-A351-5F4091296730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A9942-AE6A-46A0-BFA0-E751B1CC6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9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5AEA-DF4A-4E6B-A1D6-C74424C12002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D7B1-CD05-4704-A49E-36D8FA2C3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7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13B3-62E7-49F4-B8B2-674CD933BB5D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106-4EE3-443C-AB4A-5218AFD14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7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BBC-20E3-4196-AC55-EDDA84BC3EB6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38BA-E527-4276-8812-0F369E414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3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2341-EB05-43A9-8839-7ADA4EDCB846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DDDA8-82F9-44A2-97A0-402F126E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3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2E47A-69A3-4478-BB80-933C250A521E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CA95-D48C-4236-9B45-5E59E9FD1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3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467A14-94C6-4DC4-97E8-9FF176F3A5DB}" type="datetimeFigureOut">
              <a:rPr lang="ru-RU"/>
              <a:pPr>
                <a:defRPr/>
              </a:pPr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C29DC1-B321-43B3-B066-8FAF83460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35343" y="213285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Формы гражданско-патриотического воспитания младших школьников через внеклассную и внеурочную деятельность</a:t>
            </a:r>
            <a:endParaRPr lang="ru-RU" sz="36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6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pic>
        <p:nvPicPr>
          <p:cNvPr id="6146" name="Picture 2" descr="C:\Users\User\Desktop\РОЖДЕСТВЕНСКИЕ ЧТЕНИЯ\SAM_20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" r="25098" b="21840"/>
          <a:stretch/>
        </p:blipFill>
        <p:spPr bwMode="auto">
          <a:xfrm>
            <a:off x="149525" y="260649"/>
            <a:ext cx="4926531" cy="383613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РОЖДЕСТВЕНСКИЕ ЧТЕНИЯ\SAM_2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704522" cy="352839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982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3507" y="688340"/>
            <a:ext cx="2796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PT Astra Serif"/>
                <a:ea typeface="Calibri"/>
                <a:cs typeface="Times New Roman"/>
              </a:rPr>
              <a:t>Свеча памяти</a:t>
            </a:r>
            <a:endParaRPr lang="ru-RU" sz="3200" b="1" dirty="0"/>
          </a:p>
        </p:txBody>
      </p:sp>
      <p:pic>
        <p:nvPicPr>
          <p:cNvPr id="7170" name="Picture 2" descr="C:\Users\User\Desktop\РОЖДЕСТВЕНСКИЕ ЧТЕНИЯ\DSC031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0"/>
          <a:stretch/>
        </p:blipFill>
        <p:spPr bwMode="auto">
          <a:xfrm>
            <a:off x="974975" y="1484784"/>
            <a:ext cx="7194045" cy="46040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91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pic>
        <p:nvPicPr>
          <p:cNvPr id="8195" name="Picture 3" descr="C:\Users\User\Desktop\РОЖДЕСТВЕНСКИЕ ЧТЕНИЯ\IMG_1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3"/>
          <a:stretch/>
        </p:blipFill>
        <p:spPr bwMode="auto">
          <a:xfrm>
            <a:off x="309485" y="692696"/>
            <a:ext cx="8525028" cy="55512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5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31848" y="430749"/>
            <a:ext cx="5080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PT Astra Serif"/>
                <a:ea typeface="Calibri"/>
                <a:cs typeface="Times New Roman"/>
              </a:rPr>
              <a:t>Мой папа в армии служил</a:t>
            </a:r>
            <a:endParaRPr lang="ru-RU" sz="3200" b="1" dirty="0"/>
          </a:p>
        </p:txBody>
      </p:sp>
      <p:pic>
        <p:nvPicPr>
          <p:cNvPr id="9218" name="Picture 2" descr="C:\Users\User\Desktop\РОЖДЕСТВЕНСКИЕ ЧТЕНИЯ\IMG-20190222-WA0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8676" r="17628" b="21087"/>
          <a:stretch/>
        </p:blipFill>
        <p:spPr bwMode="auto">
          <a:xfrm>
            <a:off x="174299" y="1124744"/>
            <a:ext cx="5149317" cy="31258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РОЖДЕСТВЕНСКИЕ ЧТЕНИЯ\IMG_20200214_1114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t="11206" r="10026" b="10652"/>
          <a:stretch/>
        </p:blipFill>
        <p:spPr bwMode="auto">
          <a:xfrm>
            <a:off x="4283968" y="2975677"/>
            <a:ext cx="4619297" cy="36260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56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7038" y="688340"/>
            <a:ext cx="3929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PT Astra Serif"/>
                <a:ea typeface="Calibri"/>
                <a:cs typeface="Times New Roman"/>
              </a:rPr>
              <a:t>Армейский чемодан</a:t>
            </a:r>
            <a:endParaRPr lang="ru-RU" sz="3200" b="1" dirty="0"/>
          </a:p>
        </p:txBody>
      </p:sp>
      <p:pic>
        <p:nvPicPr>
          <p:cNvPr id="10242" name="Picture 2" descr="C:\Users\User\Desktop\фото сортировать\IMG_20200219_0849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6" b="14953"/>
          <a:stretch/>
        </p:blipFill>
        <p:spPr bwMode="auto">
          <a:xfrm>
            <a:off x="4405399" y="1988840"/>
            <a:ext cx="4427984" cy="34097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r="16484" b="14623"/>
          <a:stretch/>
        </p:blipFill>
        <p:spPr bwMode="auto">
          <a:xfrm>
            <a:off x="179512" y="1829318"/>
            <a:ext cx="4032448" cy="372879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723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7038" y="688340"/>
            <a:ext cx="3850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PT Astra Serif"/>
                <a:ea typeface="Calibri"/>
                <a:cs typeface="Times New Roman"/>
              </a:rPr>
              <a:t>Солдатский альбом</a:t>
            </a:r>
            <a:endParaRPr lang="ru-RU" sz="3200" b="1" dirty="0"/>
          </a:p>
        </p:txBody>
      </p:sp>
      <p:pic>
        <p:nvPicPr>
          <p:cNvPr id="11266" name="Picture 2" descr="C:\Users\User\Desktop\РОЖДЕСТВЕНСКИЕ ЧТЕНИЯ\IMG_20200218_084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5" y="1615783"/>
            <a:ext cx="5053453" cy="379009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РОЖДЕСТВЕНСКИЕ ЧТЕНИЯ\IMG_20200214_131739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67"/>
          <a:stretch/>
        </p:blipFill>
        <p:spPr bwMode="auto">
          <a:xfrm>
            <a:off x="5280051" y="1770162"/>
            <a:ext cx="3468413" cy="361631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37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032" y="188640"/>
            <a:ext cx="4968875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011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420888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sz="3600" dirty="0" smtClean="0">
                <a:latin typeface="PT Astra Serif"/>
                <a:ea typeface="Times New Roman"/>
                <a:cs typeface="Times New Roman"/>
              </a:rPr>
              <a:t>    </a:t>
            </a:r>
            <a:r>
              <a:rPr lang="ru-RU" sz="3200" dirty="0" smtClean="0">
                <a:latin typeface="PT Astra Serif"/>
                <a:ea typeface="Times New Roman"/>
                <a:cs typeface="Times New Roman"/>
              </a:rPr>
              <a:t>Как </a:t>
            </a:r>
            <a:r>
              <a:rPr lang="ru-RU" sz="3200" dirty="0">
                <a:latin typeface="PT Astra Serif"/>
                <a:ea typeface="Times New Roman"/>
                <a:cs typeface="Times New Roman"/>
              </a:rPr>
              <a:t>нет человека без самолюбия, так нет человека без любви к </a:t>
            </a:r>
            <a:r>
              <a:rPr lang="ru-RU" sz="3200" dirty="0" smtClean="0">
                <a:latin typeface="PT Astra Serif"/>
                <a:ea typeface="Times New Roman"/>
                <a:cs typeface="Times New Roman"/>
              </a:rPr>
              <a:t>Отечеству</a:t>
            </a:r>
            <a:r>
              <a:rPr lang="ru-RU" sz="3200" dirty="0">
                <a:latin typeface="PT Astra Serif"/>
                <a:ea typeface="Times New Roman"/>
                <a:cs typeface="Times New Roman"/>
              </a:rPr>
              <a:t>, и эта любовь дает воспитанию верный ключ к сердцу человека и могущественную опору для борьбы с его дурными природными, личными, семейными и родовыми </a:t>
            </a:r>
            <a:r>
              <a:rPr lang="ru-RU" sz="3200" dirty="0" smtClean="0">
                <a:latin typeface="PT Astra Serif"/>
                <a:ea typeface="Times New Roman"/>
                <a:cs typeface="Times New Roman"/>
              </a:rPr>
              <a:t>наклонностями.</a:t>
            </a:r>
          </a:p>
          <a:p>
            <a:pPr algn="r"/>
            <a:r>
              <a:rPr lang="ru-RU" sz="32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T Astra Serif"/>
                <a:cs typeface="Times New Roman"/>
              </a:rPr>
              <a:t>К.Д. Ушинский</a:t>
            </a:r>
            <a:endParaRPr lang="ru-RU" sz="32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52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420888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i="1" dirty="0" smtClean="0">
                <a:solidFill>
                  <a:srgbClr val="000000"/>
                </a:solidFill>
                <a:latin typeface="PT Astra Serif"/>
                <a:ea typeface="Calibri"/>
                <a:cs typeface="Times New Roman"/>
              </a:rPr>
              <a:t>Духовно-нравственное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i="1" dirty="0" smtClean="0">
                <a:latin typeface="PT Astra Serif"/>
                <a:ea typeface="Calibri"/>
                <a:cs typeface="Times New Roman"/>
              </a:rPr>
              <a:t>Историко-краеведческое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i="1" dirty="0">
                <a:latin typeface="PT Astra Serif"/>
                <a:ea typeface="Calibri"/>
                <a:cs typeface="Times New Roman"/>
              </a:rPr>
              <a:t>Военно-патриотическое</a:t>
            </a:r>
            <a:endParaRPr lang="ru-RU" sz="36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1800" y="836711"/>
            <a:ext cx="4767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PT Astra Serif"/>
                <a:ea typeface="Calibri"/>
                <a:cs typeface="Times New Roman"/>
              </a:rPr>
              <a:t>Направления </a:t>
            </a:r>
            <a:r>
              <a:rPr lang="ru-RU" sz="3600" b="1" dirty="0" smtClean="0">
                <a:latin typeface="PT Astra Serif"/>
                <a:ea typeface="Calibri"/>
                <a:cs typeface="Times New Roman"/>
              </a:rPr>
              <a:t>работы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20370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0" indent="-342900" algn="just">
              <a:spcAft>
                <a:spcPts val="0"/>
              </a:spcAft>
              <a:buFont typeface="Wingdings 2"/>
              <a:buChar char=""/>
              <a:tabLst>
                <a:tab pos="408940" algn="l"/>
              </a:tabLst>
            </a:pPr>
            <a:r>
              <a:rPr lang="ru-RU" sz="3600" dirty="0">
                <a:latin typeface="PT Astra Serif"/>
                <a:ea typeface="Calibri"/>
                <a:cs typeface="Times New Roman"/>
              </a:rPr>
              <a:t>классные часы;</a:t>
            </a:r>
          </a:p>
          <a:p>
            <a:pPr marL="342900" lvl="0" indent="-342900" algn="just">
              <a:spcAft>
                <a:spcPts val="0"/>
              </a:spcAft>
              <a:buFont typeface="Wingdings 2"/>
              <a:buChar char=""/>
              <a:tabLst>
                <a:tab pos="408940" algn="l"/>
              </a:tabLst>
            </a:pPr>
            <a:r>
              <a:rPr lang="ru-RU" sz="3600" dirty="0">
                <a:latin typeface="PT Astra Serif"/>
                <a:ea typeface="Calibri"/>
                <a:cs typeface="Times New Roman"/>
              </a:rPr>
              <a:t>встречи с ветеранами войны, воинами-интернационалистами; </a:t>
            </a:r>
          </a:p>
          <a:p>
            <a:pPr marL="342900" lvl="0" indent="-342900" algn="just">
              <a:spcAft>
                <a:spcPts val="0"/>
              </a:spcAft>
              <a:buFont typeface="Wingdings 2"/>
              <a:buChar char=""/>
              <a:tabLst>
                <a:tab pos="408940" algn="l"/>
              </a:tabLst>
            </a:pPr>
            <a:r>
              <a:rPr lang="ru-RU" sz="3600" dirty="0">
                <a:latin typeface="PT Astra Serif"/>
                <a:ea typeface="Calibri"/>
                <a:cs typeface="Times New Roman"/>
              </a:rPr>
              <a:t>коллективные творческие дела;</a:t>
            </a:r>
          </a:p>
          <a:p>
            <a:pPr marL="342900" lvl="0" indent="-342900" algn="just">
              <a:spcAft>
                <a:spcPts val="0"/>
              </a:spcAft>
              <a:buFont typeface="Wingdings 2"/>
              <a:buChar char=""/>
              <a:tabLst>
                <a:tab pos="408940" algn="l"/>
              </a:tabLst>
            </a:pPr>
            <a:r>
              <a:rPr lang="ru-RU" sz="3600" dirty="0">
                <a:latin typeface="PT Astra Serif"/>
                <a:ea typeface="Calibri"/>
                <a:cs typeface="Times New Roman"/>
              </a:rPr>
              <a:t>конкурсы, выставки;</a:t>
            </a:r>
          </a:p>
          <a:p>
            <a:pPr marL="342900" lvl="0" indent="-342900" algn="just">
              <a:spcAft>
                <a:spcPts val="0"/>
              </a:spcAft>
              <a:buFont typeface="Wingdings 2"/>
              <a:buChar char=""/>
              <a:tabLst>
                <a:tab pos="408940" algn="l"/>
              </a:tabLst>
            </a:pPr>
            <a:r>
              <a:rPr lang="ru-RU" sz="3600" dirty="0">
                <a:latin typeface="PT Astra Serif"/>
                <a:ea typeface="Calibri"/>
                <a:cs typeface="Times New Roman"/>
              </a:rPr>
              <a:t>соревнования;</a:t>
            </a:r>
          </a:p>
          <a:p>
            <a:pPr marL="342900" lvl="0" indent="-342900" algn="just">
              <a:spcAft>
                <a:spcPts val="0"/>
              </a:spcAft>
              <a:buFont typeface="Wingdings 2"/>
              <a:buChar char=""/>
              <a:tabLst>
                <a:tab pos="408940" algn="l"/>
              </a:tabLst>
            </a:pPr>
            <a:r>
              <a:rPr lang="ru-RU" sz="3600" dirty="0">
                <a:latin typeface="PT Astra Serif"/>
                <a:ea typeface="Calibri"/>
                <a:cs typeface="Times New Roman"/>
              </a:rPr>
              <a:t>экскурсии, походы;</a:t>
            </a:r>
          </a:p>
          <a:p>
            <a:pPr marL="342900" lvl="0" indent="-342900" algn="just">
              <a:spcAft>
                <a:spcPts val="0"/>
              </a:spcAft>
              <a:buFont typeface="Wingdings 2"/>
              <a:buChar char=""/>
              <a:tabLst>
                <a:tab pos="408940" algn="l"/>
              </a:tabLst>
            </a:pPr>
            <a:r>
              <a:rPr lang="ru-RU" sz="3600" dirty="0">
                <a:latin typeface="PT Astra Serif"/>
                <a:ea typeface="Calibri"/>
                <a:cs typeface="Times New Roman"/>
              </a:rPr>
              <a:t>трудовые дела;</a:t>
            </a:r>
          </a:p>
          <a:p>
            <a:pPr marL="342900" lvl="0" indent="-342900" algn="just">
              <a:spcAft>
                <a:spcPts val="0"/>
              </a:spcAft>
              <a:buFont typeface="Wingdings 2"/>
              <a:buChar char=""/>
              <a:tabLst>
                <a:tab pos="408940" algn="l"/>
              </a:tabLst>
            </a:pPr>
            <a:r>
              <a:rPr lang="ru-RU" sz="3600" dirty="0">
                <a:latin typeface="PT Astra Serif"/>
                <a:ea typeface="Calibri"/>
                <a:cs typeface="Times New Roman"/>
              </a:rPr>
              <a:t>акции;</a:t>
            </a:r>
          </a:p>
          <a:p>
            <a:pPr marL="342900" lvl="0" indent="-342900" algn="just">
              <a:spcAft>
                <a:spcPts val="0"/>
              </a:spcAft>
              <a:buFont typeface="Wingdings 2"/>
              <a:buChar char=""/>
              <a:tabLst>
                <a:tab pos="408940" algn="l"/>
              </a:tabLst>
            </a:pPr>
            <a:r>
              <a:rPr lang="ru-RU" sz="3600" dirty="0">
                <a:latin typeface="PT Astra Serif"/>
                <a:ea typeface="Calibri"/>
                <a:cs typeface="Times New Roman"/>
              </a:rPr>
              <a:t>уроки мужества, гражданственности.</a:t>
            </a: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055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pic>
        <p:nvPicPr>
          <p:cNvPr id="1026" name="Picture 2" descr="C:\Users\User\Desktop\РОЖДЕСТВЕНСКИЕ ЧТЕНИЯ\IMG_0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/>
          <a:stretch/>
        </p:blipFill>
        <p:spPr bwMode="auto">
          <a:xfrm>
            <a:off x="242917" y="1931497"/>
            <a:ext cx="4275350" cy="350289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ОЖДЕСТВЕНСКИЕ ЧТЕНИЯ\9 мая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6"/>
          <a:stretch/>
        </p:blipFill>
        <p:spPr bwMode="auto">
          <a:xfrm>
            <a:off x="4698928" y="1700806"/>
            <a:ext cx="4182479" cy="396427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366" y="657562"/>
            <a:ext cx="784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PT Astra Serif"/>
                <a:ea typeface="Calibri"/>
                <a:cs typeface="Times New Roman"/>
              </a:rPr>
              <a:t>Встреча с ветераном </a:t>
            </a:r>
            <a:r>
              <a:rPr lang="ru-RU" sz="3600" b="1" dirty="0" err="1" smtClean="0">
                <a:latin typeface="PT Astra Serif"/>
                <a:ea typeface="Calibri"/>
                <a:cs typeface="Times New Roman"/>
              </a:rPr>
              <a:t>Киприным</a:t>
            </a:r>
            <a:r>
              <a:rPr lang="ru-RU" sz="3600" b="1" dirty="0" smtClean="0">
                <a:latin typeface="PT Astra Serif"/>
                <a:ea typeface="Calibri"/>
                <a:cs typeface="Times New Roman"/>
              </a:rPr>
              <a:t> А.Г.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39602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pic>
        <p:nvPicPr>
          <p:cNvPr id="2050" name="Picture 2" descr="C:\Users\User\Desktop\РОЖДЕСТВЕНСКИЕ ЧТЕНИЯ\IMG-20190215-WA00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7" t="20089" r="25003" b="8972"/>
          <a:stretch/>
        </p:blipFill>
        <p:spPr bwMode="auto">
          <a:xfrm>
            <a:off x="147467" y="332656"/>
            <a:ext cx="3541408" cy="38420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ОЖДЕСТВЕНСКИЕ ЧТЕНИЯ\IMG-20190225-WA0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t="26552" r="19602" b="12122"/>
          <a:stretch/>
        </p:blipFill>
        <p:spPr bwMode="auto">
          <a:xfrm>
            <a:off x="3160364" y="2564904"/>
            <a:ext cx="5737230" cy="39013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3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pic>
        <p:nvPicPr>
          <p:cNvPr id="3074" name="Picture 2" descr="C:\Users\User\Desktop\РОЖДЕСТВЕНСКИЕ ЧТЕНИЯ\IMG_20201014_16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75" y="375958"/>
            <a:ext cx="4722247" cy="62963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11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0465" y="620688"/>
            <a:ext cx="4883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PT Astra Serif"/>
                <a:ea typeface="Calibri"/>
                <a:cs typeface="Times New Roman"/>
              </a:rPr>
              <a:t>Урок гражданственности</a:t>
            </a:r>
            <a:endParaRPr lang="ru-RU" sz="3200" b="1" dirty="0"/>
          </a:p>
        </p:txBody>
      </p:sp>
      <p:pic>
        <p:nvPicPr>
          <p:cNvPr id="4098" name="Picture 2" descr="C:\Users\User\Desktop\РОЖДЕСТВЕНСКИЕ ЧТЕНИЯ\IMG_23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9"/>
          <a:stretch/>
        </p:blipFill>
        <p:spPr bwMode="auto">
          <a:xfrm>
            <a:off x="1151619" y="1556792"/>
            <a:ext cx="6840760" cy="43046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525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5" y="2564904"/>
            <a:ext cx="835292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Aft>
                <a:spcPts val="0"/>
              </a:spcAft>
              <a:tabLst>
                <a:tab pos="408940" algn="l"/>
              </a:tabLst>
            </a:pPr>
            <a:endParaRPr lang="ru-RU" sz="3600" dirty="0">
              <a:effectLst/>
              <a:latin typeface="PT Astra Serif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88705" y="404664"/>
            <a:ext cx="5566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PT Astra Serif"/>
                <a:ea typeface="Calibri"/>
                <a:cs typeface="Times New Roman"/>
              </a:rPr>
              <a:t>Краеведческие конференции</a:t>
            </a:r>
            <a:endParaRPr lang="ru-RU" sz="3200" b="1" dirty="0"/>
          </a:p>
        </p:txBody>
      </p:sp>
      <p:pic>
        <p:nvPicPr>
          <p:cNvPr id="5124" name="Picture 4" descr="C:\Users\User\Desktop\ФОТО\НПК 4 класс\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b="12342"/>
          <a:stretch/>
        </p:blipFill>
        <p:spPr bwMode="auto">
          <a:xfrm>
            <a:off x="224835" y="989439"/>
            <a:ext cx="5616624" cy="379982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сортировать\IMG_20200207_1505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5" t="36847" r="43171" b="19656"/>
          <a:stretch/>
        </p:blipFill>
        <p:spPr bwMode="auto">
          <a:xfrm>
            <a:off x="5105900" y="2591042"/>
            <a:ext cx="3749622" cy="40783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736010"/>
      </p:ext>
    </p:extLst>
  </p:cSld>
  <p:clrMapOvr>
    <a:masterClrMapping/>
  </p:clrMapOvr>
</p:sld>
</file>

<file path=ppt/theme/theme1.xml><?xml version="1.0" encoding="utf-8"?>
<a:theme xmlns:a="http://schemas.openxmlformats.org/drawingml/2006/main" name="Россия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Россия3</Template>
  <TotalTime>231</TotalTime>
  <Words>115</Words>
  <Application>Microsoft Office PowerPoint</Application>
  <PresentationFormat>Экран (4:3)</PresentationFormat>
  <Paragraphs>23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Россия3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Orla Maplen</dc:creator>
  <cp:lastModifiedBy>User</cp:lastModifiedBy>
  <cp:revision>18</cp:revision>
  <dcterms:created xsi:type="dcterms:W3CDTF">2017-04-13T11:18:25Z</dcterms:created>
  <dcterms:modified xsi:type="dcterms:W3CDTF">2020-10-20T14:12:40Z</dcterms:modified>
</cp:coreProperties>
</file>