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14" y="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xmlns="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xmlns="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xmlns="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xmlns="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2799276" y="1940489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Внутренний аудит деятельности сети центров «Точка роста» 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2799276" y="4859919"/>
            <a:ext cx="7826475" cy="1580210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Удалова Раиса Ивановна</a:t>
            </a:r>
          </a:p>
          <a:p>
            <a:pPr algn="l"/>
            <a:endParaRPr lang="ru-RU" sz="1100" dirty="0" smtClean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  <a:p>
            <a:pPr algn="l"/>
            <a:r>
              <a:rPr lang="ru-RU" sz="180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начальник </a:t>
            </a:r>
            <a:r>
              <a:rPr lang="ru-RU" sz="18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отдела региональных проектов и конкурсного движения ГБОУ ДПО «Нижегородский институт развития образования»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682421" y="4102293"/>
            <a:ext cx="1701921" cy="75762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171" y="262578"/>
            <a:ext cx="9867901" cy="746826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Показатели и результаты 2019-2020 гг. работы Центров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67296" y="1098074"/>
            <a:ext cx="880926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 Нижегородской области в 2020 году создано </a:t>
            </a:r>
          </a:p>
          <a:p>
            <a:pPr algn="just"/>
            <a:r>
              <a:rPr lang="ru-RU" sz="2800" b="1" dirty="0">
                <a:solidFill>
                  <a:srgbClr val="00B0F0"/>
                </a:solidFill>
                <a:latin typeface="Arial"/>
                <a:ea typeface="Arial"/>
                <a:cs typeface="Arial"/>
              </a:rPr>
              <a:t>88 Центров «Точка роста»</a:t>
            </a:r>
          </a:p>
          <a:p>
            <a:pPr algn="just"/>
            <a:r>
              <a:rPr lang="ru-RU" dirty="0"/>
              <a:t> </a:t>
            </a:r>
          </a:p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охвачено </a:t>
            </a:r>
          </a:p>
          <a:p>
            <a:pPr algn="just"/>
            <a:r>
              <a:rPr lang="ru-RU" sz="2800" b="1" dirty="0">
                <a:solidFill>
                  <a:srgbClr val="00B0F0"/>
                </a:solidFill>
                <a:latin typeface="Arial"/>
                <a:ea typeface="Arial"/>
                <a:cs typeface="Arial"/>
              </a:rPr>
              <a:t>50 муниципальных районов и городских округов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/>
              <a:ea typeface="Arial"/>
              <a:cs typeface="Arial"/>
            </a:endParaRPr>
          </a:p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В 2019 году было открыто  </a:t>
            </a:r>
            <a:r>
              <a:rPr lang="ru-RU" sz="2800" b="1" dirty="0">
                <a:solidFill>
                  <a:srgbClr val="00B0F0"/>
                </a:solidFill>
                <a:latin typeface="Arial"/>
                <a:cs typeface="Arial"/>
              </a:rPr>
              <a:t>46  Центров</a:t>
            </a:r>
          </a:p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в </a:t>
            </a:r>
            <a:r>
              <a:rPr lang="ru-RU" sz="2800" b="1" dirty="0">
                <a:solidFill>
                  <a:srgbClr val="00B0F0"/>
                </a:solidFill>
                <a:latin typeface="Arial"/>
                <a:cs typeface="Arial"/>
              </a:rPr>
              <a:t>35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муниципальных районах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городских округах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Нижегородской области</a:t>
            </a:r>
          </a:p>
          <a:p>
            <a:pPr algn="just"/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/>
              <a:ea typeface="Arial"/>
              <a:cs typeface="Arial"/>
            </a:endParaRPr>
          </a:p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В 2020 году было открыто  </a:t>
            </a:r>
            <a:r>
              <a:rPr lang="ru-RU" sz="2800" b="1" dirty="0">
                <a:solidFill>
                  <a:srgbClr val="00B0F0"/>
                </a:solidFill>
                <a:latin typeface="Arial"/>
                <a:ea typeface="Arial"/>
                <a:cs typeface="Arial"/>
              </a:rPr>
              <a:t>42 новых Центра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/>
              <a:ea typeface="Arial"/>
              <a:cs typeface="Arial"/>
            </a:endParaRPr>
          </a:p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</a:t>
            </a:r>
            <a:r>
              <a:rPr lang="ru-RU" dirty="0" smtClean="0"/>
              <a:t> </a:t>
            </a:r>
            <a:r>
              <a:rPr lang="ru-RU" sz="2800" b="1" dirty="0">
                <a:solidFill>
                  <a:srgbClr val="00B0F0"/>
                </a:solidFill>
                <a:latin typeface="Arial"/>
                <a:ea typeface="Arial"/>
                <a:cs typeface="Arial"/>
              </a:rPr>
              <a:t>31</a:t>
            </a:r>
            <a:r>
              <a:rPr lang="ru-RU" b="1" dirty="0"/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муниципальном районе и городском округе Нижегородской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682">
            <a:off x="10422867" y="1207567"/>
            <a:ext cx="957393" cy="957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695">
            <a:off x="813659" y="2779220"/>
            <a:ext cx="988813" cy="9888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7674">
            <a:off x="10444374" y="4472194"/>
            <a:ext cx="957393" cy="9573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FB2D08C-4592-456E-A87F-5BAD26E80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7674">
            <a:off x="10444375" y="2950303"/>
            <a:ext cx="957393" cy="9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2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0" y="1894122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kern="1200" dirty="0">
                <a:solidFill>
                  <a:srgbClr val="00B0F0"/>
                </a:solidFill>
              </a:rPr>
              <a:t>Цель: 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Создать систему внутреннего аудита деятельности сети Центров «Точка роста» для повышения качества образовательных процессов (результатов)</a:t>
            </a:r>
          </a:p>
          <a:p>
            <a:pPr marL="0" indent="0" algn="just">
              <a:buNone/>
            </a:pPr>
            <a:r>
              <a:rPr lang="ru-RU" sz="2800" b="1" kern="1200" dirty="0">
                <a:solidFill>
                  <a:srgbClr val="00B0F0"/>
                </a:solidFill>
              </a:rPr>
              <a:t>Задачи: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Выявить затруднения и проблемы в деятельности Центров </a:t>
            </a:r>
          </a:p>
          <a:p>
            <a:pPr marL="0" indent="0" algn="just">
              <a:buNone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«Точка роста»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Провести анализ выявленных и обозначенных проблем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Зафиксировать  мероприятия по устранению проблемных зон</a:t>
            </a:r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1B75A8-C547-4A04-AB4E-1E4A29DE8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56489">
            <a:off x="5663625" y="1156036"/>
            <a:ext cx="864751" cy="86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736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74" y="1605279"/>
            <a:ext cx="10515600" cy="4571683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buSzTx/>
              <a:buNone/>
            </a:pPr>
            <a:r>
              <a:rPr lang="ru-RU" sz="3000" b="1" kern="1200" dirty="0">
                <a:solidFill>
                  <a:srgbClr val="00B0F0"/>
                </a:solidFill>
              </a:rPr>
              <a:t>Алгоритм внутреннего аудита</a:t>
            </a:r>
          </a:p>
          <a:p>
            <a:pPr marL="0" lvl="0" indent="0" algn="just">
              <a:buSzTx/>
              <a:buNone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В начале учебного года утверждается план мероприятий «Дорожная карта»  </a:t>
            </a:r>
          </a:p>
          <a:p>
            <a:pPr marL="0" lvl="0" indent="0" algn="just">
              <a:buSzTx/>
              <a:buNone/>
            </a:pPr>
            <a:endParaRPr lang="ru-RU" sz="28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  <a:p>
            <a:pPr marL="0" lvl="0" indent="0" algn="just">
              <a:buSzTx/>
              <a:buNone/>
            </a:pPr>
            <a:r>
              <a:rPr lang="ru-RU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Составляется график выездов по Центрам</a:t>
            </a:r>
          </a:p>
          <a:p>
            <a:pPr marL="0" lvl="0" indent="0" algn="just">
              <a:buSzTx/>
              <a:buNone/>
            </a:pPr>
            <a:r>
              <a:rPr lang="ru-RU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             </a:t>
            </a:r>
          </a:p>
          <a:p>
            <a:pPr marL="0" lvl="0" indent="0" algn="just">
              <a:buSzTx/>
              <a:buNone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Проводится анализ проблем и предложений по ЧЕК-ЛИСТУ</a:t>
            </a:r>
          </a:p>
          <a:p>
            <a:pPr marL="0" lvl="0" indent="0" algn="just">
              <a:buSzTx/>
              <a:buNone/>
            </a:pPr>
            <a:endParaRPr lang="ru-RU" sz="2600" b="1" kern="1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SzTx/>
              <a:buNone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Подведение  итогов работы и результатов на проблемно-тематическом круглом столе совместно с кафедрой </a:t>
            </a:r>
            <a:r>
              <a:rPr lang="ru-RU" sz="2600" b="1" kern="1200" dirty="0" smtClean="0">
                <a:solidFill>
                  <a:schemeClr val="accent1">
                    <a:lumMod val="50000"/>
                  </a:schemeClr>
                </a:solidFill>
              </a:rPr>
              <a:t>теории и практики управления образованием </a:t>
            </a: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ГБОУ ДПО </a:t>
            </a:r>
            <a:r>
              <a:rPr lang="ru-RU" sz="2600" b="1" kern="1200" dirty="0" smtClean="0">
                <a:solidFill>
                  <a:schemeClr val="accent1">
                    <a:lumMod val="50000"/>
                  </a:schemeClr>
                </a:solidFill>
              </a:rPr>
              <a:t>НИРО, проектным </a:t>
            </a: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офисом, рабочей </a:t>
            </a:r>
            <a:r>
              <a:rPr lang="ru-RU" sz="2600" b="1" kern="1200" dirty="0" smtClean="0">
                <a:solidFill>
                  <a:schemeClr val="accent1">
                    <a:lumMod val="50000"/>
                  </a:schemeClr>
                </a:solidFill>
              </a:rPr>
              <a:t>группой</a:t>
            </a:r>
            <a:endParaRPr lang="ru-RU" sz="2600" b="1" kern="1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Стрелка вниз 16">
            <a:extLst>
              <a:ext uri="{FF2B5EF4-FFF2-40B4-BE49-F238E27FC236}">
                <a16:creationId xmlns:a16="http://schemas.microsoft.com/office/drawing/2014/main" xmlns="" id="{92BAAAAA-3840-4083-B69C-7DAF81C0CEA4}"/>
              </a:ext>
            </a:extLst>
          </p:cNvPr>
          <p:cNvSpPr/>
          <p:nvPr/>
        </p:nvSpPr>
        <p:spPr>
          <a:xfrm rot="5400000" flipV="1">
            <a:off x="1406495" y="2070181"/>
            <a:ext cx="371434" cy="1504897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Стрелка вниз 16">
            <a:extLst>
              <a:ext uri="{FF2B5EF4-FFF2-40B4-BE49-F238E27FC236}">
                <a16:creationId xmlns:a16="http://schemas.microsoft.com/office/drawing/2014/main" xmlns="" id="{3B8C5E96-DA7C-4EC2-A109-9EBFCF117EEC}"/>
              </a:ext>
            </a:extLst>
          </p:cNvPr>
          <p:cNvSpPr/>
          <p:nvPr/>
        </p:nvSpPr>
        <p:spPr>
          <a:xfrm rot="5400000" flipV="1">
            <a:off x="1404935" y="2921042"/>
            <a:ext cx="371434" cy="1504897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Стрелка вниз 16">
            <a:extLst>
              <a:ext uri="{FF2B5EF4-FFF2-40B4-BE49-F238E27FC236}">
                <a16:creationId xmlns:a16="http://schemas.microsoft.com/office/drawing/2014/main" xmlns="" id="{F49FA690-7319-4A9B-B80D-014A122951E5}"/>
              </a:ext>
            </a:extLst>
          </p:cNvPr>
          <p:cNvSpPr/>
          <p:nvPr/>
        </p:nvSpPr>
        <p:spPr>
          <a:xfrm rot="5400000" flipV="1">
            <a:off x="1404935" y="3654489"/>
            <a:ext cx="371434" cy="1504897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Стрелка вниз 16">
            <a:extLst>
              <a:ext uri="{FF2B5EF4-FFF2-40B4-BE49-F238E27FC236}">
                <a16:creationId xmlns:a16="http://schemas.microsoft.com/office/drawing/2014/main" xmlns="" id="{EED54406-7286-4E70-8A53-D6314584868D}"/>
              </a:ext>
            </a:extLst>
          </p:cNvPr>
          <p:cNvSpPr/>
          <p:nvPr/>
        </p:nvSpPr>
        <p:spPr>
          <a:xfrm rot="10800000" flipV="1">
            <a:off x="11305539" y="1825625"/>
            <a:ext cx="454690" cy="3924935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789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41144"/>
            <a:ext cx="10515600" cy="4849496"/>
          </a:xfrm>
        </p:spPr>
        <p:txBody>
          <a:bodyPr>
            <a:normAutofit fontScale="92500" lnSpcReduction="20000"/>
          </a:bodyPr>
          <a:lstStyle/>
          <a:p>
            <a:pPr indent="0" algn="ctr">
              <a:lnSpc>
                <a:spcPct val="107000"/>
              </a:lnSpc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33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ек-лист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buNone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включает две части: </a:t>
            </a:r>
            <a:r>
              <a:rPr lang="ru-RU" sz="2800" b="1" i="1" dirty="0"/>
              <a:t>управленческий кейс и компетентностный кейс</a:t>
            </a:r>
          </a:p>
          <a:p>
            <a:pPr marL="0" indent="0" algn="just">
              <a:lnSpc>
                <a:spcPct val="107000"/>
              </a:lnSpc>
              <a:buNone/>
            </a:pPr>
            <a:r>
              <a:rPr lang="ru-RU" sz="3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Управленческий кейс </a:t>
            </a:r>
            <a:r>
              <a:rPr lang="ru-RU" sz="2800" b="1" kern="1200" dirty="0">
                <a:solidFill>
                  <a:schemeClr val="accent1">
                    <a:lumMod val="50000"/>
                  </a:schemeClr>
                </a:solidFill>
              </a:rPr>
              <a:t>включает </a:t>
            </a: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анализ внутренней среды (штатное расписание) по следующим аспектам: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сколько человек работает в центре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какие штатные единицы предусмотрены	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привлекаются ли нештатные специалисты из числа работников ОО 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привлекаются ли иные нештатные специалисты ОО	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ru-RU" sz="2600" b="1" kern="1200" dirty="0">
                <a:solidFill>
                  <a:schemeClr val="accent1">
                    <a:lumMod val="50000"/>
                  </a:schemeClr>
                </a:solidFill>
              </a:rPr>
              <a:t>основные проблемы в формировании штата сотрудников центра</a:t>
            </a:r>
          </a:p>
          <a:p>
            <a:pPr marL="0" indent="0">
              <a:buClr>
                <a:srgbClr val="C00000"/>
              </a:buClr>
              <a:buNone/>
            </a:pPr>
            <a:endParaRPr lang="ru-RU" sz="2800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sp>
        <p:nvSpPr>
          <p:cNvPr id="4" name="Стрелка вниз 16">
            <a:extLst>
              <a:ext uri="{FF2B5EF4-FFF2-40B4-BE49-F238E27FC236}">
                <a16:creationId xmlns:a16="http://schemas.microsoft.com/office/drawing/2014/main" xmlns="" id="{0D188B7A-1BF1-48F2-9B97-0CAB2934F06D}"/>
              </a:ext>
            </a:extLst>
          </p:cNvPr>
          <p:cNvSpPr/>
          <p:nvPr/>
        </p:nvSpPr>
        <p:spPr>
          <a:xfrm rot="10800000" flipV="1">
            <a:off x="11353800" y="1906903"/>
            <a:ext cx="454690" cy="3924935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0690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82699"/>
            <a:ext cx="10515600" cy="5298853"/>
          </a:xfrm>
        </p:spPr>
        <p:txBody>
          <a:bodyPr>
            <a:normAutofit lnSpcReduction="10000"/>
          </a:bodyPr>
          <a:lstStyle/>
          <a:p>
            <a:pPr indent="0" algn="ctr">
              <a:lnSpc>
                <a:spcPct val="107000"/>
              </a:lnSpc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</a:t>
            </a:r>
          </a:p>
          <a:p>
            <a:pPr marL="0" indent="0" algn="just">
              <a:lnSpc>
                <a:spcPct val="107000"/>
              </a:lnSpc>
              <a:buNone/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Управленческий кейс.  </a:t>
            </a:r>
            <a:r>
              <a:rPr lang="ru-RU" sz="2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Анализ внешней среды:</a:t>
            </a:r>
            <a:endParaRPr lang="ru-RU" sz="2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запланировано ли развитие сетевого взаимодействия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центров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проблемы возникают при формировании нормативно-правовой базы</a:t>
            </a: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проблемы (затруднения) возникают в ходе выстраивания сетевого взаимодействия центра</a:t>
            </a: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проблемы (затруднения) возникают в ходе выстраивания взаимодействия с региональным центром</a:t>
            </a: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осуществляется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ли информационное 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сопровождение деятельности центра (СМИ,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паблики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и т.д.)</a:t>
            </a:r>
          </a:p>
          <a:p>
            <a:pPr algn="just"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проблемы (затруднения) возникают в ходе продвижения центра в СМИ,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пабликах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ru-RU" sz="2800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sp>
        <p:nvSpPr>
          <p:cNvPr id="4" name="Стрелка вниз 16">
            <a:extLst>
              <a:ext uri="{FF2B5EF4-FFF2-40B4-BE49-F238E27FC236}">
                <a16:creationId xmlns:a16="http://schemas.microsoft.com/office/drawing/2014/main" xmlns="" id="{2F1A7BB3-4688-4FBD-B1DF-9E71B7572E2B}"/>
              </a:ext>
            </a:extLst>
          </p:cNvPr>
          <p:cNvSpPr/>
          <p:nvPr/>
        </p:nvSpPr>
        <p:spPr>
          <a:xfrm rot="10800000" flipV="1">
            <a:off x="11305539" y="1825625"/>
            <a:ext cx="454690" cy="3924935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15780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82700"/>
            <a:ext cx="10515600" cy="5036820"/>
          </a:xfrm>
        </p:spPr>
        <p:txBody>
          <a:bodyPr>
            <a:normAutofit/>
          </a:bodyPr>
          <a:lstStyle/>
          <a:p>
            <a:pPr indent="0" algn="ctr">
              <a:lnSpc>
                <a:spcPct val="107000"/>
              </a:lnSpc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</a:t>
            </a:r>
          </a:p>
          <a:p>
            <a:pPr indent="0">
              <a:lnSpc>
                <a:spcPct val="107000"/>
              </a:lnSpc>
              <a:buNone/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Компетентностный кейс 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выявляет проблемы, связанные с деятельностью руководителя и педагога.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 indent="0">
              <a:lnSpc>
                <a:spcPct val="107000"/>
              </a:lnSpc>
              <a:buNone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Вопросы по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руководителю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Центра: </a:t>
            </a:r>
          </a:p>
          <a:p>
            <a:pPr lvl="0"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какие основные профессиональные дефициты (область затруднений) Вы можете отметить у руководителя центра?</a:t>
            </a:r>
          </a:p>
          <a:p>
            <a:pPr lvl="0"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какие проблемы (затруднения) возникают в ходе работы центра как структурного подразделения ОО?	</a:t>
            </a:r>
          </a:p>
          <a:p>
            <a:pPr lvl="0"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какие управленческие навыки нуждаются в развитии?</a:t>
            </a:r>
          </a:p>
          <a:p>
            <a:pPr lvl="0"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где бы вы хотели повысить квалификацию своих сотрудников?</a:t>
            </a:r>
          </a:p>
          <a:p>
            <a:pPr marL="0" indent="0">
              <a:buClr>
                <a:srgbClr val="C00000"/>
              </a:buClr>
              <a:buNone/>
            </a:pPr>
            <a:endParaRPr lang="ru-RU" sz="2800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sp>
        <p:nvSpPr>
          <p:cNvPr id="4" name="Стрелка вниз 16">
            <a:extLst>
              <a:ext uri="{FF2B5EF4-FFF2-40B4-BE49-F238E27FC236}">
                <a16:creationId xmlns:a16="http://schemas.microsoft.com/office/drawing/2014/main" xmlns="" id="{A5C5E88E-8E52-4002-9470-EFDCDE4461BA}"/>
              </a:ext>
            </a:extLst>
          </p:cNvPr>
          <p:cNvSpPr/>
          <p:nvPr/>
        </p:nvSpPr>
        <p:spPr>
          <a:xfrm rot="10800000" flipV="1">
            <a:off x="11305539" y="1825625"/>
            <a:ext cx="454690" cy="3924935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8238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82700"/>
            <a:ext cx="10515600" cy="5036820"/>
          </a:xfrm>
        </p:spPr>
        <p:txBody>
          <a:bodyPr>
            <a:normAutofit/>
          </a:bodyPr>
          <a:lstStyle/>
          <a:p>
            <a:pPr indent="0" algn="ctr">
              <a:lnSpc>
                <a:spcPct val="107000"/>
              </a:lnSpc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Чек-лист</a:t>
            </a:r>
          </a:p>
          <a:p>
            <a:pPr indent="0">
              <a:lnSpc>
                <a:spcPct val="107000"/>
              </a:lnSpc>
              <a:buNone/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Компетентностный кейс. 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Вопросы по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педагогам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Центра:</a:t>
            </a:r>
          </a:p>
          <a:p>
            <a:pPr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основные профессиональные дефициты Вы можете отметить у сотрудников центра (педагогов)?	</a:t>
            </a:r>
          </a:p>
          <a:p>
            <a:pPr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по каким направлениям необходимо повышение квалификации сотрудников?	</a:t>
            </a:r>
          </a:p>
          <a:p>
            <a:pPr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soft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skills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нуждаются в развитии?</a:t>
            </a:r>
          </a:p>
          <a:p>
            <a:pPr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какие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hard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kern="1200" dirty="0" err="1">
                <a:solidFill>
                  <a:schemeClr val="accent1">
                    <a:lumMod val="50000"/>
                  </a:schemeClr>
                </a:solidFill>
              </a:rPr>
              <a:t>skills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нуждаются в развитии?	</a:t>
            </a:r>
          </a:p>
          <a:p>
            <a:pPr>
              <a:lnSpc>
                <a:spcPct val="100000"/>
              </a:lnSpc>
              <a:buSzTx/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где бы вы хотели повысить свою квалификацию?</a:t>
            </a:r>
          </a:p>
          <a:p>
            <a:pPr marL="0" indent="0">
              <a:buClr>
                <a:srgbClr val="C00000"/>
              </a:buClr>
              <a:buNone/>
            </a:pPr>
            <a:endParaRPr lang="ru-RU" sz="2800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sp>
        <p:nvSpPr>
          <p:cNvPr id="4" name="Стрелка вниз 16">
            <a:extLst>
              <a:ext uri="{FF2B5EF4-FFF2-40B4-BE49-F238E27FC236}">
                <a16:creationId xmlns:a16="http://schemas.microsoft.com/office/drawing/2014/main" xmlns="" id="{8BBAC8D3-1243-445F-B329-662F31BB6606}"/>
              </a:ext>
            </a:extLst>
          </p:cNvPr>
          <p:cNvSpPr/>
          <p:nvPr/>
        </p:nvSpPr>
        <p:spPr>
          <a:xfrm rot="10800000" flipV="1">
            <a:off x="11305539" y="1825625"/>
            <a:ext cx="454690" cy="3924935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0054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10171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kern="1200" dirty="0">
                <a:solidFill>
                  <a:srgbClr val="00B0F0"/>
                </a:solidFill>
              </a:rPr>
              <a:t>Итоги </a:t>
            </a:r>
            <a:r>
              <a:rPr lang="ru-RU" sz="2400" b="1" kern="1200" dirty="0" smtClean="0">
                <a:solidFill>
                  <a:srgbClr val="00B0F0"/>
                </a:solidFill>
              </a:rPr>
              <a:t>внутреннего аудита подводятся на тематическом </a:t>
            </a:r>
            <a:r>
              <a:rPr lang="ru-RU" sz="2400" b="1" kern="1200" dirty="0">
                <a:solidFill>
                  <a:srgbClr val="00B0F0"/>
                </a:solidFill>
              </a:rPr>
              <a:t>круглом </a:t>
            </a:r>
            <a:r>
              <a:rPr lang="ru-RU" sz="2400" b="1" kern="1200" dirty="0" smtClean="0">
                <a:solidFill>
                  <a:srgbClr val="00B0F0"/>
                </a:solidFill>
              </a:rPr>
              <a:t>столе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вносим изменения </a:t>
            </a: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в план мероприятий «Дорожная карта»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(проведение форума, мастер-классов, семинаров, совещаний по масштабированию лучшего опыта деятельности Центров «Точка роста»)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орректируем реестр стажировочных площадок по выявленным проблемам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kern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</a:rPr>
              <a:t>формируем перечень дополнительных профессиональных  программ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kern="1200" dirty="0">
                <a:solidFill>
                  <a:schemeClr val="accent1">
                    <a:lumMod val="50000"/>
                  </a:schemeClr>
                </a:solidFill>
              </a:rPr>
              <a:t>Внутренний аудит деятельности сети центров «Точка роста»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1B75A8-C547-4A04-AB4E-1E4A29DE8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56489">
            <a:off x="5663624" y="1121787"/>
            <a:ext cx="864751" cy="86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Тема Office">
    <a:dk1>
      <a:srgbClr val="000000"/>
    </a:dk1>
    <a:lt1>
      <a:srgbClr val="FFFFFF"/>
    </a:lt1>
    <a:dk2>
      <a:srgbClr val="A7A7A7"/>
    </a:dk2>
    <a:lt2>
      <a:srgbClr val="535353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476</Words>
  <Application>Microsoft Office PowerPoint</Application>
  <PresentationFormat>Широкоэкранный</PresentationFormat>
  <Paragraphs>76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Helvetica</vt:lpstr>
      <vt:lpstr>Muller Black</vt:lpstr>
      <vt:lpstr>Muller Bold</vt:lpstr>
      <vt:lpstr>Times New Roman</vt:lpstr>
      <vt:lpstr>Wingdings</vt:lpstr>
      <vt:lpstr>1_Тема Office</vt:lpstr>
      <vt:lpstr>Презентация PowerPoint</vt:lpstr>
      <vt:lpstr>Показатели и результаты 2019-2020 гг. работы Центров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Внутренний аудит деятельности сети центров «Точка роста»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Котова Ирина Алексеевна</cp:lastModifiedBy>
  <cp:revision>9</cp:revision>
  <dcterms:modified xsi:type="dcterms:W3CDTF">2020-10-26T04:31:39Z</dcterms:modified>
</cp:coreProperties>
</file>