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3"/>
  </p:notesMasterIdLst>
  <p:sldIdLst>
    <p:sldId id="256" r:id="rId2"/>
    <p:sldId id="266" r:id="rId3"/>
    <p:sldId id="267" r:id="rId4"/>
    <p:sldId id="269" r:id="rId5"/>
    <p:sldId id="274" r:id="rId6"/>
    <p:sldId id="268" r:id="rId7"/>
    <p:sldId id="270" r:id="rId8"/>
    <p:sldId id="271" r:id="rId9"/>
    <p:sldId id="272" r:id="rId10"/>
    <p:sldId id="275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27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6" y="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5FBF99-50EE-4A12-B8C0-37EF2FDEDE91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43E858-9325-4479-AAED-DCD34A8CA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604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43E858-9325-4479-AAED-DCD34A8CAC6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352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3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" name="Параллелограмм 6">
            <a:extLst>
              <a:ext uri="{FF2B5EF4-FFF2-40B4-BE49-F238E27FC236}">
                <a16:creationId xmlns:a16="http://schemas.microsoft.com/office/drawing/2014/main" xmlns="" id="{28F85B2D-7FCC-4EEA-9BBB-6F27AF5BF478}"/>
              </a:ext>
            </a:extLst>
          </p:cNvPr>
          <p:cNvSpPr/>
          <p:nvPr userDrawn="1"/>
        </p:nvSpPr>
        <p:spPr>
          <a:xfrm rot="18919285">
            <a:off x="-547867" y="792195"/>
            <a:ext cx="1846767" cy="7687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017" y="0"/>
                </a:lnTo>
                <a:lnTo>
                  <a:pt x="21600" y="0"/>
                </a:lnTo>
                <a:lnTo>
                  <a:pt x="12583" y="21600"/>
                </a:ln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6" name="Рисунок 9" descr="Рисунок 9">
            <a:extLst>
              <a:ext uri="{FF2B5EF4-FFF2-40B4-BE49-F238E27FC236}">
                <a16:creationId xmlns:a16="http://schemas.microsoft.com/office/drawing/2014/main" xmlns="" id="{87198CF6-9465-4CEF-8EA8-10D9FCD0E5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90605" y="258760"/>
            <a:ext cx="1675732" cy="626612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Номер слайда">
            <a:extLst>
              <a:ext uri="{FF2B5EF4-FFF2-40B4-BE49-F238E27FC236}">
                <a16:creationId xmlns:a16="http://schemas.microsoft.com/office/drawing/2014/main" xmlns="" id="{49CEBB83-4BB7-4A97-9C44-A160943E60FB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746500" y="6362700"/>
            <a:ext cx="343901" cy="358138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 algn="r">
              <a:defRPr>
                <a:solidFill>
                  <a:srgbClr val="FF0000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 marL="0" marR="0" lvl="0" indent="0" algn="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221956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араллелограмм 4">
            <a:extLst>
              <a:ext uri="{FF2B5EF4-FFF2-40B4-BE49-F238E27FC236}">
                <a16:creationId xmlns:a16="http://schemas.microsoft.com/office/drawing/2014/main" xmlns="" id="{B38D47B3-52AB-4177-A78F-B76C0886F46B}"/>
              </a:ext>
            </a:extLst>
          </p:cNvPr>
          <p:cNvSpPr/>
          <p:nvPr userDrawn="1"/>
        </p:nvSpPr>
        <p:spPr>
          <a:xfrm rot="18900000">
            <a:off x="-1304110" y="3722080"/>
            <a:ext cx="4805847" cy="1683309"/>
          </a:xfrm>
          <a:prstGeom prst="parallelogram">
            <a:avLst>
              <a:gd name="adj" fmla="val 10058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57" dirty="0"/>
          </a:p>
        </p:txBody>
      </p:sp>
    </p:spTree>
    <p:extLst>
      <p:ext uri="{BB962C8B-B14F-4D97-AF65-F5344CB8AC3E}">
        <p14:creationId xmlns:p14="http://schemas.microsoft.com/office/powerpoint/2010/main" val="197902229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104900" y="365125"/>
            <a:ext cx="8053614" cy="917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5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</p:spTree>
    <p:extLst>
      <p:ext uri="{BB962C8B-B14F-4D97-AF65-F5344CB8AC3E}">
        <p14:creationId xmlns:p14="http://schemas.microsoft.com/office/powerpoint/2010/main" val="641808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1pPr>
      <a:lvl2pPr marL="714375" marR="0" indent="-25717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2pPr>
      <a:lvl3pPr marL="1208314" marR="0" indent="-293914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3pPr>
      <a:lvl4pPr marL="17145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4pPr>
      <a:lvl5pPr marL="21717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5pPr>
      <a:lvl6pPr marL="2514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6pPr>
      <a:lvl7pPr marL="29718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7pPr>
      <a:lvl8pPr marL="34290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8pPr>
      <a:lvl9pPr marL="38862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hyperlink" Target="mailto:sjull@yandex.ru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hyperlink" Target="https://www.youtube.com/channel/UC5g4zCXoYcdgWXAW81ADBVg/videos" TargetMode="External"/><Relationship Id="rId7" Type="http://schemas.openxmlformats.org/officeDocument/2006/relationships/image" Target="../media/image30.png"/><Relationship Id="rId2" Type="http://schemas.openxmlformats.org/officeDocument/2006/relationships/hyperlink" Target="https://koiro39.online/prof2020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>
            <a:extLst>
              <a:ext uri="{FF2B5EF4-FFF2-40B4-BE49-F238E27FC236}">
                <a16:creationId xmlns:a16="http://schemas.microsoft.com/office/drawing/2014/main" xmlns="" id="{F40AC4F2-E188-4C1A-9B8A-F109297CA223}"/>
              </a:ext>
            </a:extLst>
          </p:cNvPr>
          <p:cNvSpPr txBox="1">
            <a:spLocks/>
          </p:cNvSpPr>
          <p:nvPr/>
        </p:nvSpPr>
        <p:spPr>
          <a:xfrm>
            <a:off x="2799276" y="1940489"/>
            <a:ext cx="8052387" cy="2708266"/>
          </a:xfrm>
          <a:prstGeom prst="rect">
            <a:avLst/>
          </a:prstGeom>
        </p:spPr>
        <p:txBody>
          <a:bodyPr vert="horz" lIns="43548" tIns="21774" rIns="43548" bIns="21774" rtlCol="0" anchor="ctr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4000"/>
              </a:lnSpc>
            </a:pPr>
            <a:r>
              <a:rPr lang="ru-RU" sz="2800" b="1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Карта сетевых образовательных решений: развитие региональной сети Центров «Точки роста»</a:t>
            </a: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E57831E3-F5F2-46F8-A0C7-4D523557FD00}"/>
              </a:ext>
            </a:extLst>
          </p:cNvPr>
          <p:cNvSpPr txBox="1">
            <a:spLocks/>
          </p:cNvSpPr>
          <p:nvPr/>
        </p:nvSpPr>
        <p:spPr>
          <a:xfrm>
            <a:off x="2799277" y="4859919"/>
            <a:ext cx="8052386" cy="1580210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571" b="1" dirty="0">
                <a:solidFill>
                  <a:srgbClr val="FF0000"/>
                </a:solidFill>
                <a:latin typeface="Muller Bold" pitchFamily="50" charset="-52"/>
                <a:cs typeface="Arial" panose="020B0604020202020204" pitchFamily="34" charset="0"/>
              </a:rPr>
              <a:t>Скабицкая Юлия Александровна</a:t>
            </a:r>
          </a:p>
          <a:p>
            <a:pPr algn="l"/>
            <a:endParaRPr lang="ru-RU" sz="1400" dirty="0">
              <a:solidFill>
                <a:srgbClr val="484C6A"/>
              </a:solidFill>
              <a:latin typeface="Muller Bold" pitchFamily="50" charset="-52"/>
              <a:cs typeface="Arial" panose="020B0604020202020204" pitchFamily="34" charset="0"/>
            </a:endParaRPr>
          </a:p>
          <a:p>
            <a:pPr algn="l"/>
            <a:r>
              <a:rPr lang="ru-RU" sz="1800" dirty="0">
                <a:solidFill>
                  <a:srgbClr val="484C6A"/>
                </a:solidFill>
                <a:latin typeface="Muller Bold" pitchFamily="50" charset="-52"/>
                <a:cs typeface="Arial" panose="020B0604020202020204" pitchFamily="34" charset="0"/>
              </a:rPr>
              <a:t>проректор по развитию ГАУ Калининградский областной </a:t>
            </a:r>
            <a:endParaRPr lang="ru-RU" sz="1800" dirty="0" smtClean="0">
              <a:solidFill>
                <a:srgbClr val="484C6A"/>
              </a:solidFill>
              <a:latin typeface="Muller Bold" pitchFamily="50" charset="-52"/>
              <a:cs typeface="Arial" panose="020B0604020202020204" pitchFamily="34" charset="0"/>
            </a:endParaRPr>
          </a:p>
          <a:p>
            <a:pPr algn="l"/>
            <a:r>
              <a:rPr lang="ru-RU" sz="1800" smtClean="0">
                <a:solidFill>
                  <a:srgbClr val="484C6A"/>
                </a:solidFill>
                <a:latin typeface="Muller Bold" pitchFamily="50" charset="-52"/>
                <a:cs typeface="Arial" panose="020B0604020202020204" pitchFamily="34" charset="0"/>
              </a:rPr>
              <a:t>«</a:t>
            </a:r>
            <a:r>
              <a:rPr lang="ru-RU" sz="1800" dirty="0">
                <a:solidFill>
                  <a:srgbClr val="484C6A"/>
                </a:solidFill>
                <a:latin typeface="Muller Bold" pitchFamily="50" charset="-52"/>
                <a:cs typeface="Arial" panose="020B0604020202020204" pitchFamily="34" charset="0"/>
              </a:rPr>
              <a:t>Институт развития образования»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BA0EE7FC-157D-4914-AC43-658AE58ADF20}"/>
              </a:ext>
            </a:extLst>
          </p:cNvPr>
          <p:cNvSpPr txBox="1">
            <a:spLocks/>
          </p:cNvSpPr>
          <p:nvPr/>
        </p:nvSpPr>
        <p:spPr>
          <a:xfrm>
            <a:off x="7048888" y="445609"/>
            <a:ext cx="4839272" cy="681383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en-US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 Всероссийский Форум </a:t>
            </a:r>
            <a:r>
              <a:rPr lang="ru-RU" sz="1200" kern="1200" dirty="0">
                <a:solidFill>
                  <a:srgbClr val="484C6A"/>
                </a:solidFill>
                <a:latin typeface="Muller Black" pitchFamily="50" charset="-52"/>
                <a:ea typeface="+mj-ea"/>
                <a:cs typeface="Arial" panose="020B0604020202020204" pitchFamily="34" charset="0"/>
              </a:rPr>
              <a:t>центров «Точка роста» </a:t>
            </a:r>
            <a:endParaRPr lang="en-US" sz="1200" kern="1200" dirty="0">
              <a:solidFill>
                <a:srgbClr val="484C6A"/>
              </a:solidFill>
              <a:latin typeface="Muller Black" pitchFamily="50" charset="-52"/>
              <a:ea typeface="+mj-ea"/>
              <a:cs typeface="Arial" panose="020B0604020202020204" pitchFamily="34" charset="0"/>
            </a:endParaRPr>
          </a:p>
          <a:p>
            <a:pPr algn="l"/>
            <a:r>
              <a:rPr lang="ru-RU" sz="12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«Вектор трансформации образования общеобразовательных организаций сельских территорий и малых городов»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735A365-77AE-4B42-935A-84EEAD5FFB7A}"/>
              </a:ext>
            </a:extLst>
          </p:cNvPr>
          <p:cNvSpPr/>
          <p:nvPr/>
        </p:nvSpPr>
        <p:spPr>
          <a:xfrm>
            <a:off x="2691588" y="4613249"/>
            <a:ext cx="7782294" cy="7797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57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F55672F-1D90-4C01-BA0A-E3BD6DDD72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21610" r="38169"/>
          <a:stretch/>
        </p:blipFill>
        <p:spPr>
          <a:xfrm>
            <a:off x="4853223" y="203609"/>
            <a:ext cx="1972247" cy="71221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98E3054-4B50-414C-B6C9-AC05AB1E18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65701"/>
          <a:stretch/>
        </p:blipFill>
        <p:spPr>
          <a:xfrm>
            <a:off x="2519849" y="343413"/>
            <a:ext cx="820499" cy="68138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52F3D1F-618D-41E0-B52B-22227D6DC4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678565" y="456516"/>
            <a:ext cx="836440" cy="35653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FA159E77-2255-40A2-B4BD-8389B97E84E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1" t="41188" r="10648" b="42046"/>
          <a:stretch/>
        </p:blipFill>
        <p:spPr>
          <a:xfrm>
            <a:off x="513390" y="486787"/>
            <a:ext cx="1870952" cy="279214"/>
          </a:xfrm>
          <a:prstGeom prst="rect">
            <a:avLst/>
          </a:prstGeom>
        </p:spPr>
      </p:pic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A65249E6-038C-43D3-BE46-E4E565EAA8CC}"/>
              </a:ext>
            </a:extLst>
          </p:cNvPr>
          <p:cNvSpPr txBox="1">
            <a:spLocks/>
          </p:cNvSpPr>
          <p:nvPr/>
        </p:nvSpPr>
        <p:spPr>
          <a:xfrm>
            <a:off x="682421" y="4102293"/>
            <a:ext cx="1701921" cy="757626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022973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900" y="365125"/>
            <a:ext cx="8770620" cy="10557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Партнерские организации, поддерживающие деятельность «Точек роста»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narodnoeslovo.ru/wp-content/uploads/2020/01/kvant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7095" y="1259936"/>
            <a:ext cx="3361347" cy="2238657"/>
          </a:xfrm>
          <a:prstGeom prst="rect">
            <a:avLst/>
          </a:prstGeom>
          <a:noFill/>
        </p:spPr>
      </p:pic>
      <p:pic>
        <p:nvPicPr>
          <p:cNvPr id="5" name="Picture 4" descr="http://site.distantgymn32.cloudns.pro/gymn32/novosti/september_2018/414f77f7ef6e3f273a2f7ed8ed10447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78934" y="1673151"/>
            <a:ext cx="3826420" cy="1576486"/>
          </a:xfrm>
          <a:prstGeom prst="rect">
            <a:avLst/>
          </a:prstGeom>
          <a:noFill/>
        </p:spPr>
      </p:pic>
      <p:pic>
        <p:nvPicPr>
          <p:cNvPr id="6" name="Рисунок 5" descr="mailservic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7769" y="1798201"/>
            <a:ext cx="3922585" cy="1479571"/>
          </a:xfrm>
          <a:prstGeom prst="rect">
            <a:avLst/>
          </a:prstGeom>
        </p:spPr>
      </p:pic>
      <p:pic>
        <p:nvPicPr>
          <p:cNvPr id="7" name="Picture 2" descr="https://inffiz.ucoz.ru/bezymjannyj.jpg"/>
          <p:cNvPicPr>
            <a:picLocks noChangeAspect="1" noChangeArrowheads="1"/>
          </p:cNvPicPr>
          <p:nvPr/>
        </p:nvPicPr>
        <p:blipFill>
          <a:blip r:embed="rId5" cstate="print"/>
          <a:srcRect b="24749"/>
          <a:stretch>
            <a:fillRect/>
          </a:stretch>
        </p:blipFill>
        <p:spPr bwMode="auto">
          <a:xfrm>
            <a:off x="5442857" y="3569552"/>
            <a:ext cx="1930400" cy="1486841"/>
          </a:xfrm>
          <a:prstGeom prst="rect">
            <a:avLst/>
          </a:prstGeom>
          <a:noFill/>
        </p:spPr>
      </p:pic>
      <p:pic>
        <p:nvPicPr>
          <p:cNvPr id="8" name="Picture 4" descr="https://www.kantiana.ru/upload/iblock/824/2018_09_10_13_46_1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00882" y="3459842"/>
            <a:ext cx="3350090" cy="1440539"/>
          </a:xfrm>
          <a:prstGeom prst="rect">
            <a:avLst/>
          </a:prstGeom>
          <a:noFill/>
        </p:spPr>
      </p:pic>
      <p:pic>
        <p:nvPicPr>
          <p:cNvPr id="9" name="Picture 6" descr="https://i.imgur.com/kVs6QN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88492" y="3352799"/>
            <a:ext cx="2297338" cy="1745851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>
            <a:extLst>
              <a:ext uri="{FF2B5EF4-FFF2-40B4-BE49-F238E27FC236}">
                <a16:creationId xmlns:a16="http://schemas.microsoft.com/office/drawing/2014/main" xmlns="" id="{F40AC4F2-E188-4C1A-9B8A-F109297CA223}"/>
              </a:ext>
            </a:extLst>
          </p:cNvPr>
          <p:cNvSpPr txBox="1">
            <a:spLocks/>
          </p:cNvSpPr>
          <p:nvPr/>
        </p:nvSpPr>
        <p:spPr>
          <a:xfrm>
            <a:off x="3025187" y="1904984"/>
            <a:ext cx="8052387" cy="2708266"/>
          </a:xfrm>
          <a:prstGeom prst="rect">
            <a:avLst/>
          </a:prstGeom>
        </p:spPr>
        <p:txBody>
          <a:bodyPr vert="horz" lIns="43548" tIns="21774" rIns="43548" bIns="21774" rtlCol="0" anchor="ctr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60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Спасибо </a:t>
            </a:r>
            <a:br>
              <a:rPr lang="ru-RU" sz="60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</a:br>
            <a:r>
              <a:rPr lang="ru-RU" sz="60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за внимание!</a:t>
            </a:r>
            <a:endParaRPr lang="ru-RU" sz="6000" dirty="0">
              <a:solidFill>
                <a:srgbClr val="FF0000"/>
              </a:solidFill>
              <a:latin typeface="Muller Black" pitchFamily="50" charset="-52"/>
              <a:cs typeface="Arial" panose="020B060402020202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BA0EE7FC-157D-4914-AC43-658AE58ADF20}"/>
              </a:ext>
            </a:extLst>
          </p:cNvPr>
          <p:cNvSpPr txBox="1">
            <a:spLocks/>
          </p:cNvSpPr>
          <p:nvPr/>
        </p:nvSpPr>
        <p:spPr>
          <a:xfrm>
            <a:off x="7048888" y="445609"/>
            <a:ext cx="4839272" cy="681383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en-US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 Всероссийский Форум </a:t>
            </a:r>
            <a:r>
              <a:rPr lang="ru-RU" sz="1200" kern="1200" dirty="0">
                <a:solidFill>
                  <a:srgbClr val="484C6A"/>
                </a:solidFill>
                <a:latin typeface="Muller Black" pitchFamily="50" charset="-52"/>
                <a:ea typeface="+mj-ea"/>
                <a:cs typeface="Arial" panose="020B0604020202020204" pitchFamily="34" charset="0"/>
              </a:rPr>
              <a:t>центров «Точка роста» </a:t>
            </a:r>
            <a:endParaRPr lang="en-US" sz="1200" kern="1200" dirty="0">
              <a:solidFill>
                <a:srgbClr val="484C6A"/>
              </a:solidFill>
              <a:latin typeface="Muller Black" pitchFamily="50" charset="-52"/>
              <a:ea typeface="+mj-ea"/>
              <a:cs typeface="Arial" panose="020B0604020202020204" pitchFamily="34" charset="0"/>
            </a:endParaRPr>
          </a:p>
          <a:p>
            <a:pPr algn="l"/>
            <a:r>
              <a:rPr lang="ru-RU" sz="12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«Вектор трансформации образования общеобразовательных организаций сельских территорий и малых городов»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735A365-77AE-4B42-935A-84EEAD5FFB7A}"/>
              </a:ext>
            </a:extLst>
          </p:cNvPr>
          <p:cNvSpPr/>
          <p:nvPr/>
        </p:nvSpPr>
        <p:spPr>
          <a:xfrm>
            <a:off x="2691588" y="4613249"/>
            <a:ext cx="7782294" cy="7797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57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F55672F-1D90-4C01-BA0A-E3BD6DDD72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21610" r="38169"/>
          <a:stretch/>
        </p:blipFill>
        <p:spPr>
          <a:xfrm>
            <a:off x="4853223" y="203609"/>
            <a:ext cx="1972247" cy="71221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98E3054-4B50-414C-B6C9-AC05AB1E18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65701"/>
          <a:stretch/>
        </p:blipFill>
        <p:spPr>
          <a:xfrm>
            <a:off x="2519849" y="343413"/>
            <a:ext cx="820499" cy="68138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52F3D1F-618D-41E0-B52B-22227D6DC4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678565" y="456516"/>
            <a:ext cx="836440" cy="35653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FA159E77-2255-40A2-B4BD-8389B97E84E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1" t="41188" r="10648" b="42046"/>
          <a:stretch/>
        </p:blipFill>
        <p:spPr>
          <a:xfrm>
            <a:off x="513390" y="486787"/>
            <a:ext cx="1870952" cy="279214"/>
          </a:xfrm>
          <a:prstGeom prst="rect">
            <a:avLst/>
          </a:prstGeom>
        </p:spPr>
      </p:pic>
      <p:sp>
        <p:nvSpPr>
          <p:cNvPr id="11" name="Текст 2"/>
          <p:cNvSpPr txBox="1">
            <a:spLocks/>
          </p:cNvSpPr>
          <p:nvPr/>
        </p:nvSpPr>
        <p:spPr>
          <a:xfrm>
            <a:off x="2691588" y="4961693"/>
            <a:ext cx="9196572" cy="1486975"/>
          </a:xfrm>
          <a:prstGeom prst="rect">
            <a:avLst/>
          </a:prstGeom>
        </p:spPr>
        <p:txBody>
          <a:bodyPr>
            <a:noAutofit/>
          </a:bodyPr>
          <a:lstStyle>
            <a:lvl1pPr marL="228600" marR="0" indent="-228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800" b="0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14375" marR="0" indent="-257175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800" b="0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08314" marR="0" indent="-293914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800" b="0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14500" marR="0" indent="-3429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800" b="0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171700" marR="0" indent="-3429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800" b="0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514600" marR="0" indent="-228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800" b="0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971800" marR="0" indent="-228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800" b="0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429000" marR="0" indent="-228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800" b="0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3886200" marR="0" indent="-228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800" b="0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Font typeface="Arial"/>
              <a:buNone/>
            </a:pPr>
            <a:r>
              <a:rPr lang="ru-RU" sz="1600" dirty="0" err="1">
                <a:solidFill>
                  <a:srgbClr val="484C6A"/>
                </a:solidFill>
                <a:latin typeface="Muller Bold" pitchFamily="50" charset="-52"/>
                <a:ea typeface="+mj-ea"/>
                <a:cs typeface="Arial" panose="020B0604020202020204" pitchFamily="34" charset="0"/>
              </a:rPr>
              <a:t>Скабицкая</a:t>
            </a:r>
            <a:r>
              <a:rPr lang="ru-RU" sz="1600" dirty="0">
                <a:solidFill>
                  <a:srgbClr val="484C6A"/>
                </a:solidFill>
                <a:latin typeface="Muller Bold" pitchFamily="50" charset="-52"/>
                <a:ea typeface="+mj-ea"/>
                <a:cs typeface="Arial" panose="020B0604020202020204" pitchFamily="34" charset="0"/>
              </a:rPr>
              <a:t> Юлия Александровна </a:t>
            </a:r>
            <a:endParaRPr lang="ru-RU" sz="1600" dirty="0" smtClean="0">
              <a:solidFill>
                <a:srgbClr val="484C6A"/>
              </a:solidFill>
              <a:latin typeface="Muller Bold" pitchFamily="50" charset="-52"/>
              <a:ea typeface="+mj-ea"/>
              <a:cs typeface="Arial" panose="020B0604020202020204" pitchFamily="34" charset="0"/>
            </a:endParaRPr>
          </a:p>
          <a:p>
            <a:pPr>
              <a:buFont typeface="Arial"/>
              <a:buNone/>
            </a:pPr>
            <a:r>
              <a:rPr lang="ru-RU" sz="1600" dirty="0" smtClean="0">
                <a:solidFill>
                  <a:srgbClr val="484C6A"/>
                </a:solidFill>
                <a:latin typeface="Muller Bold" pitchFamily="50" charset="-52"/>
                <a:ea typeface="+mj-ea"/>
                <a:cs typeface="Arial" panose="020B0604020202020204" pitchFamily="34" charset="0"/>
              </a:rPr>
              <a:t>проректор </a:t>
            </a:r>
            <a:r>
              <a:rPr lang="ru-RU" sz="1600" dirty="0">
                <a:solidFill>
                  <a:srgbClr val="484C6A"/>
                </a:solidFill>
                <a:latin typeface="Muller Bold" pitchFamily="50" charset="-52"/>
                <a:ea typeface="+mj-ea"/>
                <a:cs typeface="Arial" panose="020B0604020202020204" pitchFamily="34" charset="0"/>
              </a:rPr>
              <a:t>по развитию Калининградского </a:t>
            </a:r>
            <a:r>
              <a:rPr lang="ru-RU" sz="1600" dirty="0" smtClean="0">
                <a:solidFill>
                  <a:srgbClr val="484C6A"/>
                </a:solidFill>
                <a:latin typeface="Muller Bold" pitchFamily="50" charset="-52"/>
                <a:ea typeface="+mj-ea"/>
                <a:cs typeface="Arial" panose="020B0604020202020204" pitchFamily="34" charset="0"/>
              </a:rPr>
              <a:t>областного </a:t>
            </a:r>
            <a:r>
              <a:rPr lang="ru-RU" sz="1600" dirty="0">
                <a:solidFill>
                  <a:srgbClr val="484C6A"/>
                </a:solidFill>
                <a:latin typeface="Muller Bold" pitchFamily="50" charset="-52"/>
                <a:ea typeface="+mj-ea"/>
                <a:cs typeface="Arial" panose="020B0604020202020204" pitchFamily="34" charset="0"/>
              </a:rPr>
              <a:t>института </a:t>
            </a:r>
            <a:r>
              <a:rPr lang="ru-RU" sz="1600" dirty="0" smtClean="0">
                <a:solidFill>
                  <a:srgbClr val="484C6A"/>
                </a:solidFill>
                <a:latin typeface="Muller Bold" pitchFamily="50" charset="-52"/>
                <a:ea typeface="+mj-ea"/>
                <a:cs typeface="Arial" panose="020B0604020202020204" pitchFamily="34" charset="0"/>
              </a:rPr>
              <a:t>развития образования</a:t>
            </a:r>
            <a:endParaRPr lang="ru-RU" sz="1600" dirty="0">
              <a:solidFill>
                <a:srgbClr val="484C6A"/>
              </a:solidFill>
              <a:latin typeface="Muller Bold" pitchFamily="50" charset="-52"/>
              <a:ea typeface="+mj-ea"/>
              <a:cs typeface="Arial" panose="020B0604020202020204" pitchFamily="34" charset="0"/>
            </a:endParaRPr>
          </a:p>
          <a:p>
            <a:pPr>
              <a:buFont typeface="Arial"/>
              <a:buNone/>
            </a:pPr>
            <a:r>
              <a:rPr lang="en-US" sz="1600" dirty="0">
                <a:solidFill>
                  <a:srgbClr val="484C6A"/>
                </a:solidFill>
                <a:latin typeface="Muller Bold" pitchFamily="50" charset="-52"/>
                <a:ea typeface="+mj-ea"/>
                <a:cs typeface="Arial" panose="020B0604020202020204" pitchFamily="34" charset="0"/>
              </a:rPr>
              <a:t>E-mail</a:t>
            </a:r>
            <a:r>
              <a:rPr lang="ru-RU" sz="1600" dirty="0">
                <a:solidFill>
                  <a:srgbClr val="484C6A"/>
                </a:solidFill>
                <a:latin typeface="Muller Bold" pitchFamily="50" charset="-52"/>
                <a:ea typeface="+mj-ea"/>
                <a:cs typeface="Arial" panose="020B0604020202020204" pitchFamily="34" charset="0"/>
              </a:rPr>
              <a:t>: </a:t>
            </a:r>
            <a:r>
              <a:rPr lang="en-US" sz="1600" dirty="0">
                <a:solidFill>
                  <a:srgbClr val="484C6A"/>
                </a:solidFill>
                <a:latin typeface="Muller Bold" pitchFamily="50" charset="-52"/>
                <a:ea typeface="+mj-ea"/>
                <a:cs typeface="Arial" panose="020B0604020202020204" pitchFamily="34" charset="0"/>
                <a:hlinkClick r:id="rId7"/>
              </a:rPr>
              <a:t>sjull@yandex.ru</a:t>
            </a:r>
            <a:endParaRPr lang="ru-RU" sz="1600" dirty="0">
              <a:solidFill>
                <a:srgbClr val="484C6A"/>
              </a:solidFill>
              <a:latin typeface="Muller Bold" pitchFamily="50" charset="-52"/>
              <a:ea typeface="+mj-ea"/>
              <a:cs typeface="Arial" panose="020B0604020202020204" pitchFamily="34" charset="0"/>
            </a:endParaRPr>
          </a:p>
          <a:p>
            <a:pPr>
              <a:buFont typeface="Arial"/>
              <a:buNone/>
            </a:pPr>
            <a:r>
              <a:rPr lang="ru-RU" sz="1600" dirty="0">
                <a:solidFill>
                  <a:srgbClr val="484C6A"/>
                </a:solidFill>
                <a:latin typeface="Muller Bold" pitchFamily="50" charset="-52"/>
                <a:ea typeface="+mj-ea"/>
                <a:cs typeface="Arial" panose="020B0604020202020204" pitchFamily="34" charset="0"/>
              </a:rPr>
              <a:t>Телефон: +79114978959</a:t>
            </a:r>
          </a:p>
          <a:p>
            <a:endParaRPr lang="ru-RU" sz="900" kern="0" dirty="0"/>
          </a:p>
        </p:txBody>
      </p:sp>
    </p:spTree>
    <p:extLst>
      <p:ext uri="{BB962C8B-B14F-4D97-AF65-F5344CB8AC3E}">
        <p14:creationId xmlns:p14="http://schemas.microsoft.com/office/powerpoint/2010/main" val="243774270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6930" y="421396"/>
            <a:ext cx="8053614" cy="91757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err="1" smtClean="0">
                <a:solidFill>
                  <a:srgbClr val="FF0303"/>
                </a:solidFill>
                <a:latin typeface="Open Sans Light Bold"/>
              </a:rPr>
              <a:t>Модели</a:t>
            </a:r>
            <a:r>
              <a:rPr lang="en-US" dirty="0" smtClean="0">
                <a:solidFill>
                  <a:srgbClr val="FF0303"/>
                </a:solidFill>
                <a:latin typeface="Open Sans Light Bold"/>
              </a:rPr>
              <a:t> </a:t>
            </a:r>
            <a:r>
              <a:rPr lang="en-US" dirty="0" err="1" smtClean="0">
                <a:solidFill>
                  <a:srgbClr val="FF0303"/>
                </a:solidFill>
                <a:latin typeface="Open Sans Light Bold"/>
              </a:rPr>
              <a:t>реализации</a:t>
            </a:r>
            <a:r>
              <a:rPr lang="en-US" dirty="0" smtClean="0">
                <a:solidFill>
                  <a:srgbClr val="FF0303"/>
                </a:solidFill>
                <a:latin typeface="Open Sans Light Bold"/>
              </a:rPr>
              <a:t> </a:t>
            </a:r>
            <a:r>
              <a:rPr lang="en-US" dirty="0" err="1" smtClean="0">
                <a:solidFill>
                  <a:srgbClr val="545454"/>
                </a:solidFill>
                <a:latin typeface="Open Sans Light Bold"/>
              </a:rPr>
              <a:t>предметной</a:t>
            </a:r>
            <a:r>
              <a:rPr lang="en-US" dirty="0" smtClean="0">
                <a:solidFill>
                  <a:srgbClr val="545454"/>
                </a:solidFill>
                <a:latin typeface="Open Sans Light Bold"/>
              </a:rPr>
              <a:t> </a:t>
            </a:r>
            <a:r>
              <a:rPr lang="en-US" dirty="0" err="1" smtClean="0">
                <a:solidFill>
                  <a:srgbClr val="545454"/>
                </a:solidFill>
                <a:latin typeface="Open Sans Light Bold"/>
              </a:rPr>
              <a:t>области</a:t>
            </a:r>
            <a:r>
              <a:rPr lang="en-US" dirty="0" smtClean="0">
                <a:solidFill>
                  <a:srgbClr val="545454"/>
                </a:solidFill>
                <a:latin typeface="Open Sans Light Bold"/>
              </a:rPr>
              <a:t> </a:t>
            </a:r>
            <a:r>
              <a:rPr lang="en-US" dirty="0" smtClean="0">
                <a:solidFill>
                  <a:srgbClr val="FF0303"/>
                </a:solidFill>
                <a:latin typeface="Open Sans Light Bold"/>
              </a:rPr>
              <a:t>"</a:t>
            </a:r>
            <a:r>
              <a:rPr lang="en-US" dirty="0" err="1" smtClean="0">
                <a:solidFill>
                  <a:srgbClr val="FF0303"/>
                </a:solidFill>
                <a:latin typeface="Open Sans Light Bold"/>
              </a:rPr>
              <a:t>Технология</a:t>
            </a:r>
            <a:r>
              <a:rPr lang="en-US" dirty="0" smtClean="0">
                <a:solidFill>
                  <a:srgbClr val="FF0303"/>
                </a:solidFill>
                <a:latin typeface="Open Sans Light Bold"/>
              </a:rPr>
              <a:t>" </a:t>
            </a:r>
            <a:r>
              <a:rPr lang="en-US" dirty="0" smtClean="0">
                <a:solidFill>
                  <a:srgbClr val="545454"/>
                </a:solidFill>
                <a:latin typeface="Open Sans Light Bold"/>
              </a:rPr>
              <a:t>в </a:t>
            </a:r>
            <a:r>
              <a:rPr lang="en-US" dirty="0" err="1" smtClean="0">
                <a:solidFill>
                  <a:srgbClr val="545454"/>
                </a:solidFill>
                <a:latin typeface="Open Sans Light Bold"/>
              </a:rPr>
              <a:t>урочной</a:t>
            </a:r>
            <a:r>
              <a:rPr lang="en-US" dirty="0" smtClean="0">
                <a:solidFill>
                  <a:srgbClr val="545454"/>
                </a:solidFill>
                <a:latin typeface="Open Sans Light Bold"/>
              </a:rPr>
              <a:t> </a:t>
            </a:r>
            <a:r>
              <a:rPr lang="en-US" dirty="0" err="1" smtClean="0">
                <a:solidFill>
                  <a:srgbClr val="545454"/>
                </a:solidFill>
                <a:latin typeface="Open Sans Light Bold"/>
              </a:rPr>
              <a:t>деятельности</a:t>
            </a:r>
            <a:r>
              <a:rPr lang="en-US" dirty="0" smtClean="0">
                <a:solidFill>
                  <a:srgbClr val="545454"/>
                </a:solidFill>
                <a:latin typeface="Open Sans Light Bold"/>
              </a:rPr>
              <a:t> в 2019-2020 </a:t>
            </a:r>
            <a:r>
              <a:rPr lang="en-US" dirty="0" err="1" smtClean="0">
                <a:solidFill>
                  <a:srgbClr val="545454"/>
                </a:solidFill>
                <a:latin typeface="Open Sans Light Bold"/>
              </a:rPr>
              <a:t>учебном</a:t>
            </a:r>
            <a:r>
              <a:rPr lang="en-US" dirty="0" smtClean="0">
                <a:solidFill>
                  <a:srgbClr val="545454"/>
                </a:solidFill>
                <a:latin typeface="Open Sans Light Bold"/>
              </a:rPr>
              <a:t> </a:t>
            </a:r>
            <a:r>
              <a:rPr lang="en-US" dirty="0" err="1" smtClean="0">
                <a:solidFill>
                  <a:srgbClr val="545454"/>
                </a:solidFill>
                <a:latin typeface="Open Sans Light Bold"/>
              </a:rPr>
              <a:t>году</a:t>
            </a:r>
            <a:r>
              <a:rPr lang="en-US" dirty="0" smtClean="0">
                <a:solidFill>
                  <a:srgbClr val="545454"/>
                </a:solidFill>
                <a:latin typeface="Open Sans Light Bold"/>
              </a:rPr>
              <a:t/>
            </a:r>
            <a:br>
              <a:rPr lang="en-US" dirty="0" smtClean="0">
                <a:solidFill>
                  <a:srgbClr val="545454"/>
                </a:solidFill>
                <a:latin typeface="Open Sans Light Bold"/>
              </a:rPr>
            </a:br>
            <a:endParaRPr lang="ru-RU" dirty="0"/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 cstate="print"/>
          <a:srcRect l="37352" t="21291" r="34493" b="9094"/>
          <a:stretch>
            <a:fillRect/>
          </a:stretch>
        </p:blipFill>
        <p:spPr>
          <a:xfrm>
            <a:off x="182884" y="2433990"/>
            <a:ext cx="2332987" cy="324486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1367" y="1355024"/>
            <a:ext cx="10409025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960"/>
              </a:lnSpc>
              <a:spcBef>
                <a:spcPct val="0"/>
              </a:spcBef>
            </a:pP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 </a:t>
            </a:r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соответствии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с </a:t>
            </a:r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письмом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МОКО </a:t>
            </a:r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от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08.10.2019 </a:t>
            </a:r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года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№ 8913 (</a:t>
            </a:r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рекомендации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организации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образовательной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деятельности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в </a:t>
            </a:r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Центрах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образования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цифрового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и </a:t>
            </a:r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гуманитарного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профилей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«</a:t>
            </a:r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Точка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роста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»  в </a:t>
            </a:r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Калининградской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области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в 2019-2020 </a:t>
            </a:r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учебном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году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13794" y="2133586"/>
            <a:ext cx="4008094" cy="15260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01"/>
              </a:lnSpc>
              <a:spcBef>
                <a:spcPct val="0"/>
              </a:spcBef>
            </a:pP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Модель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1 </a:t>
            </a:r>
          </a:p>
          <a:p>
            <a:pPr>
              <a:lnSpc>
                <a:spcPts val="1701"/>
              </a:lnSpc>
              <a:spcBef>
                <a:spcPct val="0"/>
              </a:spcBef>
            </a:pP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В 5-7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классах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содержание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предметной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области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«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Технология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»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реализуется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через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введение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полной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учебной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программы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    «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Промышленный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дизайн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» в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объеме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68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часов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в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год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: МОУ «СОШ в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пос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Михайлово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», «МБОУ «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Новостроевская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СОШ», МБОУ «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Залесовская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СОШ», МБОУ «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Средняя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школа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п.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Крылово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»</a:t>
            </a:r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2612425" y="2444324"/>
            <a:ext cx="1151255" cy="1151255"/>
            <a:chOff x="0" y="0"/>
            <a:chExt cx="6355080" cy="6355080"/>
          </a:xfrm>
        </p:grpSpPr>
        <p:sp>
          <p:nvSpPr>
            <p:cNvPr id="9" name="Freeform 8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545454"/>
            </a:solidFill>
          </p:spPr>
        </p:sp>
      </p:grpSp>
      <p:sp>
        <p:nvSpPr>
          <p:cNvPr id="10" name="TextBox 9"/>
          <p:cNvSpPr txBox="1"/>
          <p:nvPr/>
        </p:nvSpPr>
        <p:spPr>
          <a:xfrm>
            <a:off x="2824478" y="2688146"/>
            <a:ext cx="727149" cy="666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52"/>
              </a:lnSpc>
              <a:spcBef>
                <a:spcPct val="0"/>
              </a:spcBef>
            </a:pPr>
            <a:r>
              <a:rPr lang="en-US" dirty="0">
                <a:solidFill>
                  <a:srgbClr val="D60707"/>
                </a:solidFill>
                <a:latin typeface="Arial" pitchFamily="34" charset="0"/>
                <a:cs typeface="Arial" pitchFamily="34" charset="0"/>
              </a:rPr>
              <a:t>68 </a:t>
            </a:r>
          </a:p>
          <a:p>
            <a:pPr>
              <a:lnSpc>
                <a:spcPts val="2552"/>
              </a:lnSpc>
              <a:spcBef>
                <a:spcPct val="0"/>
              </a:spcBef>
            </a:pPr>
            <a:r>
              <a:rPr lang="en-US" dirty="0" err="1">
                <a:solidFill>
                  <a:srgbClr val="D60707"/>
                </a:solidFill>
                <a:latin typeface="Arial" pitchFamily="34" charset="0"/>
                <a:cs typeface="Arial" pitchFamily="34" charset="0"/>
              </a:rPr>
              <a:t>часов</a:t>
            </a:r>
            <a:endParaRPr lang="en-US" dirty="0">
              <a:solidFill>
                <a:srgbClr val="D60707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Group 10"/>
          <p:cNvGrpSpPr>
            <a:grpSpLocks noChangeAspect="1"/>
          </p:cNvGrpSpPr>
          <p:nvPr/>
        </p:nvGrpSpPr>
        <p:grpSpPr>
          <a:xfrm>
            <a:off x="2612425" y="4593411"/>
            <a:ext cx="1151255" cy="1151255"/>
            <a:chOff x="0" y="0"/>
            <a:chExt cx="6355080" cy="6355080"/>
          </a:xfrm>
        </p:grpSpPr>
        <p:sp>
          <p:nvSpPr>
            <p:cNvPr id="12" name="Freeform 11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545454"/>
            </a:solidFill>
          </p:spPr>
        </p:sp>
      </p:grpSp>
      <p:sp>
        <p:nvSpPr>
          <p:cNvPr id="13" name="TextBox 12"/>
          <p:cNvSpPr txBox="1"/>
          <p:nvPr/>
        </p:nvSpPr>
        <p:spPr>
          <a:xfrm>
            <a:off x="2903698" y="4800130"/>
            <a:ext cx="568709" cy="666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52"/>
              </a:lnSpc>
              <a:spcBef>
                <a:spcPct val="0"/>
              </a:spcBef>
            </a:pPr>
            <a:r>
              <a:rPr lang="en-US" dirty="0">
                <a:solidFill>
                  <a:srgbClr val="D60707"/>
                </a:solidFill>
                <a:latin typeface="Arial" pitchFamily="34" charset="0"/>
                <a:cs typeface="Arial" pitchFamily="34" charset="0"/>
              </a:rPr>
              <a:t>24 </a:t>
            </a:r>
          </a:p>
          <a:p>
            <a:pPr>
              <a:lnSpc>
                <a:spcPts val="2552"/>
              </a:lnSpc>
              <a:spcBef>
                <a:spcPct val="0"/>
              </a:spcBef>
            </a:pPr>
            <a:r>
              <a:rPr lang="en-US" dirty="0" err="1">
                <a:solidFill>
                  <a:srgbClr val="D60707"/>
                </a:solidFill>
                <a:latin typeface="Arial" pitchFamily="34" charset="0"/>
                <a:cs typeface="Arial" pitchFamily="34" charset="0"/>
              </a:rPr>
              <a:t>часа</a:t>
            </a:r>
            <a:endParaRPr lang="en-US" dirty="0">
              <a:solidFill>
                <a:srgbClr val="D60707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13794" y="4240606"/>
            <a:ext cx="4251276" cy="1962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01"/>
              </a:lnSpc>
              <a:spcBef>
                <a:spcPct val="0"/>
              </a:spcBef>
            </a:pP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Модель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2 </a:t>
            </a:r>
          </a:p>
          <a:p>
            <a:pPr>
              <a:lnSpc>
                <a:spcPts val="1701"/>
              </a:lnSpc>
              <a:spcBef>
                <a:spcPct val="0"/>
              </a:spcBef>
            </a:pP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В 5-7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классах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часть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программы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(70 %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от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общего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объема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часов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– 48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часов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реализуется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по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традиционной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модели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изучение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 smtClean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базовых</a:t>
            </a:r>
            <a:r>
              <a:rPr lang="ru-RU" sz="1200" dirty="0" smtClean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 smtClean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технологий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), а 30 % (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не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менее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24-х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часов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отводится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на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изучение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модулей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по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направлению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«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Промышленный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дизайн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»: МБОУ "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Южная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СОШ", МБОУ "СШ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им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. А.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Моисеева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п.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Знаменска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", МБОУ "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Храбровская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СОШ", МБОУ "СОШ п.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Романово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", МАОУ 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Замковская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СОШ, МБОУ "</a:t>
            </a:r>
            <a:r>
              <a:rPr lang="en-US" sz="120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Большаковская</a:t>
            </a:r>
            <a:r>
              <a:rPr lang="en-US" sz="1200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СОШ"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504534" y="2766887"/>
            <a:ext cx="624853" cy="718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00"/>
              </a:lnSpc>
            </a:pPr>
            <a:r>
              <a:rPr lang="en-US" sz="1600" spc="80" dirty="0">
                <a:solidFill>
                  <a:srgbClr val="FF0303"/>
                </a:solidFill>
                <a:latin typeface="Arial" pitchFamily="34" charset="0"/>
                <a:cs typeface="Arial" pitchFamily="34" charset="0"/>
              </a:rPr>
              <a:t>Hard </a:t>
            </a:r>
          </a:p>
          <a:p>
            <a:pPr algn="r">
              <a:lnSpc>
                <a:spcPts val="2800"/>
              </a:lnSpc>
            </a:pPr>
            <a:r>
              <a:rPr lang="en-US" sz="1600" spc="80" dirty="0">
                <a:solidFill>
                  <a:srgbClr val="FF0303"/>
                </a:solidFill>
                <a:latin typeface="Arial" pitchFamily="34" charset="0"/>
                <a:cs typeface="Arial" pitchFamily="34" charset="0"/>
              </a:rPr>
              <a:t>Skills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9436913" y="2219215"/>
            <a:ext cx="2394938" cy="299528"/>
            <a:chOff x="0" y="0"/>
            <a:chExt cx="3948434" cy="493819"/>
          </a:xfrm>
        </p:grpSpPr>
        <p:sp>
          <p:nvSpPr>
            <p:cNvPr id="17" name="Freeform 16"/>
            <p:cNvSpPr/>
            <p:nvPr/>
          </p:nvSpPr>
          <p:spPr>
            <a:xfrm>
              <a:off x="0" y="0"/>
              <a:ext cx="3948434" cy="493820"/>
            </a:xfrm>
            <a:custGeom>
              <a:avLst/>
              <a:gdLst/>
              <a:ahLst/>
              <a:cxnLst/>
              <a:rect l="l" t="t" r="r" b="b"/>
              <a:pathLst>
                <a:path w="3948434" h="493820">
                  <a:moveTo>
                    <a:pt x="3823974" y="59690"/>
                  </a:moveTo>
                  <a:cubicBezTo>
                    <a:pt x="3859533" y="59690"/>
                    <a:pt x="3888744" y="88900"/>
                    <a:pt x="3888744" y="124460"/>
                  </a:cubicBezTo>
                  <a:lnTo>
                    <a:pt x="3888744" y="369360"/>
                  </a:lnTo>
                  <a:cubicBezTo>
                    <a:pt x="3888744" y="404920"/>
                    <a:pt x="3859533" y="434130"/>
                    <a:pt x="3823974" y="434130"/>
                  </a:cubicBezTo>
                  <a:lnTo>
                    <a:pt x="124460" y="434130"/>
                  </a:lnTo>
                  <a:cubicBezTo>
                    <a:pt x="88900" y="434130"/>
                    <a:pt x="59690" y="404920"/>
                    <a:pt x="59690" y="369360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3823974" y="59690"/>
                  </a:lnTo>
                  <a:moveTo>
                    <a:pt x="382397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369360"/>
                  </a:lnTo>
                  <a:cubicBezTo>
                    <a:pt x="0" y="437940"/>
                    <a:pt x="55880" y="493820"/>
                    <a:pt x="124460" y="493820"/>
                  </a:cubicBezTo>
                  <a:lnTo>
                    <a:pt x="3823974" y="493820"/>
                  </a:lnTo>
                  <a:cubicBezTo>
                    <a:pt x="3892554" y="493820"/>
                    <a:pt x="3948434" y="437940"/>
                    <a:pt x="3948434" y="369360"/>
                  </a:cubicBezTo>
                  <a:lnTo>
                    <a:pt x="3948434" y="124460"/>
                  </a:lnTo>
                  <a:cubicBezTo>
                    <a:pt x="3948433" y="55880"/>
                    <a:pt x="3892553" y="0"/>
                    <a:pt x="3823974" y="0"/>
                  </a:cubicBezTo>
                  <a:close/>
                </a:path>
              </a:pathLst>
            </a:custGeom>
            <a:solidFill>
              <a:srgbClr val="A6A6A6"/>
            </a:solidFill>
          </p:spPr>
        </p:sp>
      </p:grpSp>
      <p:grpSp>
        <p:nvGrpSpPr>
          <p:cNvPr id="18" name="Group 17"/>
          <p:cNvGrpSpPr/>
          <p:nvPr/>
        </p:nvGrpSpPr>
        <p:grpSpPr>
          <a:xfrm>
            <a:off x="9436913" y="2562063"/>
            <a:ext cx="2394938" cy="299528"/>
            <a:chOff x="0" y="0"/>
            <a:chExt cx="3948434" cy="493819"/>
          </a:xfrm>
        </p:grpSpPr>
        <p:sp>
          <p:nvSpPr>
            <p:cNvPr id="19" name="Freeform 18"/>
            <p:cNvSpPr/>
            <p:nvPr/>
          </p:nvSpPr>
          <p:spPr>
            <a:xfrm>
              <a:off x="0" y="0"/>
              <a:ext cx="3948434" cy="493820"/>
            </a:xfrm>
            <a:custGeom>
              <a:avLst/>
              <a:gdLst/>
              <a:ahLst/>
              <a:cxnLst/>
              <a:rect l="l" t="t" r="r" b="b"/>
              <a:pathLst>
                <a:path w="3948434" h="493820">
                  <a:moveTo>
                    <a:pt x="3823974" y="59690"/>
                  </a:moveTo>
                  <a:cubicBezTo>
                    <a:pt x="3859533" y="59690"/>
                    <a:pt x="3888744" y="88900"/>
                    <a:pt x="3888744" y="124460"/>
                  </a:cubicBezTo>
                  <a:lnTo>
                    <a:pt x="3888744" y="369360"/>
                  </a:lnTo>
                  <a:cubicBezTo>
                    <a:pt x="3888744" y="404920"/>
                    <a:pt x="3859533" y="434130"/>
                    <a:pt x="3823974" y="434130"/>
                  </a:cubicBezTo>
                  <a:lnTo>
                    <a:pt x="124460" y="434130"/>
                  </a:lnTo>
                  <a:cubicBezTo>
                    <a:pt x="88900" y="434130"/>
                    <a:pt x="59690" y="404920"/>
                    <a:pt x="59690" y="369360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3823974" y="59690"/>
                  </a:lnTo>
                  <a:moveTo>
                    <a:pt x="382397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369360"/>
                  </a:lnTo>
                  <a:cubicBezTo>
                    <a:pt x="0" y="437940"/>
                    <a:pt x="55880" y="493820"/>
                    <a:pt x="124460" y="493820"/>
                  </a:cubicBezTo>
                  <a:lnTo>
                    <a:pt x="3823974" y="493820"/>
                  </a:lnTo>
                  <a:cubicBezTo>
                    <a:pt x="3892554" y="493820"/>
                    <a:pt x="3948434" y="437940"/>
                    <a:pt x="3948434" y="369360"/>
                  </a:cubicBezTo>
                  <a:lnTo>
                    <a:pt x="3948434" y="124460"/>
                  </a:lnTo>
                  <a:cubicBezTo>
                    <a:pt x="3948433" y="55880"/>
                    <a:pt x="3892553" y="0"/>
                    <a:pt x="3823974" y="0"/>
                  </a:cubicBezTo>
                  <a:close/>
                </a:path>
              </a:pathLst>
            </a:custGeom>
            <a:solidFill>
              <a:srgbClr val="A6A6A6"/>
            </a:solidFill>
          </p:spPr>
        </p:sp>
      </p:grpSp>
      <p:sp>
        <p:nvSpPr>
          <p:cNvPr id="20" name="TextBox 19"/>
          <p:cNvSpPr txBox="1"/>
          <p:nvPr/>
        </p:nvSpPr>
        <p:spPr>
          <a:xfrm>
            <a:off x="9597421" y="2579332"/>
            <a:ext cx="1932331" cy="2308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50"/>
              </a:lnSpc>
            </a:pPr>
            <a:r>
              <a:rPr lang="en-US" sz="1000" spc="50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Дизайн-проектирование</a:t>
            </a:r>
            <a:endParaRPr lang="en-US" sz="1000" spc="50" dirty="0">
              <a:solidFill>
                <a:srgbClr val="54545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582335" y="2236484"/>
            <a:ext cx="2564545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49"/>
              </a:lnSpc>
            </a:pPr>
            <a:r>
              <a:rPr lang="en-US" sz="1000" spc="49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Эскизирование</a:t>
            </a:r>
            <a:endParaRPr lang="en-US" sz="1000" spc="49" dirty="0">
              <a:solidFill>
                <a:srgbClr val="545454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9436913" y="2903712"/>
            <a:ext cx="2394938" cy="292188"/>
            <a:chOff x="0" y="0"/>
            <a:chExt cx="4047621" cy="493819"/>
          </a:xfrm>
        </p:grpSpPr>
        <p:sp>
          <p:nvSpPr>
            <p:cNvPr id="23" name="Freeform 22"/>
            <p:cNvSpPr/>
            <p:nvPr/>
          </p:nvSpPr>
          <p:spPr>
            <a:xfrm>
              <a:off x="0" y="0"/>
              <a:ext cx="4047621" cy="493820"/>
            </a:xfrm>
            <a:custGeom>
              <a:avLst/>
              <a:gdLst/>
              <a:ahLst/>
              <a:cxnLst/>
              <a:rect l="l" t="t" r="r" b="b"/>
              <a:pathLst>
                <a:path w="4047621" h="493820">
                  <a:moveTo>
                    <a:pt x="3923161" y="59690"/>
                  </a:moveTo>
                  <a:cubicBezTo>
                    <a:pt x="3958721" y="59690"/>
                    <a:pt x="3987931" y="88900"/>
                    <a:pt x="3987931" y="124460"/>
                  </a:cubicBezTo>
                  <a:lnTo>
                    <a:pt x="3987931" y="369360"/>
                  </a:lnTo>
                  <a:cubicBezTo>
                    <a:pt x="3987931" y="404920"/>
                    <a:pt x="3958721" y="434130"/>
                    <a:pt x="3923161" y="434130"/>
                  </a:cubicBezTo>
                  <a:lnTo>
                    <a:pt x="124460" y="434130"/>
                  </a:lnTo>
                  <a:cubicBezTo>
                    <a:pt x="88900" y="434130"/>
                    <a:pt x="59690" y="404920"/>
                    <a:pt x="59690" y="369360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3923161" y="59690"/>
                  </a:lnTo>
                  <a:moveTo>
                    <a:pt x="3923161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369360"/>
                  </a:lnTo>
                  <a:cubicBezTo>
                    <a:pt x="0" y="437940"/>
                    <a:pt x="55880" y="493820"/>
                    <a:pt x="124460" y="493820"/>
                  </a:cubicBezTo>
                  <a:lnTo>
                    <a:pt x="3923161" y="493820"/>
                  </a:lnTo>
                  <a:cubicBezTo>
                    <a:pt x="3991741" y="493820"/>
                    <a:pt x="4047621" y="437940"/>
                    <a:pt x="4047621" y="369360"/>
                  </a:cubicBezTo>
                  <a:lnTo>
                    <a:pt x="4047621" y="124460"/>
                  </a:lnTo>
                  <a:cubicBezTo>
                    <a:pt x="4047621" y="55880"/>
                    <a:pt x="3991741" y="0"/>
                    <a:pt x="3923161" y="0"/>
                  </a:cubicBezTo>
                  <a:close/>
                </a:path>
              </a:pathLst>
            </a:custGeom>
            <a:solidFill>
              <a:srgbClr val="A6A6A6"/>
            </a:solidFill>
          </p:spPr>
        </p:sp>
      </p:grpSp>
      <p:sp>
        <p:nvSpPr>
          <p:cNvPr id="24" name="TextBox 23"/>
          <p:cNvSpPr txBox="1"/>
          <p:nvPr/>
        </p:nvSpPr>
        <p:spPr>
          <a:xfrm>
            <a:off x="9588944" y="2906052"/>
            <a:ext cx="1844469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49"/>
              </a:lnSpc>
            </a:pPr>
            <a:r>
              <a:rPr lang="en-US" sz="1000" spc="49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3D-моделтрование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9436913" y="3237096"/>
            <a:ext cx="2394938" cy="292188"/>
            <a:chOff x="0" y="0"/>
            <a:chExt cx="4047621" cy="493819"/>
          </a:xfrm>
        </p:grpSpPr>
        <p:sp>
          <p:nvSpPr>
            <p:cNvPr id="26" name="Freeform 25"/>
            <p:cNvSpPr/>
            <p:nvPr/>
          </p:nvSpPr>
          <p:spPr>
            <a:xfrm>
              <a:off x="0" y="0"/>
              <a:ext cx="4047621" cy="493820"/>
            </a:xfrm>
            <a:custGeom>
              <a:avLst/>
              <a:gdLst/>
              <a:ahLst/>
              <a:cxnLst/>
              <a:rect l="l" t="t" r="r" b="b"/>
              <a:pathLst>
                <a:path w="4047621" h="493820">
                  <a:moveTo>
                    <a:pt x="3923161" y="59690"/>
                  </a:moveTo>
                  <a:cubicBezTo>
                    <a:pt x="3958721" y="59690"/>
                    <a:pt x="3987931" y="88900"/>
                    <a:pt x="3987931" y="124460"/>
                  </a:cubicBezTo>
                  <a:lnTo>
                    <a:pt x="3987931" y="369360"/>
                  </a:lnTo>
                  <a:cubicBezTo>
                    <a:pt x="3987931" y="404920"/>
                    <a:pt x="3958721" y="434130"/>
                    <a:pt x="3923161" y="434130"/>
                  </a:cubicBezTo>
                  <a:lnTo>
                    <a:pt x="124460" y="434130"/>
                  </a:lnTo>
                  <a:cubicBezTo>
                    <a:pt x="88900" y="434130"/>
                    <a:pt x="59690" y="404920"/>
                    <a:pt x="59690" y="369360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3923161" y="59690"/>
                  </a:lnTo>
                  <a:moveTo>
                    <a:pt x="3923161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369360"/>
                  </a:lnTo>
                  <a:cubicBezTo>
                    <a:pt x="0" y="437940"/>
                    <a:pt x="55880" y="493820"/>
                    <a:pt x="124460" y="493820"/>
                  </a:cubicBezTo>
                  <a:lnTo>
                    <a:pt x="3923161" y="493820"/>
                  </a:lnTo>
                  <a:cubicBezTo>
                    <a:pt x="3991741" y="493820"/>
                    <a:pt x="4047621" y="437940"/>
                    <a:pt x="4047621" y="369360"/>
                  </a:cubicBezTo>
                  <a:lnTo>
                    <a:pt x="4047621" y="124460"/>
                  </a:lnTo>
                  <a:cubicBezTo>
                    <a:pt x="4047621" y="55880"/>
                    <a:pt x="3991741" y="0"/>
                    <a:pt x="3923161" y="0"/>
                  </a:cubicBezTo>
                  <a:close/>
                </a:path>
              </a:pathLst>
            </a:custGeom>
            <a:solidFill>
              <a:srgbClr val="A6A6A6"/>
            </a:solidFill>
          </p:spPr>
        </p:sp>
      </p:grpSp>
      <p:grpSp>
        <p:nvGrpSpPr>
          <p:cNvPr id="27" name="Group 26"/>
          <p:cNvGrpSpPr/>
          <p:nvPr/>
        </p:nvGrpSpPr>
        <p:grpSpPr>
          <a:xfrm>
            <a:off x="9436913" y="3925185"/>
            <a:ext cx="2394938" cy="312279"/>
            <a:chOff x="0" y="0"/>
            <a:chExt cx="3787217" cy="493819"/>
          </a:xfrm>
        </p:grpSpPr>
        <p:sp>
          <p:nvSpPr>
            <p:cNvPr id="28" name="Freeform 27"/>
            <p:cNvSpPr/>
            <p:nvPr/>
          </p:nvSpPr>
          <p:spPr>
            <a:xfrm>
              <a:off x="0" y="0"/>
              <a:ext cx="3787217" cy="493820"/>
            </a:xfrm>
            <a:custGeom>
              <a:avLst/>
              <a:gdLst/>
              <a:ahLst/>
              <a:cxnLst/>
              <a:rect l="l" t="t" r="r" b="b"/>
              <a:pathLst>
                <a:path w="3787217" h="493820">
                  <a:moveTo>
                    <a:pt x="3662757" y="59690"/>
                  </a:moveTo>
                  <a:cubicBezTo>
                    <a:pt x="3698317" y="59690"/>
                    <a:pt x="3727527" y="88900"/>
                    <a:pt x="3727527" y="124460"/>
                  </a:cubicBezTo>
                  <a:lnTo>
                    <a:pt x="3727527" y="369360"/>
                  </a:lnTo>
                  <a:cubicBezTo>
                    <a:pt x="3727527" y="404920"/>
                    <a:pt x="3698317" y="434130"/>
                    <a:pt x="3662757" y="434130"/>
                  </a:cubicBezTo>
                  <a:lnTo>
                    <a:pt x="124460" y="434130"/>
                  </a:lnTo>
                  <a:cubicBezTo>
                    <a:pt x="88900" y="434130"/>
                    <a:pt x="59690" y="404920"/>
                    <a:pt x="59690" y="369360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3662757" y="59690"/>
                  </a:lnTo>
                  <a:moveTo>
                    <a:pt x="3662757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369360"/>
                  </a:lnTo>
                  <a:cubicBezTo>
                    <a:pt x="0" y="437940"/>
                    <a:pt x="55880" y="493820"/>
                    <a:pt x="124460" y="493820"/>
                  </a:cubicBezTo>
                  <a:lnTo>
                    <a:pt x="3662757" y="493820"/>
                  </a:lnTo>
                  <a:cubicBezTo>
                    <a:pt x="3731337" y="493820"/>
                    <a:pt x="3787217" y="437940"/>
                    <a:pt x="3787217" y="369360"/>
                  </a:cubicBezTo>
                  <a:lnTo>
                    <a:pt x="3787217" y="124460"/>
                  </a:lnTo>
                  <a:cubicBezTo>
                    <a:pt x="3787217" y="55880"/>
                    <a:pt x="3731337" y="0"/>
                    <a:pt x="3662757" y="0"/>
                  </a:cubicBezTo>
                  <a:close/>
                </a:path>
              </a:pathLst>
            </a:custGeom>
            <a:solidFill>
              <a:srgbClr val="A6A6A6"/>
            </a:solidFill>
          </p:spPr>
        </p:sp>
      </p:grpSp>
      <p:sp>
        <p:nvSpPr>
          <p:cNvPr id="29" name="TextBox 28"/>
          <p:cNvSpPr txBox="1"/>
          <p:nvPr/>
        </p:nvSpPr>
        <p:spPr>
          <a:xfrm>
            <a:off x="9587436" y="3950187"/>
            <a:ext cx="2166701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49"/>
              </a:lnSpc>
            </a:pPr>
            <a:r>
              <a:rPr lang="en-US" sz="1000" spc="49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Прототипирование</a:t>
            </a:r>
            <a:endParaRPr lang="en-US" sz="1000" spc="49" dirty="0">
              <a:solidFill>
                <a:srgbClr val="545454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9436913" y="3603346"/>
            <a:ext cx="2394938" cy="292188"/>
            <a:chOff x="0" y="0"/>
            <a:chExt cx="4047621" cy="493819"/>
          </a:xfrm>
        </p:grpSpPr>
        <p:sp>
          <p:nvSpPr>
            <p:cNvPr id="31" name="Freeform 30"/>
            <p:cNvSpPr/>
            <p:nvPr/>
          </p:nvSpPr>
          <p:spPr>
            <a:xfrm>
              <a:off x="0" y="0"/>
              <a:ext cx="4047621" cy="493820"/>
            </a:xfrm>
            <a:custGeom>
              <a:avLst/>
              <a:gdLst/>
              <a:ahLst/>
              <a:cxnLst/>
              <a:rect l="l" t="t" r="r" b="b"/>
              <a:pathLst>
                <a:path w="4047621" h="493820">
                  <a:moveTo>
                    <a:pt x="3923161" y="59690"/>
                  </a:moveTo>
                  <a:cubicBezTo>
                    <a:pt x="3958721" y="59690"/>
                    <a:pt x="3987931" y="88900"/>
                    <a:pt x="3987931" y="124460"/>
                  </a:cubicBezTo>
                  <a:lnTo>
                    <a:pt x="3987931" y="369360"/>
                  </a:lnTo>
                  <a:cubicBezTo>
                    <a:pt x="3987931" y="404920"/>
                    <a:pt x="3958721" y="434130"/>
                    <a:pt x="3923161" y="434130"/>
                  </a:cubicBezTo>
                  <a:lnTo>
                    <a:pt x="124460" y="434130"/>
                  </a:lnTo>
                  <a:cubicBezTo>
                    <a:pt x="88900" y="434130"/>
                    <a:pt x="59690" y="404920"/>
                    <a:pt x="59690" y="369360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3923161" y="59690"/>
                  </a:lnTo>
                  <a:moveTo>
                    <a:pt x="3923161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369360"/>
                  </a:lnTo>
                  <a:cubicBezTo>
                    <a:pt x="0" y="437940"/>
                    <a:pt x="55880" y="493820"/>
                    <a:pt x="124460" y="493820"/>
                  </a:cubicBezTo>
                  <a:lnTo>
                    <a:pt x="3923161" y="493820"/>
                  </a:lnTo>
                  <a:cubicBezTo>
                    <a:pt x="3991741" y="493820"/>
                    <a:pt x="4047621" y="437940"/>
                    <a:pt x="4047621" y="369360"/>
                  </a:cubicBezTo>
                  <a:lnTo>
                    <a:pt x="4047621" y="124460"/>
                  </a:lnTo>
                  <a:cubicBezTo>
                    <a:pt x="4047621" y="55880"/>
                    <a:pt x="3991741" y="0"/>
                    <a:pt x="3923161" y="0"/>
                  </a:cubicBezTo>
                  <a:close/>
                </a:path>
              </a:pathLst>
            </a:custGeom>
            <a:solidFill>
              <a:srgbClr val="A6A6A6"/>
            </a:solidFill>
          </p:spPr>
        </p:sp>
      </p:grpSp>
      <p:sp>
        <p:nvSpPr>
          <p:cNvPr id="32" name="TextBox 31"/>
          <p:cNvSpPr txBox="1"/>
          <p:nvPr/>
        </p:nvSpPr>
        <p:spPr>
          <a:xfrm>
            <a:off x="9597420" y="3616945"/>
            <a:ext cx="2172990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49"/>
              </a:lnSpc>
            </a:pPr>
            <a:r>
              <a:rPr lang="en-US" sz="1000" spc="49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Макетирование</a:t>
            </a:r>
            <a:endParaRPr lang="en-US" sz="1000" spc="49" dirty="0">
              <a:solidFill>
                <a:srgbClr val="54545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597420" y="3250970"/>
            <a:ext cx="2087264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49"/>
              </a:lnSpc>
            </a:pPr>
            <a:r>
              <a:rPr lang="en-US" sz="1000" spc="49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Конструирование</a:t>
            </a:r>
            <a:endParaRPr lang="en-US" sz="1000" spc="49" dirty="0">
              <a:solidFill>
                <a:srgbClr val="54545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302737" y="4944172"/>
            <a:ext cx="1028446" cy="718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1600" spc="80" dirty="0">
                <a:solidFill>
                  <a:srgbClr val="FF0303"/>
                </a:solidFill>
                <a:latin typeface="Arial" pitchFamily="34" charset="0"/>
                <a:cs typeface="Arial" pitchFamily="34" charset="0"/>
              </a:rPr>
              <a:t>Soft </a:t>
            </a:r>
          </a:p>
          <a:p>
            <a:pPr algn="ctr">
              <a:lnSpc>
                <a:spcPts val="2800"/>
              </a:lnSpc>
            </a:pPr>
            <a:r>
              <a:rPr lang="en-US" sz="1600" spc="80" dirty="0">
                <a:solidFill>
                  <a:srgbClr val="FF0303"/>
                </a:solidFill>
                <a:latin typeface="Arial" pitchFamily="34" charset="0"/>
                <a:cs typeface="Arial" pitchFamily="34" charset="0"/>
              </a:rPr>
              <a:t>Skills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9458638" y="4593411"/>
            <a:ext cx="2343530" cy="310401"/>
            <a:chOff x="0" y="0"/>
            <a:chExt cx="3728335" cy="493819"/>
          </a:xfrm>
        </p:grpSpPr>
        <p:sp>
          <p:nvSpPr>
            <p:cNvPr id="36" name="Freeform 35"/>
            <p:cNvSpPr/>
            <p:nvPr/>
          </p:nvSpPr>
          <p:spPr>
            <a:xfrm>
              <a:off x="0" y="0"/>
              <a:ext cx="3728335" cy="493820"/>
            </a:xfrm>
            <a:custGeom>
              <a:avLst/>
              <a:gdLst/>
              <a:ahLst/>
              <a:cxnLst/>
              <a:rect l="l" t="t" r="r" b="b"/>
              <a:pathLst>
                <a:path w="3728335" h="493820">
                  <a:moveTo>
                    <a:pt x="3603875" y="59690"/>
                  </a:moveTo>
                  <a:cubicBezTo>
                    <a:pt x="3639435" y="59690"/>
                    <a:pt x="3668645" y="88900"/>
                    <a:pt x="3668645" y="124460"/>
                  </a:cubicBezTo>
                  <a:lnTo>
                    <a:pt x="3668645" y="369360"/>
                  </a:lnTo>
                  <a:cubicBezTo>
                    <a:pt x="3668645" y="404920"/>
                    <a:pt x="3639435" y="434130"/>
                    <a:pt x="3603875" y="434130"/>
                  </a:cubicBezTo>
                  <a:lnTo>
                    <a:pt x="124460" y="434130"/>
                  </a:lnTo>
                  <a:cubicBezTo>
                    <a:pt x="88900" y="434130"/>
                    <a:pt x="59690" y="404920"/>
                    <a:pt x="59690" y="369360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3603875" y="59690"/>
                  </a:lnTo>
                  <a:moveTo>
                    <a:pt x="3603875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369360"/>
                  </a:lnTo>
                  <a:cubicBezTo>
                    <a:pt x="0" y="437940"/>
                    <a:pt x="55880" y="493820"/>
                    <a:pt x="124460" y="493820"/>
                  </a:cubicBezTo>
                  <a:lnTo>
                    <a:pt x="3603875" y="493820"/>
                  </a:lnTo>
                  <a:cubicBezTo>
                    <a:pt x="3672455" y="493820"/>
                    <a:pt x="3728335" y="437940"/>
                    <a:pt x="3728335" y="369360"/>
                  </a:cubicBezTo>
                  <a:lnTo>
                    <a:pt x="3728335" y="124460"/>
                  </a:lnTo>
                  <a:cubicBezTo>
                    <a:pt x="3728335" y="55880"/>
                    <a:pt x="3672455" y="0"/>
                    <a:pt x="3603875" y="0"/>
                  </a:cubicBezTo>
                  <a:close/>
                </a:path>
              </a:pathLst>
            </a:custGeom>
            <a:solidFill>
              <a:srgbClr val="A6A6A6"/>
            </a:solidFill>
          </p:spPr>
        </p:sp>
      </p:grpSp>
      <p:sp>
        <p:nvSpPr>
          <p:cNvPr id="37" name="TextBox 36"/>
          <p:cNvSpPr txBox="1"/>
          <p:nvPr/>
        </p:nvSpPr>
        <p:spPr>
          <a:xfrm>
            <a:off x="9582335" y="4597608"/>
            <a:ext cx="2002478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49"/>
              </a:lnSpc>
            </a:pPr>
            <a:r>
              <a:rPr lang="en-US" sz="1000" spc="49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Критическое</a:t>
            </a:r>
            <a:r>
              <a:rPr lang="en-US" sz="1000" spc="49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spc="49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мышление</a:t>
            </a:r>
            <a:endParaRPr lang="en-US" sz="1000" spc="49" dirty="0">
              <a:solidFill>
                <a:srgbClr val="545454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9458638" y="4951466"/>
            <a:ext cx="2373213" cy="310401"/>
            <a:chOff x="0" y="0"/>
            <a:chExt cx="3775558" cy="493819"/>
          </a:xfrm>
        </p:grpSpPr>
        <p:sp>
          <p:nvSpPr>
            <p:cNvPr id="39" name="Freeform 38"/>
            <p:cNvSpPr/>
            <p:nvPr/>
          </p:nvSpPr>
          <p:spPr>
            <a:xfrm>
              <a:off x="0" y="0"/>
              <a:ext cx="3775558" cy="493820"/>
            </a:xfrm>
            <a:custGeom>
              <a:avLst/>
              <a:gdLst/>
              <a:ahLst/>
              <a:cxnLst/>
              <a:rect l="l" t="t" r="r" b="b"/>
              <a:pathLst>
                <a:path w="3775558" h="493820">
                  <a:moveTo>
                    <a:pt x="3651098" y="59690"/>
                  </a:moveTo>
                  <a:cubicBezTo>
                    <a:pt x="3686658" y="59690"/>
                    <a:pt x="3715868" y="88900"/>
                    <a:pt x="3715868" y="124460"/>
                  </a:cubicBezTo>
                  <a:lnTo>
                    <a:pt x="3715868" y="369360"/>
                  </a:lnTo>
                  <a:cubicBezTo>
                    <a:pt x="3715868" y="404920"/>
                    <a:pt x="3686658" y="434130"/>
                    <a:pt x="3651098" y="434130"/>
                  </a:cubicBezTo>
                  <a:lnTo>
                    <a:pt x="124460" y="434130"/>
                  </a:lnTo>
                  <a:cubicBezTo>
                    <a:pt x="88900" y="434130"/>
                    <a:pt x="59690" y="404920"/>
                    <a:pt x="59690" y="369360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3651098" y="59690"/>
                  </a:lnTo>
                  <a:moveTo>
                    <a:pt x="3651098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369360"/>
                  </a:lnTo>
                  <a:cubicBezTo>
                    <a:pt x="0" y="437940"/>
                    <a:pt x="55880" y="493820"/>
                    <a:pt x="124460" y="493820"/>
                  </a:cubicBezTo>
                  <a:lnTo>
                    <a:pt x="3651098" y="493820"/>
                  </a:lnTo>
                  <a:cubicBezTo>
                    <a:pt x="3719678" y="493820"/>
                    <a:pt x="3775558" y="437940"/>
                    <a:pt x="3775558" y="369360"/>
                  </a:cubicBezTo>
                  <a:lnTo>
                    <a:pt x="3775558" y="124460"/>
                  </a:lnTo>
                  <a:cubicBezTo>
                    <a:pt x="3775558" y="55880"/>
                    <a:pt x="3719678" y="0"/>
                    <a:pt x="3651098" y="0"/>
                  </a:cubicBezTo>
                  <a:close/>
                </a:path>
              </a:pathLst>
            </a:custGeom>
            <a:solidFill>
              <a:srgbClr val="A6A6A6"/>
            </a:solidFill>
          </p:spPr>
        </p:sp>
      </p:grpSp>
      <p:sp>
        <p:nvSpPr>
          <p:cNvPr id="40" name="TextBox 39"/>
          <p:cNvSpPr txBox="1"/>
          <p:nvPr/>
        </p:nvSpPr>
        <p:spPr>
          <a:xfrm>
            <a:off x="9588944" y="4955663"/>
            <a:ext cx="2002478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49"/>
              </a:lnSpc>
            </a:pPr>
            <a:r>
              <a:rPr lang="en-US" sz="1000" spc="49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Креативное</a:t>
            </a:r>
            <a:r>
              <a:rPr lang="en-US" sz="1000" spc="49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spc="49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мышление</a:t>
            </a:r>
            <a:endParaRPr lang="en-US" sz="1000" spc="49" dirty="0">
              <a:solidFill>
                <a:srgbClr val="545454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9458638" y="5305518"/>
            <a:ext cx="2373213" cy="302795"/>
            <a:chOff x="0" y="0"/>
            <a:chExt cx="3870402" cy="493819"/>
          </a:xfrm>
        </p:grpSpPr>
        <p:sp>
          <p:nvSpPr>
            <p:cNvPr id="42" name="Freeform 41"/>
            <p:cNvSpPr/>
            <p:nvPr/>
          </p:nvSpPr>
          <p:spPr>
            <a:xfrm>
              <a:off x="0" y="0"/>
              <a:ext cx="3870403" cy="493820"/>
            </a:xfrm>
            <a:custGeom>
              <a:avLst/>
              <a:gdLst/>
              <a:ahLst/>
              <a:cxnLst/>
              <a:rect l="l" t="t" r="r" b="b"/>
              <a:pathLst>
                <a:path w="3870403" h="493820">
                  <a:moveTo>
                    <a:pt x="3745942" y="59690"/>
                  </a:moveTo>
                  <a:cubicBezTo>
                    <a:pt x="3781503" y="59690"/>
                    <a:pt x="3810712" y="88900"/>
                    <a:pt x="3810712" y="124460"/>
                  </a:cubicBezTo>
                  <a:lnTo>
                    <a:pt x="3810712" y="369360"/>
                  </a:lnTo>
                  <a:cubicBezTo>
                    <a:pt x="3810712" y="404920"/>
                    <a:pt x="3781503" y="434130"/>
                    <a:pt x="3745942" y="434130"/>
                  </a:cubicBezTo>
                  <a:lnTo>
                    <a:pt x="124460" y="434130"/>
                  </a:lnTo>
                  <a:cubicBezTo>
                    <a:pt x="88900" y="434130"/>
                    <a:pt x="59690" y="404920"/>
                    <a:pt x="59690" y="369360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3745942" y="59690"/>
                  </a:lnTo>
                  <a:moveTo>
                    <a:pt x="3745942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369360"/>
                  </a:lnTo>
                  <a:cubicBezTo>
                    <a:pt x="0" y="437940"/>
                    <a:pt x="55880" y="493820"/>
                    <a:pt x="124460" y="493820"/>
                  </a:cubicBezTo>
                  <a:lnTo>
                    <a:pt x="3745943" y="493820"/>
                  </a:lnTo>
                  <a:cubicBezTo>
                    <a:pt x="3814523" y="493820"/>
                    <a:pt x="3870403" y="437940"/>
                    <a:pt x="3870403" y="369360"/>
                  </a:cubicBezTo>
                  <a:lnTo>
                    <a:pt x="3870403" y="124460"/>
                  </a:lnTo>
                  <a:cubicBezTo>
                    <a:pt x="3870403" y="55880"/>
                    <a:pt x="3814523" y="0"/>
                    <a:pt x="3745942" y="0"/>
                  </a:cubicBezTo>
                  <a:close/>
                </a:path>
              </a:pathLst>
            </a:custGeom>
            <a:solidFill>
              <a:srgbClr val="A6A6A6"/>
            </a:solidFill>
          </p:spPr>
        </p:sp>
      </p:grpSp>
      <p:sp>
        <p:nvSpPr>
          <p:cNvPr id="43" name="TextBox 42"/>
          <p:cNvSpPr txBox="1"/>
          <p:nvPr/>
        </p:nvSpPr>
        <p:spPr>
          <a:xfrm>
            <a:off x="9588944" y="5309714"/>
            <a:ext cx="2002478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49"/>
              </a:lnSpc>
            </a:pPr>
            <a:r>
              <a:rPr lang="en-US" sz="1000" spc="49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Аналитическое</a:t>
            </a:r>
            <a:r>
              <a:rPr lang="en-US" sz="1000" spc="49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spc="49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мышление</a:t>
            </a:r>
            <a:endParaRPr lang="en-US" sz="1000" spc="49" dirty="0">
              <a:solidFill>
                <a:srgbClr val="545454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9458638" y="5651004"/>
            <a:ext cx="2343530" cy="302795"/>
            <a:chOff x="0" y="0"/>
            <a:chExt cx="3821994" cy="493819"/>
          </a:xfrm>
        </p:grpSpPr>
        <p:sp>
          <p:nvSpPr>
            <p:cNvPr id="45" name="Freeform 44"/>
            <p:cNvSpPr/>
            <p:nvPr/>
          </p:nvSpPr>
          <p:spPr>
            <a:xfrm>
              <a:off x="0" y="0"/>
              <a:ext cx="3821994" cy="493820"/>
            </a:xfrm>
            <a:custGeom>
              <a:avLst/>
              <a:gdLst/>
              <a:ahLst/>
              <a:cxnLst/>
              <a:rect l="l" t="t" r="r" b="b"/>
              <a:pathLst>
                <a:path w="3821994" h="493820">
                  <a:moveTo>
                    <a:pt x="3697534" y="59690"/>
                  </a:moveTo>
                  <a:cubicBezTo>
                    <a:pt x="3733093" y="59690"/>
                    <a:pt x="3762304" y="88900"/>
                    <a:pt x="3762304" y="124460"/>
                  </a:cubicBezTo>
                  <a:lnTo>
                    <a:pt x="3762304" y="369360"/>
                  </a:lnTo>
                  <a:cubicBezTo>
                    <a:pt x="3762304" y="404920"/>
                    <a:pt x="3733093" y="434130"/>
                    <a:pt x="3697534" y="434130"/>
                  </a:cubicBezTo>
                  <a:lnTo>
                    <a:pt x="124460" y="434130"/>
                  </a:lnTo>
                  <a:cubicBezTo>
                    <a:pt x="88900" y="434130"/>
                    <a:pt x="59690" y="404920"/>
                    <a:pt x="59690" y="369360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3697534" y="59690"/>
                  </a:lnTo>
                  <a:moveTo>
                    <a:pt x="369753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369360"/>
                  </a:lnTo>
                  <a:cubicBezTo>
                    <a:pt x="0" y="437940"/>
                    <a:pt x="55880" y="493820"/>
                    <a:pt x="124460" y="493820"/>
                  </a:cubicBezTo>
                  <a:lnTo>
                    <a:pt x="3697534" y="493820"/>
                  </a:lnTo>
                  <a:cubicBezTo>
                    <a:pt x="3766114" y="493820"/>
                    <a:pt x="3821994" y="437940"/>
                    <a:pt x="3821994" y="369360"/>
                  </a:cubicBezTo>
                  <a:lnTo>
                    <a:pt x="3821994" y="124460"/>
                  </a:lnTo>
                  <a:cubicBezTo>
                    <a:pt x="3821993" y="55880"/>
                    <a:pt x="3766114" y="0"/>
                    <a:pt x="3697534" y="0"/>
                  </a:cubicBezTo>
                  <a:close/>
                </a:path>
              </a:pathLst>
            </a:custGeom>
            <a:solidFill>
              <a:srgbClr val="A6A6A6"/>
            </a:solidFill>
          </p:spPr>
        </p:sp>
      </p:grpSp>
      <p:sp>
        <p:nvSpPr>
          <p:cNvPr id="46" name="TextBox 45"/>
          <p:cNvSpPr txBox="1"/>
          <p:nvPr/>
        </p:nvSpPr>
        <p:spPr>
          <a:xfrm>
            <a:off x="9560937" y="5670127"/>
            <a:ext cx="2023876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49"/>
              </a:lnSpc>
            </a:pPr>
            <a:r>
              <a:rPr lang="en-US" sz="1000" spc="49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Исследовательские</a:t>
            </a:r>
            <a:r>
              <a:rPr lang="en-US" sz="1000" spc="49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spc="49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навыки</a:t>
            </a:r>
            <a:endParaRPr lang="en-US" sz="1000" spc="49" dirty="0">
              <a:solidFill>
                <a:srgbClr val="545454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9458638" y="6009059"/>
            <a:ext cx="2343530" cy="302795"/>
            <a:chOff x="0" y="0"/>
            <a:chExt cx="3821994" cy="493819"/>
          </a:xfrm>
        </p:grpSpPr>
        <p:sp>
          <p:nvSpPr>
            <p:cNvPr id="48" name="Freeform 47"/>
            <p:cNvSpPr/>
            <p:nvPr/>
          </p:nvSpPr>
          <p:spPr>
            <a:xfrm>
              <a:off x="0" y="0"/>
              <a:ext cx="3821994" cy="493820"/>
            </a:xfrm>
            <a:custGeom>
              <a:avLst/>
              <a:gdLst/>
              <a:ahLst/>
              <a:cxnLst/>
              <a:rect l="l" t="t" r="r" b="b"/>
              <a:pathLst>
                <a:path w="3821994" h="493820">
                  <a:moveTo>
                    <a:pt x="3697534" y="59690"/>
                  </a:moveTo>
                  <a:cubicBezTo>
                    <a:pt x="3733093" y="59690"/>
                    <a:pt x="3762304" y="88900"/>
                    <a:pt x="3762304" y="124460"/>
                  </a:cubicBezTo>
                  <a:lnTo>
                    <a:pt x="3762304" y="369360"/>
                  </a:lnTo>
                  <a:cubicBezTo>
                    <a:pt x="3762304" y="404920"/>
                    <a:pt x="3733093" y="434130"/>
                    <a:pt x="3697534" y="434130"/>
                  </a:cubicBezTo>
                  <a:lnTo>
                    <a:pt x="124460" y="434130"/>
                  </a:lnTo>
                  <a:cubicBezTo>
                    <a:pt x="88900" y="434130"/>
                    <a:pt x="59690" y="404920"/>
                    <a:pt x="59690" y="369360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3697534" y="59690"/>
                  </a:lnTo>
                  <a:moveTo>
                    <a:pt x="369753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369360"/>
                  </a:lnTo>
                  <a:cubicBezTo>
                    <a:pt x="0" y="437940"/>
                    <a:pt x="55880" y="493820"/>
                    <a:pt x="124460" y="493820"/>
                  </a:cubicBezTo>
                  <a:lnTo>
                    <a:pt x="3697534" y="493820"/>
                  </a:lnTo>
                  <a:cubicBezTo>
                    <a:pt x="3766114" y="493820"/>
                    <a:pt x="3821994" y="437940"/>
                    <a:pt x="3821994" y="369360"/>
                  </a:cubicBezTo>
                  <a:lnTo>
                    <a:pt x="3821994" y="124460"/>
                  </a:lnTo>
                  <a:cubicBezTo>
                    <a:pt x="3821993" y="55880"/>
                    <a:pt x="3766114" y="0"/>
                    <a:pt x="3697534" y="0"/>
                  </a:cubicBezTo>
                  <a:close/>
                </a:path>
              </a:pathLst>
            </a:custGeom>
            <a:solidFill>
              <a:srgbClr val="A6A6A6"/>
            </a:solidFill>
          </p:spPr>
        </p:sp>
      </p:grpSp>
      <p:sp>
        <p:nvSpPr>
          <p:cNvPr id="49" name="TextBox 48"/>
          <p:cNvSpPr txBox="1"/>
          <p:nvPr/>
        </p:nvSpPr>
        <p:spPr>
          <a:xfrm>
            <a:off x="9582335" y="6021832"/>
            <a:ext cx="2219833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18"/>
              </a:lnSpc>
            </a:pPr>
            <a:r>
              <a:rPr lang="en-US" sz="1100" spc="55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Коммуникативные</a:t>
            </a:r>
            <a:r>
              <a:rPr lang="en-US" sz="1100" spc="55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100" spc="55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навыки</a:t>
            </a:r>
            <a:endParaRPr lang="en-US" sz="1100" spc="55" dirty="0">
              <a:solidFill>
                <a:srgbClr val="545454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9458638" y="6342580"/>
            <a:ext cx="2373213" cy="323615"/>
            <a:chOff x="0" y="0"/>
            <a:chExt cx="3621400" cy="493819"/>
          </a:xfrm>
        </p:grpSpPr>
        <p:sp>
          <p:nvSpPr>
            <p:cNvPr id="51" name="Freeform 50"/>
            <p:cNvSpPr/>
            <p:nvPr/>
          </p:nvSpPr>
          <p:spPr>
            <a:xfrm>
              <a:off x="0" y="0"/>
              <a:ext cx="3621400" cy="493820"/>
            </a:xfrm>
            <a:custGeom>
              <a:avLst/>
              <a:gdLst/>
              <a:ahLst/>
              <a:cxnLst/>
              <a:rect l="l" t="t" r="r" b="b"/>
              <a:pathLst>
                <a:path w="3621400" h="493820">
                  <a:moveTo>
                    <a:pt x="3496940" y="59690"/>
                  </a:moveTo>
                  <a:cubicBezTo>
                    <a:pt x="3532500" y="59690"/>
                    <a:pt x="3561710" y="88900"/>
                    <a:pt x="3561710" y="124460"/>
                  </a:cubicBezTo>
                  <a:lnTo>
                    <a:pt x="3561710" y="369360"/>
                  </a:lnTo>
                  <a:cubicBezTo>
                    <a:pt x="3561710" y="404920"/>
                    <a:pt x="3532500" y="434130"/>
                    <a:pt x="3496940" y="434130"/>
                  </a:cubicBezTo>
                  <a:lnTo>
                    <a:pt x="124460" y="434130"/>
                  </a:lnTo>
                  <a:cubicBezTo>
                    <a:pt x="88900" y="434130"/>
                    <a:pt x="59690" y="404920"/>
                    <a:pt x="59690" y="369360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3496940" y="59690"/>
                  </a:lnTo>
                  <a:moveTo>
                    <a:pt x="3496940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369360"/>
                  </a:lnTo>
                  <a:cubicBezTo>
                    <a:pt x="0" y="437940"/>
                    <a:pt x="55880" y="493820"/>
                    <a:pt x="124460" y="493820"/>
                  </a:cubicBezTo>
                  <a:lnTo>
                    <a:pt x="3496940" y="493820"/>
                  </a:lnTo>
                  <a:cubicBezTo>
                    <a:pt x="3565520" y="493820"/>
                    <a:pt x="3621400" y="437940"/>
                    <a:pt x="3621400" y="369360"/>
                  </a:cubicBezTo>
                  <a:lnTo>
                    <a:pt x="3621400" y="124460"/>
                  </a:lnTo>
                  <a:cubicBezTo>
                    <a:pt x="3621400" y="55880"/>
                    <a:pt x="3565520" y="0"/>
                    <a:pt x="3496940" y="0"/>
                  </a:cubicBezTo>
                  <a:close/>
                </a:path>
              </a:pathLst>
            </a:custGeom>
            <a:solidFill>
              <a:srgbClr val="A6A6A6"/>
            </a:solidFill>
          </p:spPr>
        </p:sp>
      </p:grpSp>
      <p:sp>
        <p:nvSpPr>
          <p:cNvPr id="52" name="TextBox 51"/>
          <p:cNvSpPr txBox="1"/>
          <p:nvPr/>
        </p:nvSpPr>
        <p:spPr>
          <a:xfrm>
            <a:off x="9588945" y="6371958"/>
            <a:ext cx="2163035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49"/>
              </a:lnSpc>
            </a:pPr>
            <a:r>
              <a:rPr lang="en-US" sz="1000" spc="49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Нацеленность</a:t>
            </a:r>
            <a:r>
              <a:rPr lang="en-US" sz="1000" spc="49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spc="49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на</a:t>
            </a:r>
            <a:r>
              <a:rPr lang="en-US" sz="1000" spc="49" dirty="0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spc="49" dirty="0" err="1">
                <a:solidFill>
                  <a:srgbClr val="545454"/>
                </a:solidFill>
                <a:latin typeface="Arial" pitchFamily="34" charset="0"/>
                <a:cs typeface="Arial" pitchFamily="34" charset="0"/>
              </a:rPr>
              <a:t>результат</a:t>
            </a:r>
            <a:endParaRPr lang="en-US" sz="1000" spc="49" dirty="0">
              <a:solidFill>
                <a:srgbClr val="54545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AutoShape 52"/>
          <p:cNvSpPr/>
          <p:nvPr/>
        </p:nvSpPr>
        <p:spPr>
          <a:xfrm>
            <a:off x="8165070" y="1945740"/>
            <a:ext cx="48476" cy="4640845"/>
          </a:xfrm>
          <a:prstGeom prst="rect">
            <a:avLst/>
          </a:prstGeom>
          <a:solidFill>
            <a:srgbClr val="545454"/>
          </a:solidFill>
        </p:spPr>
      </p:sp>
      <p:sp>
        <p:nvSpPr>
          <p:cNvPr id="54" name="AutoShape 53"/>
          <p:cNvSpPr/>
          <p:nvPr/>
        </p:nvSpPr>
        <p:spPr>
          <a:xfrm rot="5400000">
            <a:off x="8320161" y="2968399"/>
            <a:ext cx="77757" cy="290987"/>
          </a:xfrm>
          <a:prstGeom prst="rect">
            <a:avLst/>
          </a:prstGeom>
          <a:solidFill>
            <a:srgbClr val="545454"/>
          </a:solidFill>
        </p:spPr>
      </p:sp>
      <p:sp>
        <p:nvSpPr>
          <p:cNvPr id="55" name="AutoShape 54"/>
          <p:cNvSpPr/>
          <p:nvPr/>
        </p:nvSpPr>
        <p:spPr>
          <a:xfrm rot="5400000">
            <a:off x="8320161" y="5178195"/>
            <a:ext cx="77757" cy="290987"/>
          </a:xfrm>
          <a:prstGeom prst="rect">
            <a:avLst/>
          </a:prstGeom>
          <a:solidFill>
            <a:srgbClr val="545454"/>
          </a:solidFill>
        </p:spPr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899" y="365125"/>
            <a:ext cx="8812823" cy="917575"/>
          </a:xfrm>
        </p:spPr>
        <p:txBody>
          <a:bodyPr>
            <a:noAutofit/>
          </a:bodyPr>
          <a:lstStyle/>
          <a:p>
            <a:pPr lvl="0"/>
            <a:r>
              <a:rPr lang="ru-RU" sz="2800" dirty="0" smtClean="0"/>
              <a:t>Сетевое взаимодействие Центров</a:t>
            </a:r>
            <a:r>
              <a:rPr lang="en-US" sz="2800" dirty="0" smtClean="0"/>
              <a:t>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«Точки роста» 2019 г.  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1104899" y="365125"/>
            <a:ext cx="9577615" cy="917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22861" y="3835906"/>
            <a:ext cx="2560153" cy="707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Программирование на </a:t>
            </a:r>
            <a:r>
              <a:rPr kumimoji="0" lang="en-US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Python</a:t>
            </a:r>
            <a:endParaRPr kumimoji="0" lang="ru-RU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6" name="Picture 4" descr="Квадрокоптер DJI Mavic Mini (D) Whi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9237" y="3269848"/>
            <a:ext cx="2123168" cy="212316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504832" y="3828203"/>
            <a:ext cx="3055260" cy="707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dirty="0" err="1" smtClean="0"/>
              <a:t>Геоинформационные</a:t>
            </a:r>
            <a:r>
              <a:rPr lang="ru-RU" sz="2000" dirty="0" smtClean="0"/>
              <a:t> технологии</a:t>
            </a:r>
            <a:endParaRPr kumimoji="0" lang="ru-RU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8" name="Picture 8" descr="Samsung Gear VR SM-R325 - Обзор - Полная Спецификация - Где купить?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97268" y="4924029"/>
            <a:ext cx="2006808" cy="145142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342205" y="5221574"/>
            <a:ext cx="2206172" cy="10156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dirty="0" smtClean="0"/>
              <a:t>Виртуальная реальность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10" name="Picture 10" descr="3D моделирование и анимация от Capitan-SEO"/>
          <p:cNvPicPr>
            <a:picLocks noChangeAspect="1" noChangeArrowheads="1"/>
          </p:cNvPicPr>
          <p:nvPr/>
        </p:nvPicPr>
        <p:blipFill>
          <a:blip r:embed="rId4" cstate="print"/>
          <a:srcRect l="5681" t="8140"/>
          <a:stretch>
            <a:fillRect/>
          </a:stretch>
        </p:blipFill>
        <p:spPr bwMode="auto">
          <a:xfrm>
            <a:off x="7889464" y="4953059"/>
            <a:ext cx="1513697" cy="114662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9391691" y="5003860"/>
            <a:ext cx="2532744" cy="707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Промышленный</a:t>
            </a:r>
            <a:r>
              <a:rPr kumimoji="0" lang="ru-RU" sz="20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 дизайн</a:t>
            </a:r>
            <a:endParaRPr kumimoji="0" lang="ru-RU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8450" y="1189724"/>
            <a:ext cx="7773181" cy="22467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342900" marR="0" indent="-3429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+mj-ea"/>
                <a:cs typeface="Arial" pitchFamily="34" charset="0"/>
                <a:sym typeface="Calibri"/>
              </a:rPr>
              <a:t>Реализаци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я сетевых программ, как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внутрипредметных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модулей</a:t>
            </a:r>
          </a:p>
          <a:p>
            <a:pPr marL="342900" marR="0" indent="-3429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+mj-ea"/>
                <a:cs typeface="Arial" pitchFamily="34" charset="0"/>
                <a:sym typeface="Calibri"/>
              </a:rPr>
              <a:t>Внеурочная</a:t>
            </a:r>
            <a:r>
              <a:rPr kumimoji="0" lang="ru-RU" sz="20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+mj-ea"/>
                <a:cs typeface="Arial" pitchFamily="34" charset="0"/>
                <a:sym typeface="Calibri"/>
              </a:rPr>
              <a:t> деятельность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в рамках реализации ФГОС</a:t>
            </a:r>
          </a:p>
          <a:p>
            <a:pPr marL="342900" marR="0" indent="-3429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Реализация программ с применением дистанционных форм обучения (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очно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: установочная сессия + итоговая защита проектов)</a:t>
            </a:r>
          </a:p>
          <a:p>
            <a:pPr marL="342900" marR="0" indent="-3429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endParaRPr kumimoji="0" lang="ru-RU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13" name="Picture 12" descr="https://psv4.userapi.com/c856420/u95245972/docs/d10/a111b8bd70d6/Karta_bely_fon.jpg?extra=LF4_ScmefdSXlQDys2pSHJ5PlQJOencexCEGm-5Dhjx_sVHyncqp_DGuumWPLetVKHpthjJyn717UqERNloGz2Qw9vWbAfvZUaSYHndeLfDsP1-pB7IGODqW1E6k1t96pI08ZekIZ1YhRN5oYBu7KU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14531" y="775775"/>
            <a:ext cx="3514872" cy="2484858"/>
          </a:xfrm>
          <a:prstGeom prst="rect">
            <a:avLst/>
          </a:prstGeom>
          <a:noFill/>
        </p:spPr>
      </p:pic>
      <p:pic>
        <p:nvPicPr>
          <p:cNvPr id="14" name="Picture 2" descr="Продвинутый Python, часть 3: классы и метаклассы"/>
          <p:cNvPicPr>
            <a:picLocks noChangeAspect="1" noChangeArrowheads="1"/>
          </p:cNvPicPr>
          <p:nvPr/>
        </p:nvPicPr>
        <p:blipFill>
          <a:blip r:embed="rId6"/>
          <a:srcRect l="27120" t="6095" r="29675" b="7048"/>
          <a:stretch>
            <a:fillRect/>
          </a:stretch>
        </p:blipFill>
        <p:spPr bwMode="auto">
          <a:xfrm>
            <a:off x="573073" y="3558055"/>
            <a:ext cx="1476065" cy="1396443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Изменения в порядок расчета субвенции на общее образование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406769"/>
            <a:ext cx="10515600" cy="4770194"/>
          </a:xfrm>
        </p:spPr>
        <p:txBody>
          <a:bodyPr/>
          <a:lstStyle/>
          <a:p>
            <a:pPr marL="360000" indent="-3600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Введение 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с 01.09.2019 года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нового норматива на 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«Точки роста»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ФОТ - 3 103 рублей на одного обучающегося по сетевым программам в «точке роста»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Учебные расходы - 5 991 рублей на одного обучающегося по сетевым программам в «точке роста»</a:t>
            </a: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с 01.01.2020 года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увеличен коэффициентов на сельские школы</a:t>
            </a: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34719" y="3308123"/>
          <a:ext cx="9756726" cy="2740986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32522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522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25224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8346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</a:rPr>
                        <a:t>Наполняемость школ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Текущий коэффициент</a:t>
                      </a:r>
                      <a:endParaRPr lang="en-US" sz="2000" b="1" i="1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Новый коэффициент</a:t>
                      </a:r>
                      <a:endParaRPr lang="en-US" sz="2000" b="1" i="1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346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u="none" strike="noStrike" dirty="0">
                          <a:effectLst/>
                        </a:rPr>
                        <a:t>село более 350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</a:rPr>
                        <a:t>1,25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</a:rPr>
                        <a:t>1,40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8346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u="none" strike="noStrike" dirty="0">
                          <a:effectLst/>
                        </a:rPr>
                        <a:t>село 200-350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</a:rPr>
                        <a:t>1,35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</a:rPr>
                        <a:t>1,50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8346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u="none" strike="noStrike" dirty="0">
                          <a:effectLst/>
                        </a:rPr>
                        <a:t>село менее 200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</a:rPr>
                        <a:t>1,50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</a:rPr>
                        <a:t>1,70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7146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u="none" strike="noStrike" dirty="0">
                          <a:effectLst/>
                        </a:rPr>
                        <a:t>Малокомплектные школы</a:t>
                      </a:r>
                      <a:endParaRPr lang="en-US" sz="2000" b="0" i="1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</a:rPr>
                        <a:t>2,21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</a:rPr>
                        <a:t>2,50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>
            <a:extLst>
              <a:ext uri="{FF2B5EF4-FFF2-40B4-BE49-F238E27FC236}">
                <a16:creationId xmlns:a16="http://schemas.microsoft.com/office/drawing/2014/main" xmlns="" id="{220A2B93-C60D-4A71-A810-6DD4188B2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9475177" cy="9175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Реализация обновленного содержания образования предметных областей «Технология» и «Информатика»</a:t>
            </a:r>
            <a:endParaRPr lang="ru-RU" dirty="0"/>
          </a:p>
        </p:txBody>
      </p:sp>
      <p:pic>
        <p:nvPicPr>
          <p:cNvPr id="1028" name="Picture 4" descr="Python поднялся на третье место в свежем рейтинге языков программирования  TIOBE - ITC.u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433" y="1688123"/>
            <a:ext cx="2127422" cy="1179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297433" y="2859269"/>
            <a:ext cx="2291862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программирование 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  <p:pic>
        <p:nvPicPr>
          <p:cNvPr id="1030" name="Picture 6" descr="ᐈ Кино значок, фотографии лого кино | скачать на Depositphotos®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892" y="1578635"/>
            <a:ext cx="1509588" cy="1280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266302" y="2859269"/>
            <a:ext cx="2291862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3D-</a:t>
            </a:r>
            <a:r>
              <a:rPr lang="ru-RU" dirty="0" smtClean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моделирование 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  <p:pic>
        <p:nvPicPr>
          <p:cNvPr id="1032" name="Picture 8" descr="Робототехника: с чего начать изучение, где заниматься и каковы перспективы  | Журнал Digital Worl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734" y="4054927"/>
            <a:ext cx="2228223" cy="1473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Мастер-класс «Квадрокоптеры» — Лидер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433" y="4038323"/>
            <a:ext cx="2210717" cy="1473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Промышленный дизайн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302" y="3900982"/>
            <a:ext cx="2409960" cy="17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Виртуальная реальность ТГУ «зацепила» европейских коллег | Опорные  университеты Росси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4414" y="3900982"/>
            <a:ext cx="2532737" cy="17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29734" y="5740355"/>
            <a:ext cx="2291862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Робототехника 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97433" y="5733053"/>
            <a:ext cx="2464738" cy="6463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rPr>
              <a:t>Геоинформационные</a:t>
            </a:r>
            <a:r>
              <a:rPr kumimoji="0" lang="ru-RU" sz="18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rPr>
              <a:t> технологии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23892" y="5733053"/>
            <a:ext cx="2291862" cy="6463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Промышленный дизайн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554851" y="5740355"/>
            <a:ext cx="2291862" cy="6463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rPr>
              <a:t>Виртуальная</a:t>
            </a:r>
            <a:r>
              <a:rPr kumimoji="0" lang="ru-RU" sz="18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rPr>
              <a:t> реальность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359" y="2545614"/>
            <a:ext cx="4078514" cy="769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Helvetica"/>
              </a:rPr>
              <a:t>I </a:t>
            </a:r>
            <a:r>
              <a:rPr lang="ru-RU" sz="2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Helvetica"/>
              </a:rPr>
              <a:t>уровень</a:t>
            </a:r>
            <a:r>
              <a:rPr lang="en-US" sz="2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Helvetica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Helvetica"/>
              </a:rPr>
              <a:t>HardSkills</a:t>
            </a:r>
            <a:endParaRPr kumimoji="0" lang="ru-RU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573" y="6063518"/>
            <a:ext cx="4078514" cy="769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Helvetica"/>
              </a:rPr>
              <a:t>II </a:t>
            </a:r>
            <a:r>
              <a:rPr lang="ru-RU" sz="2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Helvetica"/>
              </a:rPr>
              <a:t>уровень</a:t>
            </a:r>
            <a:r>
              <a:rPr lang="en-US" sz="2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Helvetica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Helvetica"/>
              </a:rPr>
              <a:t>HardSkills</a:t>
            </a:r>
            <a:endParaRPr kumimoji="0" lang="ru-RU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65230286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899" y="365125"/>
            <a:ext cx="10444675" cy="917575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Региональные мероприятия для педагогов и обучающихся Центров «Точка роста» - предметная область «Технология»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82600" y="4318000"/>
            <a:ext cx="2501900" cy="247650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Установочный семинар для учителей технологии по проектной деятельности с использованием возможностей 3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D-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моделирования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97250" y="4292600"/>
            <a:ext cx="2584450" cy="243840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Серия мастер-классов для смешанных школьных команд по 3-Д моделированию и </a:t>
            </a:r>
            <a:r>
              <a:rPr lang="ru-RU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прототипированию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385300" y="4298950"/>
            <a:ext cx="2603500" cy="235585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Региональная олимпиада по 3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D-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моделированию «Объемная физика»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453" y="1344442"/>
            <a:ext cx="109455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Hard Skills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дизайн-проектирование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, 3D-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моделирование</a:t>
            </a:r>
          </a:p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Soft Skills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коммуникативные навыки,  исследовательское мышление, нацеленность на результат</a:t>
            </a:r>
          </a:p>
          <a:p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Компетенции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JuniorSkills</a:t>
            </a:r>
            <a:r>
              <a:rPr lang="en-US" sz="16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инженерный дизайн (С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AD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прототипирование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30950" y="4305300"/>
            <a:ext cx="2749550" cy="240030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Тематический поток на базе Центра развития одаренных детей для школьных команд</a:t>
            </a:r>
          </a:p>
        </p:txBody>
      </p:sp>
      <p:pic>
        <p:nvPicPr>
          <p:cNvPr id="9" name="Picture 2" descr="https://sun9-23.userapi.com/c858520/v858520702/e0af7/SLcPtOfPhq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3057" y="2335237"/>
            <a:ext cx="2689444" cy="1792262"/>
          </a:xfrm>
          <a:prstGeom prst="rect">
            <a:avLst/>
          </a:prstGeom>
          <a:noFill/>
        </p:spPr>
      </p:pic>
      <p:pic>
        <p:nvPicPr>
          <p:cNvPr id="10" name="Picture 4" descr="https://sun9-48.userapi.com/c858520/v858520702/e0b01/wAW9AVKkVx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4020" y="2321169"/>
            <a:ext cx="2727186" cy="1817414"/>
          </a:xfrm>
          <a:prstGeom prst="rect">
            <a:avLst/>
          </a:prstGeom>
          <a:noFill/>
        </p:spPr>
      </p:pic>
      <p:pic>
        <p:nvPicPr>
          <p:cNvPr id="11" name="Picture 13" descr="https://sun9-14.userapi.com/c858520/v858520702/e0b0b/GctxzFfBFj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3342" y="2330799"/>
            <a:ext cx="2707445" cy="1804259"/>
          </a:xfrm>
          <a:prstGeom prst="rect">
            <a:avLst/>
          </a:prstGeom>
          <a:noFill/>
        </p:spPr>
      </p:pic>
      <p:sp>
        <p:nvSpPr>
          <p:cNvPr id="12" name="Стрелка вправо 11"/>
          <p:cNvSpPr/>
          <p:nvPr/>
        </p:nvSpPr>
        <p:spPr>
          <a:xfrm>
            <a:off x="2978150" y="5289550"/>
            <a:ext cx="298450" cy="4572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6026150" y="5295900"/>
            <a:ext cx="311150" cy="4127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9074150" y="5308600"/>
            <a:ext cx="298450" cy="4127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10" descr="ÐÐ°ÑÑÐ¸Ð½ÐºÐ¸ Ð¿Ð¾ Ð·Ð°Ð¿ÑÐ¾ÑÑ &quot;3Ð Ð¼Ð¾Ð´ÐµÐ»Ð¸ÑÐ¾Ð²Ð°Ð½Ð¸Ðµ&quot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47346" y="2290152"/>
            <a:ext cx="2236691" cy="1736725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9816" y="393260"/>
            <a:ext cx="9924171" cy="917575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Региональные мероприятия для педагогов и обучающихся Центров  «Точка роста», предметная область «Информатика»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4800" y="4318000"/>
            <a:ext cx="2679700" cy="247650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Установочный семинар для учителей информатики (основы программирования на 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Python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97250" y="4292600"/>
            <a:ext cx="2584450" cy="243840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Серия виртуальных обучающих турниров для школьных команд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385300" y="4298950"/>
            <a:ext cx="2603500" cy="235585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Региональная командная олимпиада по программированию на 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Python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45525" y="1148374"/>
            <a:ext cx="111401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Hard Skills</a:t>
            </a:r>
            <a:r>
              <a:rPr lang="ru-RU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программирование на языке </a:t>
            </a:r>
            <a:r>
              <a:rPr lang="en-US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Python</a:t>
            </a:r>
            <a:endParaRPr lang="ru-RU" b="1" dirty="0" smtClean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Soft Skills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ru-RU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критическое мышление, аналитическое мышление, нацеленность на результат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Компетенции </a:t>
            </a:r>
            <a:r>
              <a:rPr lang="en-US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JuniorSkills</a:t>
            </a:r>
            <a:r>
              <a:rPr lang="en-US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ru-RU" b="1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нейротехнологии</a:t>
            </a:r>
            <a:r>
              <a:rPr lang="ru-RU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b="1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интернет-вещи</a:t>
            </a:r>
            <a:endParaRPr lang="ru-RU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30950" y="4305300"/>
            <a:ext cx="2749550" cy="240030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Тематический поток на базе Центра развития одаренных детей для школьных команд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2978150" y="5289550"/>
            <a:ext cx="298450" cy="4572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6026150" y="5295900"/>
            <a:ext cx="311150" cy="4127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9074150" y="5308600"/>
            <a:ext cx="298450" cy="4127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7" descr="https://sun9-50.userapi.com/c858036/v858036947/189dff/sfP7VhUW4No.jpg"/>
          <p:cNvPicPr>
            <a:picLocks noChangeAspect="1" noChangeArrowheads="1"/>
          </p:cNvPicPr>
          <p:nvPr/>
        </p:nvPicPr>
        <p:blipFill>
          <a:blip r:embed="rId3" cstate="print"/>
          <a:srcRect t="13937" r="11641" b="1584"/>
          <a:stretch>
            <a:fillRect/>
          </a:stretch>
        </p:blipFill>
        <p:spPr bwMode="auto">
          <a:xfrm>
            <a:off x="476560" y="2159000"/>
            <a:ext cx="1542740" cy="1966667"/>
          </a:xfrm>
          <a:prstGeom prst="rect">
            <a:avLst/>
          </a:prstGeom>
          <a:noFill/>
        </p:spPr>
      </p:pic>
      <p:pic>
        <p:nvPicPr>
          <p:cNvPr id="13" name="Picture 11" descr="https://sun9-15.userapi.com/c858036/v858036947/189e11/g44bndcqY5M.jpg"/>
          <p:cNvPicPr>
            <a:picLocks noChangeAspect="1" noChangeArrowheads="1"/>
          </p:cNvPicPr>
          <p:nvPr/>
        </p:nvPicPr>
        <p:blipFill>
          <a:blip r:embed="rId4" cstate="print"/>
          <a:srcRect t="15564"/>
          <a:stretch>
            <a:fillRect/>
          </a:stretch>
        </p:blipFill>
        <p:spPr bwMode="auto">
          <a:xfrm>
            <a:off x="5890078" y="2176237"/>
            <a:ext cx="1688072" cy="1900463"/>
          </a:xfrm>
          <a:prstGeom prst="rect">
            <a:avLst/>
          </a:prstGeom>
          <a:noFill/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10176" y="2100810"/>
            <a:ext cx="2030024" cy="2015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 descr="C:\Users\j.skabitskaya\Documents\Downloads\IMG-20200228-WA0011.jpg"/>
          <p:cNvPicPr>
            <a:picLocks noChangeAspect="1" noChangeArrowheads="1"/>
          </p:cNvPicPr>
          <p:nvPr/>
        </p:nvPicPr>
        <p:blipFill>
          <a:blip r:embed="rId6" cstate="print"/>
          <a:srcRect t="7037" r="-1029" b="12407"/>
          <a:stretch>
            <a:fillRect/>
          </a:stretch>
        </p:blipFill>
        <p:spPr bwMode="auto">
          <a:xfrm>
            <a:off x="4229100" y="2171699"/>
            <a:ext cx="1600200" cy="1932457"/>
          </a:xfrm>
          <a:prstGeom prst="rect">
            <a:avLst/>
          </a:prstGeom>
          <a:noFill/>
        </p:spPr>
      </p:pic>
      <p:pic>
        <p:nvPicPr>
          <p:cNvPr id="16" name="Picture 4" descr="ÐÐ°ÑÑÐ¸Ð½ÐºÐ¸ Ð¿Ð¾ Ð·Ð°Ð¿ÑÐ¾ÑÑ &quot;python&quot;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86195" y="2209800"/>
            <a:ext cx="3356505" cy="1903413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dirty="0" smtClean="0"/>
              <a:t>V </a:t>
            </a:r>
            <a:r>
              <a:rPr lang="ru-RU" sz="2800" dirty="0" smtClean="0"/>
              <a:t>региональная специализированная выставка «</a:t>
            </a:r>
            <a:r>
              <a:rPr lang="en-US" sz="2800" dirty="0" smtClean="0"/>
              <a:t>PRO </a:t>
            </a:r>
            <a:r>
              <a:rPr lang="ru-RU" sz="2800" dirty="0" smtClean="0"/>
              <a:t>ОБРАЗОВАНИЕ» - 2020</a:t>
            </a:r>
            <a:br>
              <a:rPr lang="ru-RU" sz="2800" dirty="0" smtClean="0"/>
            </a:br>
            <a:r>
              <a:rPr lang="en-US" sz="2800" dirty="0" smtClean="0">
                <a:hlinkClick r:id="rId2"/>
              </a:rPr>
              <a:t>https://koiro39.online/prof2020/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2409818" y="5638800"/>
            <a:ext cx="9391650" cy="954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en-US" sz="2800" dirty="0" smtClean="0">
                <a:hlinkClick r:id="rId3"/>
              </a:rPr>
              <a:t>https://www.youtube.com/channel/UC5g4zCXoYcdgWXAW81ADBVg/videos</a:t>
            </a:r>
            <a:r>
              <a:rPr lang="ru-RU" sz="2800" dirty="0" smtClean="0"/>
              <a:t> </a:t>
            </a:r>
            <a:endParaRPr kumimoji="0" lang="ru-RU" sz="2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16" name="Picture 5" descr="https://lyc1367uv.mskobr.ru/files/%D0%B8%D0%BA%D0%BE%D0%BD%D0%BA%D0%B8/youtub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2792" y="5508625"/>
            <a:ext cx="1444626" cy="1349375"/>
          </a:xfrm>
          <a:prstGeom prst="rect">
            <a:avLst/>
          </a:prstGeom>
          <a:noFill/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5"/>
          <a:srcRect l="13542" t="5340"/>
          <a:stretch>
            <a:fillRect/>
          </a:stretch>
        </p:blipFill>
        <p:spPr bwMode="auto">
          <a:xfrm>
            <a:off x="916158" y="3209192"/>
            <a:ext cx="1676400" cy="1476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61749" y="3827450"/>
            <a:ext cx="1619250" cy="1613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84369" y="3904343"/>
            <a:ext cx="1659873" cy="1440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092861" y="999783"/>
            <a:ext cx="1717610" cy="163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1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7842" y="1485900"/>
            <a:ext cx="1788881" cy="1617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1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9916950" y="2572448"/>
            <a:ext cx="1752535" cy="1571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TextBox 24"/>
          <p:cNvSpPr txBox="1"/>
          <p:nvPr/>
        </p:nvSpPr>
        <p:spPr>
          <a:xfrm>
            <a:off x="4022691" y="4032961"/>
            <a:ext cx="2895469" cy="6463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+mj-ea"/>
                <a:cs typeface="Arial" pitchFamily="34" charset="0"/>
                <a:sym typeface="Helvetica"/>
              </a:rPr>
              <a:t>Строительство</a:t>
            </a:r>
            <a:r>
              <a:rPr kumimoji="0" lang="ru-RU" sz="18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+mj-ea"/>
                <a:cs typeface="Arial" pitchFamily="34" charset="0"/>
                <a:sym typeface="Helvetica"/>
              </a:rPr>
              <a:t> 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+mj-ea"/>
                <a:cs typeface="Arial" pitchFamily="34" charset="0"/>
                <a:sym typeface="Helvetica"/>
              </a:rPr>
              <a:t>и инженерные технологии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itchFamily="34" charset="0"/>
              <a:ea typeface="+mj-ea"/>
              <a:cs typeface="Arial" pitchFamily="34" charset="0"/>
              <a:sym typeface="Helvetic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15772" y="3233224"/>
            <a:ext cx="3575655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  <a:sym typeface="Helvetica"/>
              </a:rPr>
              <a:t>Кадры для цифровой экономики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itchFamily="34" charset="0"/>
              <a:ea typeface="+mj-ea"/>
              <a:cs typeface="Arial" pitchFamily="34" charset="0"/>
              <a:sym typeface="Helvetic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597833" y="1683433"/>
            <a:ext cx="4520849" cy="6463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+mj-ea"/>
                <a:cs typeface="Arial" pitchFamily="34" charset="0"/>
                <a:sym typeface="Helvetica"/>
              </a:rPr>
              <a:t>Центры</a:t>
            </a:r>
            <a:r>
              <a:rPr kumimoji="0" lang="ru-RU" sz="18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+mj-ea"/>
                <a:cs typeface="Arial" pitchFamily="34" charset="0"/>
                <a:sym typeface="Helvetica"/>
              </a:rPr>
              <a:t> образования цифрового 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+mj-ea"/>
                <a:cs typeface="Arial" pitchFamily="34" charset="0"/>
                <a:sym typeface="Helvetica"/>
              </a:rPr>
              <a:t>и гуманитарного профиля «Точки роста»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itchFamily="34" charset="0"/>
              <a:ea typeface="+mj-ea"/>
              <a:cs typeface="Arial" pitchFamily="34" charset="0"/>
              <a:sym typeface="Helvetic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601949" y="4112790"/>
            <a:ext cx="2456181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+mj-ea"/>
                <a:cs typeface="Arial" pitchFamily="34" charset="0"/>
                <a:sym typeface="Helvetica"/>
              </a:rPr>
              <a:t>Основы</a:t>
            </a:r>
            <a:r>
              <a:rPr kumimoji="0" lang="ru-RU" sz="18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+mj-ea"/>
                <a:cs typeface="Arial" pitchFamily="34" charset="0"/>
                <a:sym typeface="Helvetica"/>
              </a:rPr>
              <a:t> безопасности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itchFamily="34" charset="0"/>
              <a:ea typeface="+mj-ea"/>
              <a:cs typeface="Arial" pitchFamily="34" charset="0"/>
              <a:sym typeface="Helvetic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312744" y="2863110"/>
            <a:ext cx="3601999" cy="9233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+mj-ea"/>
                <a:cs typeface="Arial" pitchFamily="34" charset="0"/>
                <a:sym typeface="Helvetica"/>
              </a:rPr>
              <a:t>Выставка</a:t>
            </a:r>
            <a:r>
              <a:rPr kumimoji="0" lang="ru-RU" sz="18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+mj-ea"/>
                <a:cs typeface="Arial" pitchFamily="34" charset="0"/>
                <a:sym typeface="Helvetica"/>
              </a:rPr>
              <a:t> детских научно-технических проектов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itchFamily="34" charset="0"/>
              <a:ea typeface="+mj-ea"/>
              <a:cs typeface="Arial" pitchFamily="34" charset="0"/>
              <a:sym typeface="Helvetic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711888" y="1926939"/>
            <a:ext cx="2549713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+mj-ea"/>
                <a:cs typeface="Arial" pitchFamily="34" charset="0"/>
                <a:sym typeface="Helvetica"/>
              </a:rPr>
              <a:t>Сельское</a:t>
            </a:r>
            <a:r>
              <a:rPr kumimoji="0" lang="ru-RU" sz="18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itchFamily="34" charset="0"/>
                <a:ea typeface="+mj-ea"/>
                <a:cs typeface="Arial" pitchFamily="34" charset="0"/>
                <a:sym typeface="Helvetica"/>
              </a:rPr>
              <a:t> хозяйство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itchFamily="34" charset="0"/>
              <a:ea typeface="+mj-ea"/>
              <a:cs typeface="Arial" pitchFamily="34" charset="0"/>
              <a:sym typeface="Helvetica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Модель сетевой реализации образовательных программ совместно с «</a:t>
            </a:r>
            <a:r>
              <a:rPr lang="ru-RU" dirty="0" err="1" smtClean="0"/>
              <a:t>Кванториумом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505243"/>
            <a:ext cx="7982243" cy="46717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Программы в объеме 72 часов по направлениям </a:t>
            </a:r>
            <a:r>
              <a:rPr lang="en-US" dirty="0" smtClean="0"/>
              <a:t> </a:t>
            </a: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</a:t>
            </a:r>
            <a:r>
              <a:rPr lang="en-US" b="1" dirty="0" smtClean="0">
                <a:solidFill>
                  <a:srgbClr val="FF0000"/>
                </a:solidFill>
              </a:rPr>
              <a:t>IT, VR, </a:t>
            </a:r>
            <a:r>
              <a:rPr lang="en-US" b="1" dirty="0" err="1" smtClean="0">
                <a:solidFill>
                  <a:srgbClr val="FF0000"/>
                </a:solidFill>
              </a:rPr>
              <a:t>Robo</a:t>
            </a:r>
            <a:r>
              <a:rPr lang="en-US" b="1" dirty="0" smtClean="0">
                <a:solidFill>
                  <a:srgbClr val="FF0000"/>
                </a:solidFill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</a:rPr>
              <a:t>Промдизайн</a:t>
            </a:r>
            <a:endParaRPr lang="ru-RU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В состав программы входит: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    </a:t>
            </a:r>
            <a:r>
              <a:rPr lang="ru-RU" b="1" dirty="0" smtClean="0">
                <a:solidFill>
                  <a:schemeClr val="tx1"/>
                </a:solidFill>
              </a:rPr>
              <a:t>60 часов </a:t>
            </a:r>
            <a:r>
              <a:rPr lang="ru-RU" dirty="0" smtClean="0">
                <a:solidFill>
                  <a:schemeClr val="tx1"/>
                </a:solidFill>
              </a:rPr>
              <a:t>учебной урочной/внеурочной деятельности (работа над </a:t>
            </a:r>
            <a:r>
              <a:rPr lang="ru-RU" dirty="0" err="1" smtClean="0">
                <a:solidFill>
                  <a:schemeClr val="tx1"/>
                </a:solidFill>
              </a:rPr>
              <a:t>кейсовыми</a:t>
            </a:r>
            <a:r>
              <a:rPr lang="ru-RU" dirty="0" smtClean="0">
                <a:solidFill>
                  <a:schemeClr val="tx1"/>
                </a:solidFill>
              </a:rPr>
              <a:t> заданиями) по материалам, разработанным педагогами </a:t>
            </a:r>
            <a:r>
              <a:rPr lang="ru-RU" dirty="0" err="1" smtClean="0">
                <a:solidFill>
                  <a:schemeClr val="tx1"/>
                </a:solidFill>
              </a:rPr>
              <a:t>Кванториума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    12 часов </a:t>
            </a:r>
            <a:r>
              <a:rPr lang="ru-RU" dirty="0" smtClean="0">
                <a:solidFill>
                  <a:schemeClr val="tx1"/>
                </a:solidFill>
              </a:rPr>
              <a:t>практической деятельности на базе мобильного </a:t>
            </a:r>
            <a:r>
              <a:rPr lang="ru-RU" dirty="0" err="1" smtClean="0">
                <a:solidFill>
                  <a:schemeClr val="tx1"/>
                </a:solidFill>
              </a:rPr>
              <a:t>Кванториума</a:t>
            </a:r>
            <a:endParaRPr lang="ru-RU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 В рамках реализации программы предусмотрена адресное консультирование педагогов образовательных организаций педагогами </a:t>
            </a:r>
            <a:r>
              <a:rPr lang="ru-RU" dirty="0" err="1" smtClean="0">
                <a:solidFill>
                  <a:schemeClr val="tx1"/>
                </a:solidFill>
              </a:rPr>
              <a:t>Кванториума</a:t>
            </a:r>
            <a:r>
              <a:rPr lang="ru-RU" dirty="0" smtClean="0">
                <a:solidFill>
                  <a:schemeClr val="tx1"/>
                </a:solidFill>
              </a:rPr>
              <a:t>  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5428" y="2700506"/>
            <a:ext cx="124777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8829" y="2649897"/>
            <a:ext cx="15240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21322" y="2634118"/>
            <a:ext cx="12573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2375" y="2465126"/>
            <a:ext cx="200025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https://sun9-62.userapi.com/c856028/v856028900/ef93a/YwcZVJCZzt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81036" y="1452520"/>
            <a:ext cx="3006163" cy="2003326"/>
          </a:xfrm>
          <a:prstGeom prst="rect">
            <a:avLst/>
          </a:prstGeom>
          <a:noFill/>
        </p:spPr>
      </p:pic>
      <p:pic>
        <p:nvPicPr>
          <p:cNvPr id="9" name="Picture 4" descr="https://sun9-15.userapi.com/c856028/v856028900/ef91c/f-T-Vk4lqJI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51984" y="3787640"/>
            <a:ext cx="3076877" cy="2050451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1_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718</Words>
  <Application>Microsoft Office PowerPoint</Application>
  <PresentationFormat>Широкоэкранный</PresentationFormat>
  <Paragraphs>118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Calibri</vt:lpstr>
      <vt:lpstr>Helvetica</vt:lpstr>
      <vt:lpstr>Muller Black</vt:lpstr>
      <vt:lpstr>Muller Bold</vt:lpstr>
      <vt:lpstr>Open Sans Light Bold</vt:lpstr>
      <vt:lpstr>Times New Roman</vt:lpstr>
      <vt:lpstr>1_Тема Office</vt:lpstr>
      <vt:lpstr>Презентация PowerPoint</vt:lpstr>
      <vt:lpstr>Модели реализации предметной области "Технология" в урочной деятельности в 2019-2020 учебном году </vt:lpstr>
      <vt:lpstr>Сетевое взаимодействие Центров  «Точки роста» 2019 г.   </vt:lpstr>
      <vt:lpstr>Изменения в порядок расчета субвенции на общее образование</vt:lpstr>
      <vt:lpstr>Реализация обновленного содержания образования предметных областей «Технология» и «Информатика»</vt:lpstr>
      <vt:lpstr>Региональные мероприятия для педагогов и обучающихся Центров «Точка роста» - предметная область «Технология»</vt:lpstr>
      <vt:lpstr>Региональные мероприятия для педагогов и обучающихся Центров  «Точка роста», предметная область «Информатика»</vt:lpstr>
      <vt:lpstr>V региональная специализированная выставка «PRO ОБРАЗОВАНИЕ» - 2020 https://koiro39.online/prof2020/ </vt:lpstr>
      <vt:lpstr>Модель сетевой реализации образовательных программ совместно с «Кванториумом»</vt:lpstr>
      <vt:lpstr>Партнерские организации, поддерживающие деятельность «Точек роста»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Чувакаев Эльмир</dc:creator>
  <cp:lastModifiedBy>Котова Ирина Алексеевна</cp:lastModifiedBy>
  <cp:revision>53</cp:revision>
  <dcterms:created xsi:type="dcterms:W3CDTF">2019-11-01T14:27:23Z</dcterms:created>
  <dcterms:modified xsi:type="dcterms:W3CDTF">2020-10-26T04:31:57Z</dcterms:modified>
</cp:coreProperties>
</file>