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79" r:id="rId4"/>
    <p:sldId id="281" r:id="rId5"/>
    <p:sldId id="283" r:id="rId6"/>
    <p:sldId id="287" r:id="rId7"/>
    <p:sldId id="286" r:id="rId8"/>
    <p:sldId id="285" r:id="rId9"/>
    <p:sldId id="284" r:id="rId10"/>
    <p:sldId id="282" r:id="rId11"/>
    <p:sldId id="289" r:id="rId12"/>
    <p:sldId id="290" r:id="rId13"/>
    <p:sldId id="292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rgbClr val="62268F"/>
                  </a:gs>
                  <a:gs pos="100000">
                    <a:srgbClr val="A22A92"/>
                  </a:gs>
                </a:gsLst>
                <a:lin ang="5400000" scaled="1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92-429A-A9B3-CFA12409536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rgbClr val="1AADD1"/>
                  </a:gs>
                  <a:gs pos="100000">
                    <a:srgbClr val="0565C1"/>
                  </a:gs>
                </a:gsLst>
                <a:lin ang="5400000" scaled="1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92-429A-A9B3-CFA12409536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bg2">
                      <a:lumMod val="50000"/>
                    </a:schemeClr>
                  </a:gs>
                  <a:gs pos="100000">
                    <a:schemeClr val="bg2">
                      <a:lumMod val="2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492-429A-A9B3-CFA12409536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492-429A-A9B3-CFA12409536D}"/>
              </c:ext>
            </c:extLst>
          </c:dPt>
          <c:cat>
            <c:strRef>
              <c:f>Лист1!$A$2:$A$5</c:f>
              <c:strCache>
                <c:ptCount val="4"/>
                <c:pt idx="0">
                  <c:v>Более 75%</c:v>
                </c:pt>
                <c:pt idx="1">
                  <c:v>50-75%</c:v>
                </c:pt>
                <c:pt idx="2">
                  <c:v>25-50%</c:v>
                </c:pt>
                <c:pt idx="3">
                  <c:v>Менее 25%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0.41099999999999998</c:v>
                </c:pt>
                <c:pt idx="1">
                  <c:v>0.46700000000000003</c:v>
                </c:pt>
                <c:pt idx="2">
                  <c:v>9.5000000000000001E-2</c:v>
                </c:pt>
                <c:pt idx="3" formatCode="0%">
                  <c:v>0.04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492-429A-A9B3-CFA1240953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xmlns="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xmlns="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xmlns="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xmlns="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2785135" y="1796015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4000"/>
              </a:lnSpc>
            </a:pPr>
            <a:r>
              <a:rPr lang="ru-RU" sz="2400" b="1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СОЗДАНИЕ </a:t>
            </a:r>
            <a:r>
              <a:rPr lang="ru-RU" sz="2400" b="1" dirty="0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ЕДИНОЙ ФЕДЕРАЛЬНОЙ </a:t>
            </a:r>
          </a:p>
          <a:p>
            <a:pPr>
              <a:lnSpc>
                <a:spcPts val="4000"/>
              </a:lnSpc>
            </a:pPr>
            <a:r>
              <a:rPr lang="ru-RU" sz="2400" b="1" dirty="0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СИСТЕМЫ НАУЧНО-МЕТОДИЧЕСКОГО </a:t>
            </a:r>
            <a:r>
              <a:rPr lang="ru-RU" sz="2400" b="1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СОПРОВОЖДЕНИЯ ПЕДАГОГИЧЕСКИХ РАБОТНИКОВ И УПРАВЛЕНЧЕСКИХ КАДРОВ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3025187" y="4859919"/>
            <a:ext cx="8075431" cy="1747358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71" b="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Родина Надежда Александровна</a:t>
            </a:r>
          </a:p>
          <a:p>
            <a:pPr algn="just">
              <a:lnSpc>
                <a:spcPts val="2500"/>
              </a:lnSpc>
            </a:pPr>
            <a:r>
              <a:rPr lang="ru-RU" sz="18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заместитель директора по развитию дополнительного профессионального образования ФГАОУ ДПО </a:t>
            </a:r>
            <a:r>
              <a:rPr lang="ru-RU" sz="180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«Академия реализации государственной политики и профессионального развития работников образования </a:t>
            </a:r>
            <a:r>
              <a:rPr lang="ru-RU" sz="1800" dirty="0" err="1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Минпросвещения</a:t>
            </a:r>
            <a:r>
              <a:rPr lang="ru-RU" sz="180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 России»</a:t>
            </a:r>
            <a:endParaRPr lang="ru-RU" sz="1800" dirty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682421" y="4102293"/>
            <a:ext cx="1701921" cy="757626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13844" y="3917459"/>
            <a:ext cx="62897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УЧИТЕЛЯ; </a:t>
            </a:r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ЗАМЕСТИТЕЛИ ДИРЕКТОРОВ; </a:t>
            </a:r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ДИРЕКТОРА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65306" y="3451830"/>
            <a:ext cx="2390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Заявки на участие присылайте на электронную почту: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65306" y="4348520"/>
            <a:ext cx="1854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club@apkpro.ru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4041" y="342047"/>
            <a:ext cx="10541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ДИСКУССИОННЫЙ КЛУБ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79659" y="3421226"/>
            <a:ext cx="6289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ПРИГЛАШАЮТСЯ: 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17" y="2910325"/>
            <a:ext cx="2585301" cy="258530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936271" y="1679131"/>
            <a:ext cx="23814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Обсуждение новых идей с учителями «без посредников»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31871" y="1679131"/>
            <a:ext cx="23814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Обратная связь по реализуемым проектам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727471" y="1679131"/>
            <a:ext cx="2786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Экспертная оценка предлагаемых решений учителями-практиками</a:t>
            </a:r>
            <a:endParaRPr lang="ru-RU" sz="2000" dirty="0"/>
          </a:p>
        </p:txBody>
      </p:sp>
      <p:sp>
        <p:nvSpPr>
          <p:cNvPr id="13" name="Блок-схема: задержка 12"/>
          <p:cNvSpPr/>
          <p:nvPr/>
        </p:nvSpPr>
        <p:spPr>
          <a:xfrm>
            <a:off x="1619371" y="1758684"/>
            <a:ext cx="264945" cy="260129"/>
          </a:xfrm>
          <a:prstGeom prst="flowChartDelay">
            <a:avLst/>
          </a:prstGeom>
          <a:solidFill>
            <a:srgbClr val="009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задержка 13"/>
          <p:cNvSpPr/>
          <p:nvPr/>
        </p:nvSpPr>
        <p:spPr>
          <a:xfrm>
            <a:off x="4566926" y="1758684"/>
            <a:ext cx="264945" cy="260129"/>
          </a:xfrm>
          <a:prstGeom prst="flowChartDelay">
            <a:avLst/>
          </a:prstGeom>
          <a:solidFill>
            <a:srgbClr val="009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Блок-схема: задержка 14"/>
          <p:cNvSpPr/>
          <p:nvPr/>
        </p:nvSpPr>
        <p:spPr>
          <a:xfrm>
            <a:off x="7462526" y="1758684"/>
            <a:ext cx="264945" cy="260129"/>
          </a:xfrm>
          <a:prstGeom prst="flowChartDelay">
            <a:avLst/>
          </a:prstGeom>
          <a:solidFill>
            <a:srgbClr val="009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292203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F9ECB25B-BE19-9146-9504-831DA9F9480E}"/>
              </a:ext>
            </a:extLst>
          </p:cNvPr>
          <p:cNvSpPr/>
          <p:nvPr/>
        </p:nvSpPr>
        <p:spPr>
          <a:xfrm>
            <a:off x="3138563" y="3130023"/>
            <a:ext cx="382850" cy="326925"/>
          </a:xfrm>
          <a:prstGeom prst="roundRect">
            <a:avLst>
              <a:gd name="adj" fmla="val 12353"/>
            </a:avLst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384747" y="248854"/>
            <a:ext cx="579032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Программа повышения квалификации учителей </a:t>
            </a:r>
          </a:p>
          <a:p>
            <a:pPr algn="just">
              <a:lnSpc>
                <a:spcPts val="2300"/>
              </a:lnSpc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«Дистанционное (электронное) обучение в общеобразовательной организации»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007472" y="1344831"/>
            <a:ext cx="7174878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34723" y="1690284"/>
            <a:ext cx="2466645" cy="544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5400" b="1" dirty="0">
                <a:gradFill flip="none" rotWithShape="1"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72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7345" y="1638597"/>
            <a:ext cx="933269" cy="394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ЧАСА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74742" y="1682386"/>
            <a:ext cx="2466645" cy="544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5400" b="1" dirty="0">
                <a:gradFill flip="none" rotWithShape="1"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39213" y="1627450"/>
            <a:ext cx="1351652" cy="394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МОДУЛЯ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24770" y="2561965"/>
            <a:ext cx="3244799" cy="394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РЕЗУЛЬТАТЫ ОБУЧЕНИЯ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92462" y="5336479"/>
            <a:ext cx="1555407" cy="861774"/>
          </a:xfrm>
          <a:prstGeom prst="rect">
            <a:avLst/>
          </a:prstGeom>
          <a:ln w="19050">
            <a:gradFill>
              <a:gsLst>
                <a:gs pos="0">
                  <a:srgbClr val="A22A92"/>
                </a:gs>
                <a:gs pos="100000">
                  <a:srgbClr val="62268F"/>
                </a:gs>
              </a:gsLst>
              <a:lin ang="5400000" scaled="1"/>
            </a:gradFill>
          </a:ln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СТАРТ КУРСА –</a:t>
            </a:r>
            <a:endParaRPr lang="ru-RU" sz="14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400" b="1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НОЯБРЬ 2020 </a:t>
            </a:r>
          </a:p>
          <a:p>
            <a:pPr>
              <a:lnSpc>
                <a:spcPts val="1500"/>
              </a:lnSpc>
            </a:pPr>
            <a:r>
              <a:rPr lang="ru-RU" sz="1400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ОКОНЧАНИЕ</a:t>
            </a:r>
            <a:r>
              <a:rPr lang="ru-RU" sz="1400" b="1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1400" b="1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ДЕКАБРЬ 2020 </a:t>
            </a:r>
          </a:p>
        </p:txBody>
      </p:sp>
      <p:sp>
        <p:nvSpPr>
          <p:cNvPr id="25" name="Овал 24"/>
          <p:cNvSpPr/>
          <p:nvPr/>
        </p:nvSpPr>
        <p:spPr>
          <a:xfrm>
            <a:off x="3536480" y="338822"/>
            <a:ext cx="772347" cy="793066"/>
          </a:xfrm>
          <a:prstGeom prst="ellipse">
            <a:avLst/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0356" y="2777842"/>
            <a:ext cx="18915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ru-RU" sz="20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Качественное повышение квалификации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учителей</a:t>
            </a:r>
          </a:p>
          <a:p>
            <a:pPr algn="just">
              <a:lnSpc>
                <a:spcPts val="1800"/>
              </a:lnSpc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актуальным программам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57225" y="2047874"/>
            <a:ext cx="2025883" cy="2937265"/>
          </a:xfrm>
          <a:prstGeom prst="roundRect">
            <a:avLst>
              <a:gd name="adj" fmla="val 3612"/>
            </a:avLst>
          </a:prstGeom>
          <a:noFill/>
          <a:ln w="3810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421738" y="1842217"/>
            <a:ext cx="466725" cy="466725"/>
          </a:xfrm>
          <a:prstGeom prst="ellipse">
            <a:avLst/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469297" y="1735319"/>
            <a:ext cx="335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47C949B-5019-8649-BED9-6F29FD016B1E}"/>
              </a:ext>
            </a:extLst>
          </p:cNvPr>
          <p:cNvSpPr txBox="1"/>
          <p:nvPr/>
        </p:nvSpPr>
        <p:spPr>
          <a:xfrm>
            <a:off x="8266663" y="1645107"/>
            <a:ext cx="2466645" cy="544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5400" b="1" dirty="0">
                <a:gradFill flip="none" rotWithShape="1"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40B21E0-BB36-AE4B-A477-990085F0765C}"/>
              </a:ext>
            </a:extLst>
          </p:cNvPr>
          <p:cNvSpPr txBox="1"/>
          <p:nvPr/>
        </p:nvSpPr>
        <p:spPr>
          <a:xfrm>
            <a:off x="9894321" y="1642733"/>
            <a:ext cx="1215397" cy="394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НЕДЕЛЬ</a:t>
            </a:r>
          </a:p>
        </p:txBody>
      </p:sp>
      <p:sp>
        <p:nvSpPr>
          <p:cNvPr id="34" name="Блок-схема: задержка 14">
            <a:extLst>
              <a:ext uri="{FF2B5EF4-FFF2-40B4-BE49-F238E27FC236}">
                <a16:creationId xmlns:a16="http://schemas.microsoft.com/office/drawing/2014/main" xmlns="" id="{C77D63D9-DA11-C943-8CAB-6F7B15F27E77}"/>
              </a:ext>
            </a:extLst>
          </p:cNvPr>
          <p:cNvSpPr/>
          <p:nvPr/>
        </p:nvSpPr>
        <p:spPr>
          <a:xfrm>
            <a:off x="5227200" y="2603978"/>
            <a:ext cx="264945" cy="260129"/>
          </a:xfrm>
          <a:prstGeom prst="flowChartDelay">
            <a:avLst/>
          </a:prstGeom>
          <a:solidFill>
            <a:srgbClr val="009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B43C5E64-21C9-F545-889A-E0B750C20C10}"/>
              </a:ext>
            </a:extLst>
          </p:cNvPr>
          <p:cNvSpPr txBox="1"/>
          <p:nvPr/>
        </p:nvSpPr>
        <p:spPr>
          <a:xfrm>
            <a:off x="3690545" y="3060970"/>
            <a:ext cx="7497335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rgbClr val="375075"/>
                </a:solidFill>
                <a:latin typeface="PT Sans" panose="020B0503020203020204" pitchFamily="34" charset="-52"/>
              </a:defRPr>
            </a:lvl1pPr>
          </a:lstStyle>
          <a:p>
            <a:pPr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+mn-lt"/>
              </a:rPr>
              <a:t>Инструменты эффективной организации личного времени и времени учеников в дистанционном обучении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17841DA-239C-F041-B3B5-990017891EB2}"/>
              </a:ext>
            </a:extLst>
          </p:cNvPr>
          <p:cNvSpPr txBox="1"/>
          <p:nvPr/>
        </p:nvSpPr>
        <p:spPr>
          <a:xfrm>
            <a:off x="3172733" y="310298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0EBEE88B-7C31-A44D-AF24-9999BFE8E43E}"/>
              </a:ext>
            </a:extLst>
          </p:cNvPr>
          <p:cNvSpPr/>
          <p:nvPr/>
        </p:nvSpPr>
        <p:spPr>
          <a:xfrm>
            <a:off x="3172733" y="3882835"/>
            <a:ext cx="382850" cy="326925"/>
          </a:xfrm>
          <a:prstGeom prst="roundRect">
            <a:avLst>
              <a:gd name="adj" fmla="val 12353"/>
            </a:avLst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4FB64AAE-EC04-5647-B224-F3446318B8C6}"/>
              </a:ext>
            </a:extLst>
          </p:cNvPr>
          <p:cNvSpPr txBox="1"/>
          <p:nvPr/>
        </p:nvSpPr>
        <p:spPr>
          <a:xfrm>
            <a:off x="3724715" y="3813782"/>
            <a:ext cx="7497335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rgbClr val="375075"/>
                </a:solidFill>
                <a:latin typeface="PT Sans" panose="020B0503020203020204" pitchFamily="34" charset="-52"/>
              </a:defRPr>
            </a:lvl1pPr>
          </a:lstStyle>
          <a:p>
            <a:pPr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+mn-lt"/>
              </a:rPr>
              <a:t>Инструменты построения современного урока</a:t>
            </a:r>
            <a:r>
              <a:rPr lang="en-US" sz="1800" b="1" dirty="0">
                <a:solidFill>
                  <a:schemeClr val="tx1"/>
                </a:solidFill>
                <a:latin typeface="+mn-lt"/>
              </a:rPr>
              <a:t> c</a:t>
            </a:r>
            <a:r>
              <a:rPr lang="ru-RU" sz="1800" b="1" dirty="0">
                <a:solidFill>
                  <a:schemeClr val="tx1"/>
                </a:solidFill>
                <a:latin typeface="+mn-lt"/>
              </a:rPr>
              <a:t> использованием различных образовательных технологий и приемов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C3D7CE3-C0C4-6141-8815-7F5B68BCB08E}"/>
              </a:ext>
            </a:extLst>
          </p:cNvPr>
          <p:cNvSpPr txBox="1"/>
          <p:nvPr/>
        </p:nvSpPr>
        <p:spPr>
          <a:xfrm>
            <a:off x="3206903" y="385579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C2B02CAC-AD86-9345-8ED1-6A0BDDB71503}"/>
              </a:ext>
            </a:extLst>
          </p:cNvPr>
          <p:cNvSpPr/>
          <p:nvPr/>
        </p:nvSpPr>
        <p:spPr>
          <a:xfrm>
            <a:off x="3187800" y="4587499"/>
            <a:ext cx="382850" cy="326925"/>
          </a:xfrm>
          <a:prstGeom prst="roundRect">
            <a:avLst>
              <a:gd name="adj" fmla="val 12353"/>
            </a:avLst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C1CFA3B-38BC-E74F-8A14-35F7B9391455}"/>
              </a:ext>
            </a:extLst>
          </p:cNvPr>
          <p:cNvSpPr txBox="1"/>
          <p:nvPr/>
        </p:nvSpPr>
        <p:spPr>
          <a:xfrm>
            <a:off x="3739782" y="4518446"/>
            <a:ext cx="7497335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rgbClr val="375075"/>
                </a:solidFill>
                <a:latin typeface="PT Sans" panose="020B0503020203020204" pitchFamily="34" charset="-52"/>
              </a:defRPr>
            </a:lvl1pPr>
          </a:lstStyle>
          <a:p>
            <a:pPr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+mn-lt"/>
              </a:rPr>
              <a:t>Инструменты эффективного взаимодействия с родителями при дистанционном (электронном) обучении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2106C151-EE2A-4A48-8DBE-ACA93D81C938}"/>
              </a:ext>
            </a:extLst>
          </p:cNvPr>
          <p:cNvSpPr txBox="1"/>
          <p:nvPr/>
        </p:nvSpPr>
        <p:spPr>
          <a:xfrm>
            <a:off x="3221970" y="456045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97285723-8D34-C746-818E-6FB3362B6524}"/>
              </a:ext>
            </a:extLst>
          </p:cNvPr>
          <p:cNvSpPr/>
          <p:nvPr/>
        </p:nvSpPr>
        <p:spPr>
          <a:xfrm>
            <a:off x="3196346" y="5317422"/>
            <a:ext cx="382850" cy="326925"/>
          </a:xfrm>
          <a:prstGeom prst="roundRect">
            <a:avLst>
              <a:gd name="adj" fmla="val 12353"/>
            </a:avLst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BA401375-1A6F-A145-8B4A-054693FC4228}"/>
              </a:ext>
            </a:extLst>
          </p:cNvPr>
          <p:cNvSpPr txBox="1"/>
          <p:nvPr/>
        </p:nvSpPr>
        <p:spPr>
          <a:xfrm>
            <a:off x="3748328" y="5248369"/>
            <a:ext cx="7497335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rgbClr val="375075"/>
                </a:solidFill>
                <a:latin typeface="PT Sans" panose="020B0503020203020204" pitchFamily="34" charset="-52"/>
              </a:defRPr>
            </a:lvl1pPr>
          </a:lstStyle>
          <a:p>
            <a:pPr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+mn-lt"/>
              </a:rPr>
              <a:t>Инструменты формирования мотивации учащихся и организации эффективного контроля успеваемости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3330DDD4-54FC-0344-AEA8-EFC099C0652F}"/>
              </a:ext>
            </a:extLst>
          </p:cNvPr>
          <p:cNvSpPr txBox="1"/>
          <p:nvPr/>
        </p:nvSpPr>
        <p:spPr>
          <a:xfrm>
            <a:off x="3230516" y="529038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5D56840B-739B-3A44-9434-2A5DD4F17042}"/>
              </a:ext>
            </a:extLst>
          </p:cNvPr>
          <p:cNvSpPr/>
          <p:nvPr/>
        </p:nvSpPr>
        <p:spPr>
          <a:xfrm>
            <a:off x="3196346" y="6015854"/>
            <a:ext cx="382850" cy="326925"/>
          </a:xfrm>
          <a:prstGeom prst="roundRect">
            <a:avLst>
              <a:gd name="adj" fmla="val 12353"/>
            </a:avLst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977917B9-13AA-7645-B063-172FE6DFF04D}"/>
              </a:ext>
            </a:extLst>
          </p:cNvPr>
          <p:cNvSpPr txBox="1"/>
          <p:nvPr/>
        </p:nvSpPr>
        <p:spPr>
          <a:xfrm>
            <a:off x="3748328" y="5946801"/>
            <a:ext cx="7497335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rgbClr val="375075"/>
                </a:solidFill>
                <a:latin typeface="PT Sans" panose="020B0503020203020204" pitchFamily="34" charset="-52"/>
              </a:defRPr>
            </a:lvl1pPr>
          </a:lstStyle>
          <a:p>
            <a:pPr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+mn-lt"/>
              </a:rPr>
              <a:t>Обзор современных сервисов и лучших технологических решений в дистанционном (электронном) обучении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A884C24-AE45-FD4D-A4B4-9CBDD7672A8A}"/>
              </a:ext>
            </a:extLst>
          </p:cNvPr>
          <p:cNvSpPr txBox="1"/>
          <p:nvPr/>
        </p:nvSpPr>
        <p:spPr>
          <a:xfrm>
            <a:off x="3230516" y="598881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14197" r="7902" b="15556"/>
          <a:stretch/>
        </p:blipFill>
        <p:spPr>
          <a:xfrm>
            <a:off x="3612400" y="456270"/>
            <a:ext cx="620506" cy="52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0257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кругленный прямоугольник 50"/>
          <p:cNvSpPr/>
          <p:nvPr/>
        </p:nvSpPr>
        <p:spPr>
          <a:xfrm>
            <a:off x="985477" y="2666509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943832" y="4966556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943832" y="1906743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884041" y="1080711"/>
            <a:ext cx="9887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Семинар для </a:t>
            </a: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учителей. Каждый четверг</a:t>
            </a:r>
          </a:p>
          <a:p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Старт 22 октября 16:00. «Начальная школа: от идеи к результату»</a:t>
            </a:r>
            <a:endParaRPr lang="ru-RU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16466" y="1973172"/>
            <a:ext cx="2392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ЗАДАЧИ СЕМИНАРА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296892" y="5755325"/>
            <a:ext cx="1886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29.10 - биология</a:t>
            </a:r>
            <a:endParaRPr lang="ru-R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96892" y="2629484"/>
            <a:ext cx="746254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возможности дистанционного обучения</a:t>
            </a:r>
            <a:endParaRPr lang="ru-RU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89489" y="3205028"/>
            <a:ext cx="822312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эффективные способы организации уроков в новом формате и рациональное использование ресурсов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321432" y="3870717"/>
            <a:ext cx="779583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способы организации коммуникации между участниками образовательного процесса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863246" y="290284"/>
            <a:ext cx="792945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ВЕБИНАР  </a:t>
            </a: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«ДИСТАНЦИОННОЕ ОБУЧЕНИЕ: ОТВЕТЫ НА НЕЗАДАННЫЕ ВОПРОСЫ»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124878" y="5028108"/>
            <a:ext cx="2284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РАСПИСАНИЕ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985477" y="3274770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992879" y="3972121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985477" y="5809021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B905ADDC-AACE-CB42-88FF-E3F700AC82C6}"/>
              </a:ext>
            </a:extLst>
          </p:cNvPr>
          <p:cNvSpPr txBox="1"/>
          <p:nvPr/>
        </p:nvSpPr>
        <p:spPr>
          <a:xfrm>
            <a:off x="5063331" y="5755325"/>
            <a:ext cx="1886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05.11 - физика</a:t>
            </a:r>
            <a:endParaRPr lang="ru-R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7" name="Скругленный прямоугольник 66">
            <a:extLst>
              <a:ext uri="{FF2B5EF4-FFF2-40B4-BE49-F238E27FC236}">
                <a16:creationId xmlns:a16="http://schemas.microsoft.com/office/drawing/2014/main" xmlns="" id="{48CE6186-FEE1-9B47-B465-B28D99D802A6}"/>
              </a:ext>
            </a:extLst>
          </p:cNvPr>
          <p:cNvSpPr/>
          <p:nvPr/>
        </p:nvSpPr>
        <p:spPr>
          <a:xfrm>
            <a:off x="4751916" y="5809021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DA9D81B6-CAA9-714E-8093-18C3580454F3}"/>
              </a:ext>
            </a:extLst>
          </p:cNvPr>
          <p:cNvSpPr txBox="1"/>
          <p:nvPr/>
        </p:nvSpPr>
        <p:spPr>
          <a:xfrm>
            <a:off x="8813498" y="5755325"/>
            <a:ext cx="2367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12.11 – русский язык</a:t>
            </a:r>
            <a:endParaRPr lang="ru-R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xmlns="" id="{4C352C4D-2D41-2744-97AF-0F4ADEB4E2C8}"/>
              </a:ext>
            </a:extLst>
          </p:cNvPr>
          <p:cNvSpPr/>
          <p:nvPr/>
        </p:nvSpPr>
        <p:spPr>
          <a:xfrm>
            <a:off x="8502084" y="5809021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0" name="Рисунок 69">
            <a:extLst>
              <a:ext uri="{FF2B5EF4-FFF2-40B4-BE49-F238E27FC236}">
                <a16:creationId xmlns:a16="http://schemas.microsoft.com/office/drawing/2014/main" xmlns="" id="{29709713-DCEC-264B-8E0C-9510B2AA88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442" y="1208730"/>
            <a:ext cx="896749" cy="896749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xmlns="" id="{F19439AB-A26A-594C-91E7-5EB0A6661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612" y="2189712"/>
            <a:ext cx="2078411" cy="203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9793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725" y="3508436"/>
            <a:ext cx="972848" cy="92596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46" y="3513542"/>
            <a:ext cx="939812" cy="91133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777" y="3641354"/>
            <a:ext cx="781053" cy="67917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1" y="3528126"/>
            <a:ext cx="896749" cy="896749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7065766" y="2170150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065766" y="677791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712840" y="2182658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712840" y="696222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146294" y="705784"/>
            <a:ext cx="1688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КОНТАКТЫ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21627" y="1241612"/>
            <a:ext cx="336621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Россия, 125212, г. Москва,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Головинское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шоссе, д. 8,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корп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2а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03588" y="2216864"/>
            <a:ext cx="863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САЙТ</a:t>
            </a:r>
            <a:endParaRPr lang="en-US" sz="24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17788" y="2735610"/>
            <a:ext cx="2235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https://eit.edu.ru/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61188" y="2735610"/>
            <a:ext cx="2425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+ 7 (495) 969-26-17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712039" y="713874"/>
            <a:ext cx="1138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ПОЧТА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65766" y="1301023"/>
            <a:ext cx="2616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info@eit.edu.ru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41" y="4509108"/>
            <a:ext cx="2078411" cy="203063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884" y="4509108"/>
            <a:ext cx="2030632" cy="203063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148" y="4509108"/>
            <a:ext cx="2018984" cy="2030631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701" y="4517955"/>
            <a:ext cx="1998952" cy="199895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7558775" y="2198143"/>
            <a:ext cx="1444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ТЕЛЕФОН</a:t>
            </a:r>
            <a:endParaRPr lang="en-US" sz="24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26807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44424" y="5370098"/>
            <a:ext cx="5680650" cy="1182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700"/>
              </a:lnSpc>
            </a:pPr>
            <a:r>
              <a:rPr lang="ru-RU" sz="1600" b="1" dirty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Модернизация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существующих в системе образования </a:t>
            </a:r>
            <a:r>
              <a:rPr lang="ru-RU" sz="1600" b="1" dirty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структур и форм научного и методического сопровождения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образовательных организаций и работников сферы образования в целях развития кадрового потенциала и повышения квалификации педагогических работников 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2398" y="211645"/>
            <a:ext cx="8952676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ЕДИНАЯ ФЕДЕРАЛЬНАЯ СИСТЕМА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НАУЧНО-МЕТОДИЧЕСКОГО СОПРОВОЖДЕНИЯ ПЕДАГОГИЧЕСКИХ РАБОТНИКОВ И УПРАВЛЕНЧЕСКИХ КАДРОВ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810" y="1432971"/>
            <a:ext cx="6094379" cy="1929310"/>
          </a:xfrm>
          <a:prstGeom prst="roundRect">
            <a:avLst>
              <a:gd name="adj" fmla="val 361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291957" y="1372713"/>
            <a:ext cx="2666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ЦЕЛЬ СИСТЕМЫ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10224" y="1854300"/>
            <a:ext cx="570042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создание 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единого научно-методического пространства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сопровождению повышения квалификации и непрерывного развития профессионального мастерства педагогических работников в соответствии с приоритетными задачами в области образования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44424" y="3514256"/>
            <a:ext cx="1701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ДОКУМЕНТ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982" y="3385998"/>
            <a:ext cx="1791442" cy="179714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10233" y="3996281"/>
            <a:ext cx="3470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Концепция создания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единой федеральной системы научно-методического сопровождения педагогических работников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810" y="5446298"/>
            <a:ext cx="1045819" cy="10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6412685" y="3640453"/>
            <a:ext cx="5160190" cy="707886"/>
          </a:xfrm>
          <a:prstGeom prst="rect">
            <a:avLst/>
          </a:prstGeom>
          <a:solidFill>
            <a:srgbClr val="BED6EE">
              <a:alpha val="3803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dirty="0">
                <a:solidFill>
                  <a:srgbClr val="094481"/>
                </a:solidFill>
                <a:ea typeface="Calibri" panose="020F0502020204030204" pitchFamily="34" charset="0"/>
              </a:rPr>
              <a:t>Проведение фундаментальных и прикладных исследований, трансфер научных достижений и передовых педагогических технологий в сферу образования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0084" y="3640453"/>
            <a:ext cx="4979216" cy="707886"/>
          </a:xfrm>
          <a:prstGeom prst="rect">
            <a:avLst/>
          </a:prstGeom>
          <a:solidFill>
            <a:srgbClr val="BED6EE">
              <a:alpha val="29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dirty="0">
                <a:solidFill>
                  <a:srgbClr val="094481"/>
                </a:solidFill>
                <a:ea typeface="Calibri" panose="020F0502020204030204" pitchFamily="34" charset="0"/>
              </a:rPr>
              <a:t>Ведение единого федерального реестра образовательных программ дополнительного профессионального педагогического образования (ФРОП ДППО)</a:t>
            </a:r>
            <a:endParaRPr lang="ru-RU" sz="1500" dirty="0">
              <a:solidFill>
                <a:srgbClr val="09448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0085" y="2048552"/>
            <a:ext cx="5245916" cy="1618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КООРДИНАТОР СИСТЕМЫ </a:t>
            </a:r>
          </a:p>
          <a:p>
            <a:pPr>
              <a:lnSpc>
                <a:spcPts val="1700"/>
              </a:lnSpc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Федеральное государственное автономное образовательное учреждение дополнительного профессионального образования «Академия реализации государственной политики и профессионального развития работников образования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Минпросвещения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России</a:t>
            </a: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393580" y="2048552"/>
            <a:ext cx="5531665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Федеральные центры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научно-методического сопровождения педагогов на базе образовательных организаций высшего образования</a:t>
            </a:r>
          </a:p>
        </p:txBody>
      </p:sp>
      <p:sp>
        <p:nvSpPr>
          <p:cNvPr id="19" name="Шеврон 18"/>
          <p:cNvSpPr/>
          <p:nvPr/>
        </p:nvSpPr>
        <p:spPr>
          <a:xfrm rot="5400000">
            <a:off x="5745694" y="-2367934"/>
            <a:ext cx="668704" cy="7434998"/>
          </a:xfrm>
          <a:prstGeom prst="chevron">
            <a:avLst>
              <a:gd name="adj" fmla="val 15517"/>
            </a:avLst>
          </a:prstGeom>
          <a:gradFill>
            <a:gsLst>
              <a:gs pos="0">
                <a:srgbClr val="1BAFD1"/>
              </a:gs>
              <a:gs pos="100000">
                <a:srgbClr val="0461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Название 1"/>
          <p:cNvSpPr txBox="1">
            <a:spLocks/>
          </p:cNvSpPr>
          <p:nvPr/>
        </p:nvSpPr>
        <p:spPr>
          <a:xfrm>
            <a:off x="3372197" y="1180701"/>
            <a:ext cx="5447606" cy="3611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ea typeface="Verdana" pitchFamily="34" charset="0"/>
                <a:cs typeface="Verdana" pitchFamily="34" charset="0"/>
              </a:rPr>
              <a:t>ФЕДЕРАЛЬНЫЙ УРОВЕНЬ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50084" y="5292307"/>
            <a:ext cx="5160189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Региональная инфраструктура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методического сопровождения (в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. ИРО, ИПК)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391919" y="5292307"/>
            <a:ext cx="5073984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Региональные учебно-методические объединения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, методические советы, методические отделы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61937" y="6105725"/>
            <a:ext cx="7255268" cy="553998"/>
          </a:xfrm>
          <a:prstGeom prst="rect">
            <a:avLst/>
          </a:prstGeom>
          <a:solidFill>
            <a:srgbClr val="BED6EE">
              <a:alpha val="38039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500" dirty="0">
                <a:solidFill>
                  <a:srgbClr val="094481"/>
                </a:solidFill>
                <a:ea typeface="Calibri" panose="020F0502020204030204" pitchFamily="34" charset="0"/>
              </a:rPr>
              <a:t>Создание на базе ИРО и ИПК </a:t>
            </a:r>
            <a:r>
              <a:rPr lang="ru-RU" sz="1500" b="1" dirty="0">
                <a:solidFill>
                  <a:srgbClr val="FF0000"/>
                </a:solidFill>
                <a:ea typeface="Calibri" panose="020F0502020204030204" pitchFamily="34" charset="0"/>
              </a:rPr>
              <a:t>Центров непрерывного повышения профессионального мастерства педагогических работников (ЦНППМ) </a:t>
            </a:r>
            <a:r>
              <a:rPr lang="ru-RU" sz="1500" dirty="0">
                <a:solidFill>
                  <a:srgbClr val="094481"/>
                </a:solidFill>
                <a:ea typeface="Calibri" panose="020F0502020204030204" pitchFamily="34" charset="0"/>
              </a:rPr>
              <a:t>во всех субъектах РФ</a:t>
            </a:r>
            <a:endParaRPr lang="ru-RU" sz="1500" dirty="0">
              <a:solidFill>
                <a:srgbClr val="09448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18880" y="1688349"/>
            <a:ext cx="6522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ПРОСВЕЩЕНИЯ РФ</a:t>
            </a:r>
          </a:p>
        </p:txBody>
      </p:sp>
      <p:sp>
        <p:nvSpPr>
          <p:cNvPr id="25" name="TextBox 24"/>
          <p:cNvSpPr txBox="1"/>
          <p:nvPr/>
        </p:nvSpPr>
        <p:spPr>
          <a:xfrm rot="16200000">
            <a:off x="9399938" y="3747946"/>
            <a:ext cx="49028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i="1" dirty="0"/>
              <a:t>Национальная система профессионального роста педагогических работников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2011891" y="850549"/>
            <a:ext cx="0" cy="5791065"/>
          </a:xfrm>
          <a:prstGeom prst="straightConnector1">
            <a:avLst/>
          </a:prstGeom>
          <a:ln w="38100">
            <a:solidFill>
              <a:srgbClr val="BDD7E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64383" y="169670"/>
            <a:ext cx="11086990" cy="734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ЕДИНАЯ ФЕДЕРАЛЬНАЯ СИСТЕМА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НАУЧНО-МЕТОДИЧЕСКОГО СОПРОВОЖДЕНИЯ ПЕДАГОГИЧЕСКИХ РАБОТНИКОВ И УПРАВЛЕНЧЕСКИХ КАДРОВ</a:t>
            </a:r>
          </a:p>
        </p:txBody>
      </p:sp>
      <p:sp>
        <p:nvSpPr>
          <p:cNvPr id="30" name="Шеврон 6"/>
          <p:cNvSpPr/>
          <p:nvPr/>
        </p:nvSpPr>
        <p:spPr>
          <a:xfrm rot="5400000">
            <a:off x="5745694" y="1178893"/>
            <a:ext cx="668704" cy="7434998"/>
          </a:xfrm>
          <a:prstGeom prst="chevron">
            <a:avLst>
              <a:gd name="adj" fmla="val 15517"/>
            </a:avLst>
          </a:prstGeom>
          <a:gradFill>
            <a:gsLst>
              <a:gs pos="0">
                <a:srgbClr val="1BAFD1"/>
              </a:gs>
              <a:gs pos="100000">
                <a:srgbClr val="0461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Название 1"/>
          <p:cNvSpPr txBox="1">
            <a:spLocks/>
          </p:cNvSpPr>
          <p:nvPr/>
        </p:nvSpPr>
        <p:spPr>
          <a:xfrm>
            <a:off x="3372197" y="4737053"/>
            <a:ext cx="5447606" cy="3611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ea typeface="Verdana" pitchFamily="34" charset="0"/>
                <a:cs typeface="Verdana" pitchFamily="34" charset="0"/>
              </a:rPr>
              <a:t>РЕГИОНАЛЬНЫЙ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6954445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6412685" y="3640453"/>
            <a:ext cx="5160190" cy="707886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</a:rPr>
              <a:t>Проведение фундаментальных и прикладных исследований, трансфер научных достижений и передовых педагогических технологий в сферу образования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1167" y="3640453"/>
            <a:ext cx="4979216" cy="707886"/>
          </a:xfrm>
          <a:prstGeom prst="rect">
            <a:avLst/>
          </a:prstGeom>
          <a:solidFill>
            <a:srgbClr val="BED6EE">
              <a:alpha val="29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dirty="0">
                <a:solidFill>
                  <a:srgbClr val="094481"/>
                </a:solidFill>
                <a:ea typeface="Calibri" panose="020F0502020204030204" pitchFamily="34" charset="0"/>
              </a:rPr>
              <a:t>Ведение единого федерального реестра образовательных программ дополнительного профессионального педагогического образования (ФРОП ДППО)</a:t>
            </a:r>
            <a:endParaRPr lang="ru-RU" sz="1500" dirty="0">
              <a:solidFill>
                <a:srgbClr val="09448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7841" y="2056697"/>
            <a:ext cx="524591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КООРДИНАТОР СИСТЕМЫ </a:t>
            </a:r>
          </a:p>
          <a:p>
            <a:pPr>
              <a:lnSpc>
                <a:spcPts val="1700"/>
              </a:lnSpc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Федеральное государственное автономное образовательное учреждение дополнительного профессионального образования «Центр реализации государственной образовательной политики и информационных технологий» (ЦРГОП и ИТ)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393580" y="2048552"/>
            <a:ext cx="5531665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Федеральные центры 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научно-методического сопровождения педагогов на базе образовательных организаций высшего образования</a:t>
            </a:r>
          </a:p>
        </p:txBody>
      </p:sp>
      <p:sp>
        <p:nvSpPr>
          <p:cNvPr id="19" name="Шеврон 18"/>
          <p:cNvSpPr/>
          <p:nvPr/>
        </p:nvSpPr>
        <p:spPr>
          <a:xfrm rot="5400000">
            <a:off x="5745694" y="-2367934"/>
            <a:ext cx="668704" cy="7434998"/>
          </a:xfrm>
          <a:prstGeom prst="chevron">
            <a:avLst>
              <a:gd name="adj" fmla="val 155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Название 1"/>
          <p:cNvSpPr txBox="1">
            <a:spLocks/>
          </p:cNvSpPr>
          <p:nvPr/>
        </p:nvSpPr>
        <p:spPr>
          <a:xfrm>
            <a:off x="3372197" y="1180701"/>
            <a:ext cx="5447606" cy="3611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rPr>
              <a:t>ФЕДЕРАЛЬНЫЙ УРОВЕНЬ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50084" y="5292307"/>
            <a:ext cx="5160189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Региональная инфраструктура 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методического сопровождения (в </a:t>
            </a:r>
            <a:r>
              <a:rPr lang="ru-RU" sz="1600" dirty="0" err="1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ИРО, ИПК)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391919" y="5292307"/>
            <a:ext cx="5073984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Региональные учебно-методические объединения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методические советы, методические отделы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61937" y="6105725"/>
            <a:ext cx="7255268" cy="553998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5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</a:rPr>
              <a:t>Создание на базе ИРО и ИПК </a:t>
            </a:r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</a:rPr>
              <a:t>Центров непрерывного повышения профессионального мастерства педагогических работников (ЦНППМ) </a:t>
            </a:r>
            <a:r>
              <a:rPr lang="ru-RU" sz="1500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</a:rPr>
              <a:t>во всех субъектах РФ</a:t>
            </a:r>
            <a:endParaRPr lang="ru-RU" sz="15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18880" y="1688349"/>
            <a:ext cx="6522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ПРОСВЕЩЕНИЯ РФ</a:t>
            </a:r>
          </a:p>
        </p:txBody>
      </p:sp>
      <p:sp>
        <p:nvSpPr>
          <p:cNvPr id="25" name="TextBox 24"/>
          <p:cNvSpPr txBox="1"/>
          <p:nvPr/>
        </p:nvSpPr>
        <p:spPr>
          <a:xfrm rot="16200000">
            <a:off x="9399938" y="3747946"/>
            <a:ext cx="49028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i="1" dirty="0"/>
              <a:t>Национальная система профессионального роста педагогических работников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12011891" y="850549"/>
            <a:ext cx="0" cy="5791065"/>
          </a:xfrm>
          <a:prstGeom prst="straightConnector1">
            <a:avLst/>
          </a:prstGeom>
          <a:ln w="38100">
            <a:solidFill>
              <a:srgbClr val="BDD7E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50084" y="140233"/>
            <a:ext cx="924764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ЕДИНАЯ ФЕДЕРАЛЬНАЯ СИСТЕМА </a:t>
            </a:r>
            <a: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  <a:t>НАУЧНО-МЕТОДИЧЕСКОГО СОПРОВОЖДЕНИЯ ПЕДАГОГИЧЕСКИХ РАБОТНИКОВ И УПРАВЛЕНЧЕСКИХ КАДРОВ</a:t>
            </a:r>
          </a:p>
        </p:txBody>
      </p:sp>
      <p:sp>
        <p:nvSpPr>
          <p:cNvPr id="30" name="Шеврон 6"/>
          <p:cNvSpPr/>
          <p:nvPr/>
        </p:nvSpPr>
        <p:spPr>
          <a:xfrm rot="5400000">
            <a:off x="5745694" y="1178893"/>
            <a:ext cx="668704" cy="7434998"/>
          </a:xfrm>
          <a:prstGeom prst="chevron">
            <a:avLst>
              <a:gd name="adj" fmla="val 155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Название 1"/>
          <p:cNvSpPr txBox="1">
            <a:spLocks/>
          </p:cNvSpPr>
          <p:nvPr/>
        </p:nvSpPr>
        <p:spPr>
          <a:xfrm>
            <a:off x="3372197" y="4737053"/>
            <a:ext cx="5447606" cy="3611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rPr>
              <a:t>РЕГИОНАЛЬНЫЙ УРОВЕНЬ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9859" y="2000803"/>
            <a:ext cx="5390338" cy="2542387"/>
          </a:xfrm>
          <a:prstGeom prst="roundRect">
            <a:avLst>
              <a:gd name="adj" fmla="val 3612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52959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6098" y="3497263"/>
            <a:ext cx="6319803" cy="15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2400" i="1" dirty="0">
                <a:latin typeface="Calibri" panose="020F0502020204030204" pitchFamily="34" charset="0"/>
                <a:cs typeface="Calibri" panose="020F0502020204030204" pitchFamily="34" charset="0"/>
              </a:rPr>
              <a:t>ЕДИНОЙ ФЕДЕРАЛЬНОЙ СИСТЕМЫ </a:t>
            </a:r>
            <a:endParaRPr 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ts val="2800"/>
              </a:lnSpc>
            </a:pPr>
            <a:r>
              <a:rPr lang="ru-RU" sz="2400" i="1" dirty="0">
                <a:latin typeface="Calibri" panose="020F0502020204030204" pitchFamily="34" charset="0"/>
                <a:cs typeface="Calibri" panose="020F0502020204030204" pitchFamily="34" charset="0"/>
              </a:rPr>
              <a:t>НАУЧНО-МЕТОДИЧЕСКОГО СОПРОВОЖДЕНИЯ ПЕДАГОГИЧЕСКИХ РАБОТНИКОВ И УПРАВЛЕНЧЕСКИХ КАДРОВ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36114" y="2372025"/>
            <a:ext cx="71245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ДЕЯТЕЛЬНОСТЬ АКАДЕМИИ КАК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36113" y="2937347"/>
            <a:ext cx="71245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ФЕДЕРАЛЬНОГО КООРДИНАТОРА</a:t>
            </a:r>
            <a:r>
              <a:rPr lang="ru-RU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28177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83788" y="274782"/>
            <a:ext cx="635211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00"/>
              </a:lnSpc>
            </a:pPr>
            <a:r>
              <a:rPr lang="ru-RU" altLang="ru-RU" sz="2000" b="1" dirty="0">
                <a:solidFill>
                  <a:srgbClr val="FF0000"/>
                </a:solidFill>
                <a:ea typeface="Roboto" pitchFamily="2" charset="0"/>
                <a:cs typeface="Verdana" panose="020B0604030504040204" pitchFamily="34" charset="0"/>
              </a:rPr>
              <a:t>РАЗРАБОТКА И РЕАЛИЗАЦИЯ  ОБРАЗОВАТЕЛЬНЫХ ПРОГРАММ </a:t>
            </a:r>
            <a:r>
              <a:rPr lang="ru-RU" altLang="ru-RU" sz="20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  <a:cs typeface="Verdana" panose="020B0604030504040204" pitchFamily="34" charset="0"/>
              </a:rPr>
              <a:t>ПО ПРИОРИТЕТНЫМ НАПРАВЛЕНИЯМ ГОСУДАРСТВЕННОЙ ОБРАЗОВАТЕЛЬНОЙ ПОЛИТИКИ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6426" y="1578968"/>
            <a:ext cx="8036949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Программа повышения квалификации учителей </a:t>
            </a:r>
            <a:r>
              <a:rPr lang="ru-RU" sz="1900" b="1" i="1" dirty="0">
                <a:latin typeface="Calibri" panose="020F0502020204030204" pitchFamily="34" charset="0"/>
                <a:cs typeface="Calibri" panose="020F0502020204030204" pitchFamily="34" charset="0"/>
              </a:rPr>
              <a:t>«Совершенствование предметных и методических компетенций </a:t>
            </a:r>
            <a:r>
              <a:rPr lang="ru-RU" sz="19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>
              <a:lnSpc>
                <a:spcPts val="2300"/>
              </a:lnSpc>
            </a:pPr>
            <a:r>
              <a:rPr lang="ru-RU" sz="19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sz="1900" b="1" i="1" dirty="0">
                <a:latin typeface="Calibri" panose="020F0502020204030204" pitchFamily="34" charset="0"/>
                <a:cs typeface="Calibri" panose="020F0502020204030204" pitchFamily="34" charset="0"/>
              </a:rPr>
              <a:t>в том числе в области формирования функциональной грамотности)»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007472" y="2560311"/>
            <a:ext cx="7174878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0025" y="2904003"/>
            <a:ext cx="2466645" cy="544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5400" b="1" dirty="0">
                <a:gradFill flip="none" rotWithShape="1"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  <a:tileRect/>
                </a:gradFill>
                <a:latin typeface="Calibri Light" panose="020F0302020204030204" pitchFamily="34" charset="0"/>
                <a:cs typeface="Calibri Light" panose="020F0302020204030204" pitchFamily="34" charset="0"/>
              </a:rPr>
              <a:t>63 526</a:t>
            </a:r>
            <a:endParaRPr lang="ru-RU" sz="5400" b="1" dirty="0">
              <a:gradFill flip="none" rotWithShape="1">
                <a:gsLst>
                  <a:gs pos="0">
                    <a:srgbClr val="1AADD1"/>
                  </a:gs>
                  <a:gs pos="100000">
                    <a:srgbClr val="0565C1"/>
                  </a:gs>
                </a:gsLst>
                <a:lin ang="5400000" scaled="1"/>
                <a:tileRect/>
              </a:gra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33698" y="2696184"/>
            <a:ext cx="1959191" cy="689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СЛУШАТЕЛЕЙ</a:t>
            </a:r>
          </a:p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КУРСА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0024" y="3633076"/>
            <a:ext cx="2466645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5400" b="1" dirty="0">
                <a:gradFill flip="none" rotWithShape="1"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  <a:tileRect/>
                </a:gradFill>
                <a:latin typeface="Calibri Light" panose="020F0302020204030204" pitchFamily="34" charset="0"/>
                <a:cs typeface="Calibri Light" panose="020F0302020204030204" pitchFamily="34" charset="0"/>
              </a:rPr>
              <a:t>48 159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33698" y="3396683"/>
            <a:ext cx="3555782" cy="6822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СЛУШАТЕЛЕЙ </a:t>
            </a:r>
            <a:r>
              <a:rPr lang="ru-RU" sz="24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 Light" panose="020F0302020204030204" pitchFamily="34" charset="0"/>
                <a:cs typeface="Calibri Light" panose="020F0302020204030204" pitchFamily="34" charset="0"/>
              </a:rPr>
              <a:t>ПРОШЛО </a:t>
            </a:r>
          </a:p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ВХОДНОЕ ТЕСТИРОВАНИЕ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3239" y="4630755"/>
            <a:ext cx="2464136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РАСПРЕДЕЛЕНИЕ </a:t>
            </a:r>
          </a:p>
          <a:p>
            <a:pPr>
              <a:lnSpc>
                <a:spcPts val="2300"/>
              </a:lnSpc>
            </a:pPr>
            <a:r>
              <a:rPr lang="ru-RU" sz="24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 Light" panose="020F0302020204030204" pitchFamily="34" charset="0"/>
                <a:cs typeface="Calibri Light" panose="020F0302020204030204" pitchFamily="34" charset="0"/>
              </a:rPr>
              <a:t>РЕЗУЛЬТАТОВ</a:t>
            </a:r>
          </a:p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ВХОДНОГО </a:t>
            </a:r>
          </a:p>
          <a:p>
            <a:pPr>
              <a:lnSpc>
                <a:spcPts val="23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ТЕСТИРОВАНИЯ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637911302"/>
              </p:ext>
            </p:extLst>
          </p:nvPr>
        </p:nvGraphicFramePr>
        <p:xfrm>
          <a:off x="6291145" y="4115348"/>
          <a:ext cx="4044757" cy="2684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541939" y="4985140"/>
            <a:ext cx="684803" cy="387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1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41,1%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66063" y="5372180"/>
            <a:ext cx="684803" cy="367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1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46,7%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2729" y="4446923"/>
            <a:ext cx="532518" cy="360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ru-RU" sz="1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9,5%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626943" y="2690006"/>
            <a:ext cx="1555407" cy="1246495"/>
          </a:xfrm>
          <a:prstGeom prst="rect">
            <a:avLst/>
          </a:prstGeom>
          <a:ln w="19050">
            <a:gradFill>
              <a:gsLst>
                <a:gs pos="0">
                  <a:srgbClr val="A22A92"/>
                </a:gs>
                <a:gs pos="100000">
                  <a:srgbClr val="62268F"/>
                </a:gs>
              </a:gsLst>
              <a:lin ang="5400000" scaled="1"/>
            </a:gradFill>
          </a:ln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ИЮЛЬ 2020 </a:t>
            </a:r>
            <a:r>
              <a:rPr lang="ru-RU" sz="1400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– СТАРТ ВХОДНОГО ТЕСТИРОВАНИЯ</a:t>
            </a:r>
          </a:p>
          <a:p>
            <a:pPr>
              <a:lnSpc>
                <a:spcPts val="1500"/>
              </a:lnSpc>
            </a:pPr>
            <a:endParaRPr lang="ru-RU" sz="14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400" b="1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СЕНТЯБРЬ 2020 </a:t>
            </a:r>
            <a:r>
              <a:rPr lang="ru-RU" sz="1400" dirty="0">
                <a:gradFill>
                  <a:gsLst>
                    <a:gs pos="0">
                      <a:srgbClr val="A22A92"/>
                    </a:gs>
                    <a:gs pos="100000">
                      <a:srgbClr val="62268F"/>
                    </a:gs>
                  </a:gsLst>
                  <a:lin ang="5400000" scaled="1"/>
                </a:gradFill>
                <a:ea typeface="Calibri" panose="020F0502020204030204" pitchFamily="34" charset="0"/>
                <a:cs typeface="Times New Roman" panose="02020603050405020304" pitchFamily="18" charset="0"/>
              </a:rPr>
              <a:t>– СТАРТ ОБУЧЕНИЯ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3191777" y="285460"/>
            <a:ext cx="772347" cy="79306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0287" y="2131535"/>
            <a:ext cx="185360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ru-RU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Качественное повышение квалификации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учителей муниципалитета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0205" y="3550760"/>
            <a:ext cx="166891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ru-RU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Создание сети </a:t>
            </a:r>
            <a:r>
              <a:rPr lang="ru-RU" b="1" dirty="0" err="1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тьюторов</a:t>
            </a:r>
            <a:r>
              <a:rPr lang="ru-RU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разным предметным областям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7225" y="2047874"/>
            <a:ext cx="2025883" cy="2937265"/>
          </a:xfrm>
          <a:prstGeom prst="roundRect">
            <a:avLst>
              <a:gd name="adj" fmla="val 361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06977" y="2171898"/>
            <a:ext cx="466725" cy="466725"/>
          </a:xfrm>
          <a:prstGeom prst="ellipse">
            <a:avLst/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22530" y="3606829"/>
            <a:ext cx="466725" cy="466725"/>
          </a:xfrm>
          <a:prstGeom prst="ellipse">
            <a:avLst/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56635" y="21159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304" y="356126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44130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6774" y="310208"/>
            <a:ext cx="53527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00"/>
              </a:lnSpc>
            </a:pPr>
            <a:r>
              <a:rPr lang="ru-RU" altLang="ru-RU" sz="2000" b="1" dirty="0">
                <a:solidFill>
                  <a:srgbClr val="FF0000"/>
                </a:solidFill>
                <a:ea typeface="Roboto" pitchFamily="2" charset="0"/>
                <a:cs typeface="Verdana" panose="020B0604030504040204" pitchFamily="34" charset="0"/>
              </a:rPr>
              <a:t>ВВЕДЕНИЕ ФЕДЕРАЛЬНОГО РЕЕСТРА ОБРАЗОВАТЕЛЬНЫХ ПРОГРАММ </a:t>
            </a:r>
            <a:r>
              <a:rPr lang="ru-RU" altLang="ru-RU" sz="20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  <a:cs typeface="Verdana" panose="020B0604030504040204" pitchFamily="34" charset="0"/>
              </a:rPr>
              <a:t>ДОПОЛНИТЕЛЬНОГО ПРОФЕССИОНАЛЬНОГО ПЕДАГОГИЧЕСКОГО ОБРАЗОВАНИЯ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77" y="1709424"/>
            <a:ext cx="3485523" cy="229607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017" y="4093605"/>
            <a:ext cx="216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</a:rPr>
              <a:t>https://dppo.edu.ru/</a:t>
            </a:r>
            <a:endParaRPr lang="ru-RU" dirty="0">
              <a:gradFill>
                <a:gsLst>
                  <a:gs pos="0">
                    <a:srgbClr val="1AADD1"/>
                  </a:gs>
                  <a:gs pos="100000">
                    <a:srgbClr val="0565C1"/>
                  </a:gs>
                </a:gsLst>
                <a:lin ang="5400000" scaled="1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84495" y="2123008"/>
            <a:ext cx="586930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Профессионально-общественная экспертиза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</a:rPr>
              <a:t>Программ проводится Экспертной группой при участии </a:t>
            </a:r>
            <a:r>
              <a:rPr lang="ru-RU" sz="20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двух</a:t>
            </a:r>
            <a:r>
              <a:rPr lang="ru-RU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</a:rPr>
              <a:t>профессиональных федеральных экспертов и </a:t>
            </a:r>
            <a:r>
              <a:rPr lang="ru-RU" sz="20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одного</a:t>
            </a:r>
            <a:r>
              <a:rPr lang="ru-RU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</a:rPr>
              <a:t>общественного федерального эксперта. На платформе ведется реестр федеральных экспертов и их обучение.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34175" y="3827154"/>
            <a:ext cx="518162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gradFill>
                  <a:gsLst>
                    <a:gs pos="0">
                      <a:srgbClr val="1BAED1"/>
                    </a:gs>
                    <a:gs pos="100000">
                      <a:srgbClr val="0564C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ЭКСПЕРТНОЕ ЗАКЛЮЧЕНИЕ 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 ДОПОЛНИТЕЛЬНУЮ ПРОФЕССИОНАЛЬНУЮ ПРОГРАММУ ПОВЫШЕНИЯ КВАЛИФИКАЦИИ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84495" y="1614281"/>
            <a:ext cx="3308534" cy="443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000" b="1" dirty="0">
                <a:gradFill>
                  <a:gsLst>
                    <a:gs pos="0">
                      <a:srgbClr val="1AADD1"/>
                    </a:gs>
                    <a:gs pos="100000">
                      <a:srgbClr val="0565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Конструктор программ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</a:rPr>
              <a:t>ДПО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38435" y="4685349"/>
            <a:ext cx="11224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gradFill>
                  <a:gsLst>
                    <a:gs pos="0">
                      <a:srgbClr val="1BAED1"/>
                    </a:gs>
                    <a:gs pos="100000">
                      <a:srgbClr val="0564C1"/>
                    </a:gs>
                  </a:gsLst>
                  <a:lin ang="5400000" scaled="1"/>
                </a:gradFill>
                <a:latin typeface="+mj-lt"/>
                <a:ea typeface="Noto Sans" panose="020B0502040504020204" pitchFamily="34" charset="0"/>
                <a:cs typeface="Calibri" panose="020F0502020204030204" pitchFamily="34" charset="0"/>
              </a:rPr>
              <a:t>518</a:t>
            </a:r>
            <a:endParaRPr lang="ru-RU" sz="2800" dirty="0">
              <a:gradFill>
                <a:gsLst>
                  <a:gs pos="0">
                    <a:srgbClr val="1BAED1"/>
                  </a:gs>
                  <a:gs pos="100000">
                    <a:srgbClr val="0564C1"/>
                  </a:gs>
                </a:gsLst>
                <a:lin ang="5400000" scaled="1"/>
              </a:gra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82055" y="4815823"/>
            <a:ext cx="317949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ru-RU" dirty="0">
                <a:ea typeface="Times New Roman" panose="02020603050405020304" pitchFamily="18" charset="0"/>
              </a:rPr>
              <a:t>УЖЕ ВНЕСЕНЫ В РЕЕСТР </a:t>
            </a:r>
          </a:p>
          <a:p>
            <a:pPr algn="just">
              <a:lnSpc>
                <a:spcPts val="2000"/>
              </a:lnSpc>
            </a:pPr>
            <a:r>
              <a:rPr lang="ru-RU" dirty="0">
                <a:ea typeface="Times New Roman" panose="02020603050405020304" pitchFamily="18" charset="0"/>
              </a:rPr>
              <a:t>ФЕДЕРАЛЬНЫХ ЭКСПЕРТОВ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104" y="4462937"/>
            <a:ext cx="1744868" cy="17448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347" y="3801046"/>
            <a:ext cx="909928" cy="91282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060858" y="4685349"/>
            <a:ext cx="13211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gradFill>
                  <a:gsLst>
                    <a:gs pos="0">
                      <a:srgbClr val="1BAED1"/>
                    </a:gs>
                    <a:gs pos="100000">
                      <a:srgbClr val="0564C1"/>
                    </a:gs>
                  </a:gsLst>
                  <a:lin ang="5400000" scaled="1"/>
                </a:gradFill>
                <a:latin typeface="+mj-lt"/>
                <a:cs typeface="Calibri" panose="020F0502020204030204" pitchFamily="34" charset="0"/>
              </a:rPr>
              <a:t>ЧЕЛ.</a:t>
            </a:r>
            <a:endParaRPr lang="ru-RU" sz="2800" dirty="0">
              <a:gradFill>
                <a:gsLst>
                  <a:gs pos="0">
                    <a:srgbClr val="1BAED1"/>
                  </a:gs>
                  <a:gs pos="100000">
                    <a:srgbClr val="0564C1"/>
                  </a:gs>
                </a:gsLst>
                <a:lin ang="5400000" scaled="1"/>
              </a:gra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164427" y="503283"/>
            <a:ext cx="772347" cy="793066"/>
          </a:xfrm>
          <a:prstGeom prst="ellipse">
            <a:avLst/>
          </a:prstGeom>
          <a:gradFill>
            <a:gsLst>
              <a:gs pos="0">
                <a:srgbClr val="1AADD1"/>
              </a:gs>
              <a:gs pos="100000">
                <a:srgbClr val="0565C1"/>
              </a:gs>
            </a:gsLst>
            <a:lin ang="5400000" scaled="1"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42790" y="1728474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42790" y="2203005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142790" y="5574895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484495" y="5555639"/>
            <a:ext cx="5945505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ru-RU" b="1" dirty="0">
                <a:gradFill>
                  <a:gsLst>
                    <a:gs pos="0">
                      <a:srgbClr val="1BAED1"/>
                    </a:gs>
                    <a:gs pos="100000">
                      <a:srgbClr val="0564C1"/>
                    </a:gs>
                  </a:gsLst>
                  <a:lin ang="5400000" scaled="1"/>
                </a:gradFill>
                <a:ea typeface="Times New Roman" panose="02020603050405020304" pitchFamily="18" charset="0"/>
              </a:rPr>
              <a:t>Цифровая платформа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</a:rPr>
              <a:t>для реализации федеральных образовательных программ ДПО (в дистанционном формате)</a:t>
            </a:r>
          </a:p>
        </p:txBody>
      </p:sp>
    </p:spTree>
    <p:extLst>
      <p:ext uri="{BB962C8B-B14F-4D97-AF65-F5344CB8AC3E}">
        <p14:creationId xmlns:p14="http://schemas.microsoft.com/office/powerpoint/2010/main" val="132201475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2431" y="3122762"/>
            <a:ext cx="9543771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КЛЮЧЕВЫЕ ПРОЕКТЫ ЦЕНТРА</a:t>
            </a:r>
          </a:p>
        </p:txBody>
      </p:sp>
    </p:spTree>
    <p:extLst>
      <p:ext uri="{BB962C8B-B14F-4D97-AF65-F5344CB8AC3E}">
        <p14:creationId xmlns:p14="http://schemas.microsoft.com/office/powerpoint/2010/main" val="54290645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85477" y="2666509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43831" y="5309720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43832" y="1906743"/>
            <a:ext cx="2430659" cy="517650"/>
          </a:xfrm>
          <a:prstGeom prst="roundRect">
            <a:avLst/>
          </a:prstGeom>
          <a:gradFill>
            <a:gsLst>
              <a:gs pos="0">
                <a:srgbClr val="1BB0D1"/>
              </a:gs>
              <a:gs pos="100000">
                <a:srgbClr val="035DB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84041" y="1080711"/>
            <a:ext cx="9887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Семинар для </a:t>
            </a: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представителей педагогических вузов и организаций дополнительного профессионального образования педагогов </a:t>
            </a:r>
            <a:endParaRPr lang="ru-RU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6466" y="1973172"/>
            <a:ext cx="2392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ЗАДАЧИ СЕМИНАРА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21432" y="5899977"/>
            <a:ext cx="51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раз в две недели по вторникам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6892" y="2559576"/>
            <a:ext cx="746254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интеграция возможностей участников семинара по реализации и внедрению эффективных практик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области повышения квалификации и предпрофессиональной подготовки педагогов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6892" y="3423560"/>
            <a:ext cx="8223123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создание </a:t>
            </a: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единого научно-методического пространства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сопровождения педагогов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1432" y="3870717"/>
            <a:ext cx="779583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создание условий для </a:t>
            </a: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сетевого взаимодействия организаций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дополнительного профессионального образования педагогов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1432" y="4532314"/>
            <a:ext cx="7710376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создание </a:t>
            </a: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единой дискуссионной площадки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</a:t>
            </a:r>
            <a:r>
              <a:rPr lang="ru-RU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экспертного сообщества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сфере дополнительного профессионального образования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4576" y="3459373"/>
            <a:ext cx="2654502" cy="51747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015" y="1485142"/>
            <a:ext cx="2240976" cy="19800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84041" y="342047"/>
            <a:ext cx="10541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СЕМИНАР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«ВЕКТОР ОБРАЗОВАНИЯ»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24877" y="5371272"/>
            <a:ext cx="2284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ПЕРИОДИЧНОСТЬ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92880" y="3452696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92879" y="3972121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92878" y="4604511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92877" y="5999456"/>
            <a:ext cx="261941" cy="261941"/>
          </a:xfrm>
          <a:prstGeom prst="roundRect">
            <a:avLst>
              <a:gd name="adj" fmla="val 7576"/>
            </a:avLst>
          </a:prstGeom>
          <a:noFill/>
          <a:ln w="19050">
            <a:gradFill>
              <a:gsLst>
                <a:gs pos="0">
                  <a:srgbClr val="1AADD1"/>
                </a:gs>
                <a:gs pos="100000">
                  <a:srgbClr val="0565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01921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889</Words>
  <Application>Microsoft Office PowerPoint</Application>
  <PresentationFormat>Широкоэкранный</PresentationFormat>
  <Paragraphs>145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Helvetica</vt:lpstr>
      <vt:lpstr>Muller Black</vt:lpstr>
      <vt:lpstr>Muller Bold</vt:lpstr>
      <vt:lpstr>Noto Sans</vt:lpstr>
      <vt:lpstr>Roboto</vt:lpstr>
      <vt:lpstr>Times New Roman</vt:lpstr>
      <vt:lpstr>Verdana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Чувакаев Эльмир</dc:creator>
  <cp:lastModifiedBy>Котова Ирина Алексеевна</cp:lastModifiedBy>
  <cp:revision>61</cp:revision>
  <dcterms:created xsi:type="dcterms:W3CDTF">2019-11-01T14:27:23Z</dcterms:created>
  <dcterms:modified xsi:type="dcterms:W3CDTF">2020-10-26T04:32:44Z</dcterms:modified>
</cp:coreProperties>
</file>