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78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" name="Параллелограмм 6">
            <a:extLst>
              <a:ext uri="{FF2B5EF4-FFF2-40B4-BE49-F238E27FC236}">
                <a16:creationId xmlns:a16="http://schemas.microsoft.com/office/drawing/2014/main" id="{28F85B2D-7FCC-4EEA-9BBB-6F27AF5BF478}"/>
              </a:ext>
            </a:extLst>
          </p:cNvPr>
          <p:cNvSpPr/>
          <p:nvPr userDrawn="1"/>
        </p:nvSpPr>
        <p:spPr>
          <a:xfrm rot="18919285">
            <a:off x="-547867" y="792195"/>
            <a:ext cx="1846767" cy="7687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pic>
        <p:nvPicPr>
          <p:cNvPr id="6" name="Рисунок 9" descr="Рисунок 9">
            <a:extLst>
              <a:ext uri="{FF2B5EF4-FFF2-40B4-BE49-F238E27FC236}">
                <a16:creationId xmlns:a16="http://schemas.microsoft.com/office/drawing/2014/main" id="{87198CF6-9465-4CEF-8EA8-10D9FCD0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0605" y="258760"/>
            <a:ext cx="1675732" cy="6266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Номер слайда">
            <a:extLst>
              <a:ext uri="{FF2B5EF4-FFF2-40B4-BE49-F238E27FC236}">
                <a16:creationId xmlns:a16="http://schemas.microsoft.com/office/drawing/2014/main" id="{49CEBB83-4BB7-4A97-9C44-A160943E60F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6500" y="6362700"/>
            <a:ext cx="343901" cy="35813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22195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B38D47B3-52AB-4177-A78F-B76C0886F46B}"/>
              </a:ext>
            </a:extLst>
          </p:cNvPr>
          <p:cNvSpPr/>
          <p:nvPr userDrawn="1"/>
        </p:nvSpPr>
        <p:spPr>
          <a:xfrm rot="18900000">
            <a:off x="-1304110" y="3722080"/>
            <a:ext cx="4805847" cy="1683309"/>
          </a:xfrm>
          <a:prstGeom prst="parallelogram">
            <a:avLst>
              <a:gd name="adj" fmla="val 10058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 dirty="0"/>
          </a:p>
        </p:txBody>
      </p:sp>
    </p:spTree>
    <p:extLst>
      <p:ext uri="{BB962C8B-B14F-4D97-AF65-F5344CB8AC3E}">
        <p14:creationId xmlns:p14="http://schemas.microsoft.com/office/powerpoint/2010/main" val="19790222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  <p:extLst>
      <p:ext uri="{BB962C8B-B14F-4D97-AF65-F5344CB8AC3E}">
        <p14:creationId xmlns:p14="http://schemas.microsoft.com/office/powerpoint/2010/main" val="64180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cht.center/metodcenter" TargetMode="External"/><Relationship Id="rId2" Type="http://schemas.openxmlformats.org/officeDocument/2006/relationships/hyperlink" Target="http://vcht.center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dop.edu.ru/" TargetMode="External"/><Relationship Id="rId4" Type="http://schemas.openxmlformats.org/officeDocument/2006/relationships/hyperlink" Target="http://vcht.center/center/new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Дополнительное образование детей: новые приоритеты и драйверы развития для сельских школ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57831E3-F5F2-46F8-A0C7-4D523557FD00}"/>
              </a:ext>
            </a:extLst>
          </p:cNvPr>
          <p:cNvSpPr txBox="1">
            <a:spLocks/>
          </p:cNvSpPr>
          <p:nvPr/>
        </p:nvSpPr>
        <p:spPr>
          <a:xfrm>
            <a:off x="2796594" y="4899210"/>
            <a:ext cx="7677288" cy="1363938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71" b="1" dirty="0">
                <a:solidFill>
                  <a:srgbClr val="FF0000"/>
                </a:solidFill>
                <a:latin typeface="Muller Bold" pitchFamily="50" charset="-52"/>
                <a:cs typeface="Arial" panose="020B0604020202020204" pitchFamily="34" charset="0"/>
                <a:sym typeface="Montserrat SemiBold"/>
              </a:rPr>
              <a:t>Гончарова Оксана Валерьевна</a:t>
            </a:r>
          </a:p>
          <a:p>
            <a:pPr lvl="0" algn="l">
              <a:spcBef>
                <a:spcPts val="0"/>
              </a:spcBef>
            </a:pPr>
            <a: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  <a:sym typeface="Montserrat SemiBold"/>
              </a:rPr>
              <a:t>директор </a:t>
            </a:r>
            <a:r>
              <a:rPr lang="ru-RU" sz="2000" dirty="0" smtClean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  <a:sym typeface="Montserrat SemiBold"/>
              </a:rPr>
              <a:t>ФГБУК </a:t>
            </a:r>
            <a:r>
              <a:rPr lang="ru-RU" sz="2000" dirty="0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  <a:sym typeface="Montserrat SemiBold"/>
              </a:rPr>
              <a:t>«Всероссийский центр развития художественного творчества и гуманитарных технологий», </a:t>
            </a:r>
            <a:r>
              <a:rPr lang="ru-RU" sz="2000" dirty="0" err="1">
                <a:solidFill>
                  <a:srgbClr val="484C6A"/>
                </a:solidFill>
                <a:latin typeface="Muller Bold" pitchFamily="50" charset="-52"/>
                <a:cs typeface="Arial" panose="020B0604020202020204" pitchFamily="34" charset="0"/>
                <a:sym typeface="Montserrat SemiBold"/>
              </a:rPr>
              <a:t>канд.пед.наук</a:t>
            </a:r>
            <a:endParaRPr lang="ru-RU" sz="2000" dirty="0">
              <a:solidFill>
                <a:srgbClr val="484C6A"/>
              </a:solidFill>
              <a:latin typeface="Muller Bold" pitchFamily="50" charset="-52"/>
              <a:cs typeface="Arial" panose="020B0604020202020204" pitchFamily="34" charset="0"/>
              <a:sym typeface="Montserrat SemiBold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65249E6-038C-43D3-BE46-E4E565EAA8CC}"/>
              </a:ext>
            </a:extLst>
          </p:cNvPr>
          <p:cNvSpPr txBox="1">
            <a:spLocks/>
          </p:cNvSpPr>
          <p:nvPr/>
        </p:nvSpPr>
        <p:spPr>
          <a:xfrm>
            <a:off x="682421" y="3877790"/>
            <a:ext cx="1701921" cy="735459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ru-RU" sz="1714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297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4;p13"/>
          <p:cNvSpPr/>
          <p:nvPr/>
        </p:nvSpPr>
        <p:spPr>
          <a:xfrm>
            <a:off x="1424811" y="1710813"/>
            <a:ext cx="10088762" cy="4247535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Google Shape;56;p13"/>
          <p:cNvSpPr txBox="1"/>
          <p:nvPr/>
        </p:nvSpPr>
        <p:spPr>
          <a:xfrm>
            <a:off x="1799304" y="2237001"/>
            <a:ext cx="9002578" cy="346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r>
              <a:rPr lang="en" sz="2000" kern="0" dirty="0" smtClean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«</a:t>
            </a:r>
            <a:r>
              <a:rPr lang="ru-RU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</a:rPr>
              <a:t>ФГБУК «ВЦХТ» 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2"/>
              </a:rPr>
              <a:t>http</a:t>
            </a:r>
            <a:r>
              <a:rPr lang="en-US" sz="2000" kern="0" dirty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2"/>
              </a:rPr>
              <a:t>://vcht.center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2"/>
              </a:rPr>
              <a:t>/</a:t>
            </a:r>
            <a:endParaRPr lang="ru-RU" sz="2000" kern="0" dirty="0" smtClean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r>
              <a:rPr lang="ru-RU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</a:rPr>
              <a:t>Методическая среда 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3"/>
              </a:rPr>
              <a:t>http</a:t>
            </a:r>
            <a:r>
              <a:rPr lang="en-US" sz="2000" kern="0" dirty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3"/>
              </a:rPr>
              <a:t>://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3"/>
              </a:rPr>
              <a:t>vcht.center/metodcenter</a:t>
            </a:r>
            <a:endParaRPr lang="ru-RU" sz="2000" kern="0" dirty="0" smtClean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r>
              <a:rPr lang="ru-RU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</a:rPr>
              <a:t>Основные мероприятия </a:t>
            </a:r>
            <a:r>
              <a:rPr lang="en-US" sz="2000" kern="0" dirty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4"/>
              </a:rPr>
              <a:t>http://vcht.center/center/news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4"/>
              </a:rPr>
              <a:t>/</a:t>
            </a:r>
            <a:endParaRPr lang="ru-RU" sz="2000" kern="0" dirty="0" smtClean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endParaRPr lang="ru-RU" sz="2000" kern="0" dirty="0" smtClean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r>
              <a:rPr lang="ru-RU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</a:rPr>
              <a:t>Единый национальный портал дополнительного образования детей 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5"/>
              </a:rPr>
              <a:t>http</a:t>
            </a:r>
            <a:r>
              <a:rPr lang="en-US" sz="2000" kern="0" dirty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5"/>
              </a:rPr>
              <a:t>://dop.edu.ru</a:t>
            </a:r>
            <a:r>
              <a:rPr lang="en-US" sz="2000" kern="0" dirty="0" smtClean="0">
                <a:solidFill>
                  <a:srgbClr val="000000"/>
                </a:solidFill>
                <a:latin typeface="Muller Bold"/>
                <a:ea typeface="Montserrat SemiBold"/>
                <a:cs typeface="Montserrat SemiBold"/>
                <a:sym typeface="Montserrat SemiBold"/>
                <a:hlinkClick r:id="rId5"/>
              </a:rPr>
              <a:t>/</a:t>
            </a:r>
            <a:endParaRPr lang="en-US" sz="2000" kern="0" dirty="0" smtClean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Font typeface="Arial"/>
              <a:buNone/>
            </a:pPr>
            <a:endParaRPr kern="0" dirty="0">
              <a:solidFill>
                <a:srgbClr val="000000"/>
              </a:solidFill>
              <a:latin typeface="Muller 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9" name="Google Shape;57;p13"/>
          <p:cNvSpPr/>
          <p:nvPr/>
        </p:nvSpPr>
        <p:spPr>
          <a:xfrm>
            <a:off x="8818302" y="4134126"/>
            <a:ext cx="1872717" cy="1986923"/>
          </a:xfrm>
          <a:prstGeom prst="roundRect">
            <a:avLst>
              <a:gd name="adj" fmla="val 16667"/>
            </a:avLst>
          </a:prstGeom>
          <a:solidFill>
            <a:srgbClr val="5CA8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" name="Google Shape;58;p13"/>
          <p:cNvSpPr/>
          <p:nvPr/>
        </p:nvSpPr>
        <p:spPr>
          <a:xfrm>
            <a:off x="9744302" y="4240106"/>
            <a:ext cx="906737" cy="962151"/>
          </a:xfrm>
          <a:prstGeom prst="roundRect">
            <a:avLst>
              <a:gd name="adj" fmla="val 16667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46901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F40AC4F2-E188-4C1A-9B8A-F109297CA223}"/>
              </a:ext>
            </a:extLst>
          </p:cNvPr>
          <p:cNvSpPr txBox="1">
            <a:spLocks/>
          </p:cNvSpPr>
          <p:nvPr/>
        </p:nvSpPr>
        <p:spPr>
          <a:xfrm>
            <a:off x="3025187" y="1904984"/>
            <a:ext cx="8052387" cy="2708266"/>
          </a:xfrm>
          <a:prstGeom prst="rect">
            <a:avLst/>
          </a:prstGeom>
        </p:spPr>
        <p:txBody>
          <a:bodyPr vert="horz" lIns="43548" tIns="21774" rIns="43548" bIns="21774" rtlCol="0" anchor="ctr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Спасибо </a:t>
            </a:r>
            <a:b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</a:br>
            <a:r>
              <a:rPr lang="ru-RU" sz="60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за внимание!</a:t>
            </a:r>
            <a:endParaRPr lang="ru-RU" sz="6000" dirty="0">
              <a:solidFill>
                <a:srgbClr val="FF0000"/>
              </a:solidFill>
              <a:latin typeface="Muller Black" pitchFamily="50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A0EE7FC-157D-4914-AC43-658AE58ADF20}"/>
              </a:ext>
            </a:extLst>
          </p:cNvPr>
          <p:cNvSpPr txBox="1">
            <a:spLocks/>
          </p:cNvSpPr>
          <p:nvPr/>
        </p:nvSpPr>
        <p:spPr>
          <a:xfrm>
            <a:off x="7048888" y="445609"/>
            <a:ext cx="4839272" cy="681383"/>
          </a:xfrm>
          <a:prstGeom prst="rect">
            <a:avLst/>
          </a:prstGeom>
        </p:spPr>
        <p:txBody>
          <a:bodyPr vert="horz" lIns="43548" tIns="21774" rIns="43548" bIns="21774" rtlCol="0" anchor="t" anchorCtr="0">
            <a:noAutofit/>
          </a:bodyPr>
          <a:lstStyle>
            <a:lvl1pPr algn="ctr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1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I</a:t>
            </a:r>
            <a:r>
              <a:rPr lang="ru-RU" sz="1200" dirty="0">
                <a:solidFill>
                  <a:srgbClr val="FF0000"/>
                </a:solidFill>
                <a:latin typeface="Muller Black" pitchFamily="50" charset="-52"/>
                <a:cs typeface="Arial" panose="020B0604020202020204" pitchFamily="34" charset="0"/>
              </a:rPr>
              <a:t> Всероссийский Форум </a:t>
            </a:r>
            <a:r>
              <a:rPr lang="ru-RU" sz="1200" kern="1200" dirty="0">
                <a:solidFill>
                  <a:srgbClr val="484C6A"/>
                </a:solidFill>
                <a:latin typeface="Muller Black" pitchFamily="50" charset="-52"/>
                <a:ea typeface="+mj-ea"/>
                <a:cs typeface="Arial" panose="020B0604020202020204" pitchFamily="34" charset="0"/>
              </a:rPr>
              <a:t>центров «Точка роста» </a:t>
            </a:r>
            <a:endParaRPr lang="en-US" sz="1200" kern="1200" dirty="0">
              <a:solidFill>
                <a:srgbClr val="484C6A"/>
              </a:solidFill>
              <a:latin typeface="Muller Black" pitchFamily="50" charset="-52"/>
              <a:ea typeface="+mj-ea"/>
              <a:cs typeface="Arial" panose="020B0604020202020204" pitchFamily="34" charset="0"/>
            </a:endParaRPr>
          </a:p>
          <a:p>
            <a:pPr algn="l"/>
            <a:r>
              <a:rPr lang="ru-RU" sz="1200" dirty="0">
                <a:solidFill>
                  <a:srgbClr val="484C6A"/>
                </a:solidFill>
                <a:latin typeface="Muller Black" pitchFamily="50" charset="-52"/>
                <a:cs typeface="Arial" panose="020B0604020202020204" pitchFamily="34" charset="0"/>
              </a:rPr>
              <a:t>«Вектор трансформации образования общеобразовательных организаций сельских территорий и малых городов»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35A365-77AE-4B42-935A-84EEAD5FFB7A}"/>
              </a:ext>
            </a:extLst>
          </p:cNvPr>
          <p:cNvSpPr/>
          <p:nvPr/>
        </p:nvSpPr>
        <p:spPr>
          <a:xfrm>
            <a:off x="2691588" y="4613249"/>
            <a:ext cx="7782294" cy="779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57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55672F-1D90-4C01-BA0A-E3BD6DDD72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10" r="38169"/>
          <a:stretch/>
        </p:blipFill>
        <p:spPr>
          <a:xfrm>
            <a:off x="4853223" y="203609"/>
            <a:ext cx="1972247" cy="7122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E3054-4B50-414C-B6C9-AC05AB1E18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701"/>
          <a:stretch/>
        </p:blipFill>
        <p:spPr>
          <a:xfrm>
            <a:off x="2519849" y="343413"/>
            <a:ext cx="820499" cy="68138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2F3D1F-618D-41E0-B52B-22227D6DC4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678565" y="456516"/>
            <a:ext cx="836440" cy="3565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A159E77-2255-40A2-B4BD-8389B97E84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41188" r="10648" b="42046"/>
          <a:stretch/>
        </p:blipFill>
        <p:spPr>
          <a:xfrm>
            <a:off x="513390" y="486787"/>
            <a:ext cx="1870952" cy="27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427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2;p15"/>
          <p:cNvSpPr/>
          <p:nvPr/>
        </p:nvSpPr>
        <p:spPr>
          <a:xfrm>
            <a:off x="6807869" y="4219031"/>
            <a:ext cx="3525380" cy="980632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5" name="Google Shape;74;p15"/>
          <p:cNvSpPr/>
          <p:nvPr/>
        </p:nvSpPr>
        <p:spPr>
          <a:xfrm>
            <a:off x="6714747" y="2668813"/>
            <a:ext cx="3571232" cy="1902480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6" name="Google Shape;75;p15"/>
          <p:cNvSpPr/>
          <p:nvPr/>
        </p:nvSpPr>
        <p:spPr>
          <a:xfrm>
            <a:off x="6714747" y="919655"/>
            <a:ext cx="3571232" cy="1575299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7" name="Google Shape;76;p15"/>
          <p:cNvSpPr/>
          <p:nvPr/>
        </p:nvSpPr>
        <p:spPr>
          <a:xfrm>
            <a:off x="3326706" y="4197148"/>
            <a:ext cx="3542178" cy="2354063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8" name="Google Shape;77;p15"/>
          <p:cNvSpPr/>
          <p:nvPr/>
        </p:nvSpPr>
        <p:spPr>
          <a:xfrm>
            <a:off x="3200635" y="3010569"/>
            <a:ext cx="3728040" cy="1442239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9" name="Google Shape;78;p15"/>
          <p:cNvSpPr/>
          <p:nvPr/>
        </p:nvSpPr>
        <p:spPr>
          <a:xfrm>
            <a:off x="3012133" y="1779301"/>
            <a:ext cx="3728040" cy="1824558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10" name="Google Shape;79;p15"/>
          <p:cNvSpPr/>
          <p:nvPr/>
        </p:nvSpPr>
        <p:spPr>
          <a:xfrm>
            <a:off x="2999122" y="583320"/>
            <a:ext cx="3728040" cy="1129640"/>
          </a:xfrm>
          <a:prstGeom prst="roundRect">
            <a:avLst>
              <a:gd name="adj" fmla="val 1867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11" name="Google Shape;80;p15"/>
          <p:cNvSpPr txBox="1"/>
          <p:nvPr/>
        </p:nvSpPr>
        <p:spPr>
          <a:xfrm>
            <a:off x="27313" y="2958537"/>
            <a:ext cx="2015052" cy="1224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ОСНОВНЫЕ </a:t>
            </a:r>
            <a:r>
              <a:rPr lang="ru-RU" sz="20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РЕЗУЛЬТАТЫ</a:t>
            </a:r>
            <a:endParaRPr lang="ru-RU" sz="20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2" name="Google Shape;81;p15"/>
          <p:cNvSpPr/>
          <p:nvPr/>
        </p:nvSpPr>
        <p:spPr>
          <a:xfrm>
            <a:off x="2237163" y="366744"/>
            <a:ext cx="127406" cy="813851"/>
          </a:xfrm>
          <a:prstGeom prst="roundRect">
            <a:avLst>
              <a:gd name="adj" fmla="val 50000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13" name="Google Shape;82;p15"/>
          <p:cNvSpPr txBox="1"/>
          <p:nvPr/>
        </p:nvSpPr>
        <p:spPr>
          <a:xfrm>
            <a:off x="2454646" y="312230"/>
            <a:ext cx="3367172" cy="106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увеличен охват дополнительным образованием детей, в т.ч. технической направленности</a:t>
            </a:r>
            <a:endParaRPr sz="1600" dirty="0"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4" name="Google Shape;83;p15"/>
          <p:cNvSpPr/>
          <p:nvPr/>
        </p:nvSpPr>
        <p:spPr>
          <a:xfrm>
            <a:off x="6886939" y="900669"/>
            <a:ext cx="127406" cy="1310547"/>
          </a:xfrm>
          <a:prstGeom prst="roundRect">
            <a:avLst>
              <a:gd name="adj" fmla="val 50000"/>
            </a:avLst>
          </a:prstGeom>
          <a:solidFill>
            <a:srgbClr val="A2C4C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15" name="Google Shape;84;p15"/>
          <p:cNvSpPr txBox="1"/>
          <p:nvPr/>
        </p:nvSpPr>
        <p:spPr>
          <a:xfrm>
            <a:off x="7062443" y="998294"/>
            <a:ext cx="4697227" cy="2084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904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расширен тематический спектр программ дополнительного образования, возможности для выявления и раскрытия талантов (система конкурсов, мероприятий и др.);</a:t>
            </a:r>
            <a:endParaRPr sz="1600" dirty="0">
              <a:solidFill>
                <a:schemeClr val="dk1"/>
              </a:solidFill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7" name="Google Shape;85;p15"/>
          <p:cNvSpPr txBox="1"/>
          <p:nvPr/>
        </p:nvSpPr>
        <p:spPr>
          <a:xfrm>
            <a:off x="2376490" y="1360149"/>
            <a:ext cx="4424779" cy="1705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904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сформирован сегмент современной высокотехнологичной инфраструктуры дополнительного образования детей, в том числе цифрового, естественно-научного и гуманитарного дополнительного образования детей </a:t>
            </a:r>
            <a:endParaRPr sz="1600" dirty="0"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8" name="Google Shape;86;p15"/>
          <p:cNvSpPr/>
          <p:nvPr/>
        </p:nvSpPr>
        <p:spPr>
          <a:xfrm>
            <a:off x="2237163" y="1307594"/>
            <a:ext cx="127406" cy="1650943"/>
          </a:xfrm>
          <a:prstGeom prst="roundRect">
            <a:avLst>
              <a:gd name="adj" fmla="val 50000"/>
            </a:avLst>
          </a:prstGeom>
          <a:solidFill>
            <a:srgbClr val="F9CB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latin typeface="Muller Bold"/>
            </a:endParaRPr>
          </a:p>
        </p:txBody>
      </p:sp>
      <p:sp>
        <p:nvSpPr>
          <p:cNvPr id="19" name="Google Shape;87;p15"/>
          <p:cNvSpPr txBox="1"/>
          <p:nvPr/>
        </p:nvSpPr>
        <p:spPr>
          <a:xfrm>
            <a:off x="7176015" y="3065565"/>
            <a:ext cx="4816856" cy="142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spcBef>
                <a:spcPts val="904"/>
              </a:spcBef>
            </a:pPr>
            <a:r>
              <a:rPr lang="ru-RU" sz="1600" dirty="0">
                <a:solidFill>
                  <a:schemeClr val="dk1"/>
                </a:solidFill>
                <a:latin typeface="Muller Bold"/>
                <a:ea typeface="Roboto Medium"/>
                <a:cs typeface="Roboto Medium"/>
                <a:sym typeface="Roboto Medium"/>
              </a:rPr>
              <a:t>запущен процесс внедрения Целевой модели развития региональных систем ДО – комплекса организационно-управленческих и финансово-экономических инструментов, обеспечивающих достижение целей дополнительного образования</a:t>
            </a:r>
            <a:endParaRPr lang="ru-RU" sz="1600" dirty="0"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0" name="Google Shape;88;p15"/>
          <p:cNvSpPr/>
          <p:nvPr/>
        </p:nvSpPr>
        <p:spPr>
          <a:xfrm>
            <a:off x="6894391" y="3010569"/>
            <a:ext cx="127406" cy="1650943"/>
          </a:xfrm>
          <a:prstGeom prst="roundRect">
            <a:avLst>
              <a:gd name="adj" fmla="val 50000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21" name="Google Shape;89;p15"/>
          <p:cNvSpPr txBox="1"/>
          <p:nvPr/>
        </p:nvSpPr>
        <p:spPr>
          <a:xfrm>
            <a:off x="2474040" y="3141688"/>
            <a:ext cx="3666587" cy="1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904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созданы условия для укрепления кадрового потенциала системы через привлечение студентов, наставников  </a:t>
            </a:r>
            <a:endParaRPr sz="1600" dirty="0"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2" name="Google Shape;90;p15"/>
          <p:cNvSpPr/>
          <p:nvPr/>
        </p:nvSpPr>
        <p:spPr>
          <a:xfrm>
            <a:off x="2240916" y="3212534"/>
            <a:ext cx="127406" cy="1129640"/>
          </a:xfrm>
          <a:prstGeom prst="roundRect">
            <a:avLst>
              <a:gd name="adj" fmla="val 50000"/>
            </a:avLst>
          </a:prstGeom>
          <a:solidFill>
            <a:srgbClr val="F98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23" name="Google Shape;91;p15"/>
          <p:cNvSpPr txBox="1"/>
          <p:nvPr/>
        </p:nvSpPr>
        <p:spPr>
          <a:xfrm>
            <a:off x="2428299" y="4835127"/>
            <a:ext cx="4334560" cy="1450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904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выросла информационная открытость системы дополнительного образования детей, информированности семей, имеющих </a:t>
            </a:r>
            <a:r>
              <a:rPr lang="en" sz="1600" dirty="0" smtClean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детей,</a:t>
            </a:r>
            <a:r>
              <a:rPr lang="ru-RU" sz="1600" dirty="0" smtClean="0">
                <a:solidFill>
                  <a:schemeClr val="dk1"/>
                </a:solidFill>
                <a:latin typeface="Muller Bold"/>
                <a:ea typeface="Roboto Medium"/>
                <a:cs typeface="Roboto Medium"/>
                <a:sym typeface="Roboto Medium"/>
              </a:rPr>
              <a:t> </a:t>
            </a:r>
            <a:r>
              <a:rPr lang="en" sz="1600" dirty="0" smtClean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обеспечена </a:t>
            </a:r>
            <a:r>
              <a:rPr lang="en" sz="1600" dirty="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прозрачность финансирования дополнительного образования  </a:t>
            </a:r>
            <a:endParaRPr sz="1600" dirty="0">
              <a:solidFill>
                <a:schemeClr val="dk1"/>
              </a:solidFill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4" name="Google Shape;92;p15"/>
          <p:cNvSpPr/>
          <p:nvPr/>
        </p:nvSpPr>
        <p:spPr>
          <a:xfrm>
            <a:off x="2280847" y="4661512"/>
            <a:ext cx="127406" cy="1824558"/>
          </a:xfrm>
          <a:prstGeom prst="roundRect">
            <a:avLst>
              <a:gd name="adj" fmla="val 50000"/>
            </a:avLst>
          </a:prstGeom>
          <a:solidFill>
            <a:srgbClr val="FF98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  <p:sp>
        <p:nvSpPr>
          <p:cNvPr id="25" name="Google Shape;93;p15"/>
          <p:cNvSpPr txBox="1"/>
          <p:nvPr/>
        </p:nvSpPr>
        <p:spPr>
          <a:xfrm>
            <a:off x="7315184" y="4968045"/>
            <a:ext cx="3936104" cy="952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80000"/>
              </a:lnSpc>
              <a:spcBef>
                <a:spcPts val="904"/>
              </a:spcBef>
            </a:pPr>
            <a:r>
              <a:rPr lang="ru-RU" sz="1600" dirty="0">
                <a:solidFill>
                  <a:schemeClr val="dk1"/>
                </a:solidFill>
                <a:latin typeface="Muller Bold"/>
                <a:ea typeface="Roboto Medium"/>
                <a:cs typeface="Roboto Medium"/>
                <a:sym typeface="Roboto Medium"/>
              </a:rPr>
              <a:t>расширены возможности доступа негосударственных организаций к бюджетным средствам</a:t>
            </a:r>
            <a:endParaRPr lang="ru-RU" sz="1600" dirty="0">
              <a:latin typeface="Muller Bold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26" name="Google Shape;96;p15"/>
          <p:cNvSpPr/>
          <p:nvPr/>
        </p:nvSpPr>
        <p:spPr>
          <a:xfrm flipH="1">
            <a:off x="6913894" y="4968423"/>
            <a:ext cx="111925" cy="951801"/>
          </a:xfrm>
          <a:prstGeom prst="roundRect">
            <a:avLst>
              <a:gd name="adj" fmla="val 50000"/>
            </a:avLst>
          </a:prstGeom>
          <a:solidFill>
            <a:srgbClr val="F3F47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Muller Bold"/>
            </a:endParaRPr>
          </a:p>
        </p:txBody>
      </p:sp>
    </p:spTree>
    <p:extLst>
      <p:ext uri="{BB962C8B-B14F-4D97-AF65-F5344CB8AC3E}">
        <p14:creationId xmlns:p14="http://schemas.microsoft.com/office/powerpoint/2010/main" val="265230286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301;p26"/>
          <p:cNvSpPr txBox="1"/>
          <p:nvPr/>
        </p:nvSpPr>
        <p:spPr>
          <a:xfrm>
            <a:off x="540775" y="2910382"/>
            <a:ext cx="3490451" cy="1010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СОХРАНЯЮЩИЕСЯ </a:t>
            </a: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ПРОБЛЕМЫ </a:t>
            </a: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 </a:t>
            </a:r>
            <a:endParaRPr sz="24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067" y="766916"/>
            <a:ext cx="6759217" cy="580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0944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56;p18"/>
          <p:cNvSpPr txBox="1"/>
          <p:nvPr/>
        </p:nvSpPr>
        <p:spPr>
          <a:xfrm>
            <a:off x="642397" y="2689586"/>
            <a:ext cx="4454855" cy="1699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МИССИЯ</a:t>
            </a: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  ДОПОЛНИТЕЛЬНОГО ОБРАЗОВАНИЯ ДЕТЕЙ</a:t>
            </a:r>
            <a:endParaRPr sz="24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1" name="Google Shape;157;p18"/>
          <p:cNvSpPr/>
          <p:nvPr/>
        </p:nvSpPr>
        <p:spPr>
          <a:xfrm>
            <a:off x="5744983" y="711898"/>
            <a:ext cx="643749" cy="5312976"/>
          </a:xfrm>
          <a:prstGeom prst="roundRect">
            <a:avLst>
              <a:gd name="adj" fmla="val 47709"/>
            </a:avLst>
          </a:prstGeom>
          <a:solidFill>
            <a:srgbClr val="5CA8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967" y="1127911"/>
            <a:ext cx="5193312" cy="47124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129" y="1235651"/>
            <a:ext cx="4606150" cy="4496967"/>
          </a:xfrm>
          <a:prstGeom prst="rect">
            <a:avLst/>
          </a:prstGeom>
        </p:spPr>
      </p:pic>
      <p:sp>
        <p:nvSpPr>
          <p:cNvPr id="14" name="Google Shape;158;p18"/>
          <p:cNvSpPr/>
          <p:nvPr/>
        </p:nvSpPr>
        <p:spPr>
          <a:xfrm>
            <a:off x="6774426" y="1388824"/>
            <a:ext cx="88490" cy="805702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" name="Google Shape;161;p18"/>
          <p:cNvSpPr/>
          <p:nvPr/>
        </p:nvSpPr>
        <p:spPr>
          <a:xfrm>
            <a:off x="6774425" y="2365627"/>
            <a:ext cx="76067" cy="599262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161;p18"/>
          <p:cNvSpPr/>
          <p:nvPr/>
        </p:nvSpPr>
        <p:spPr>
          <a:xfrm>
            <a:off x="6776927" y="3156155"/>
            <a:ext cx="73566" cy="765910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61;p18"/>
          <p:cNvSpPr/>
          <p:nvPr/>
        </p:nvSpPr>
        <p:spPr>
          <a:xfrm>
            <a:off x="6796591" y="4093166"/>
            <a:ext cx="76066" cy="1414839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041460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9;p20"/>
          <p:cNvSpPr txBox="1"/>
          <p:nvPr/>
        </p:nvSpPr>
        <p:spPr>
          <a:xfrm>
            <a:off x="344129" y="2582077"/>
            <a:ext cx="5255054" cy="18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ЦЕЛИ</a:t>
            </a:r>
            <a:r>
              <a:rPr lang="en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 РАЗВИТИЯ </a:t>
            </a:r>
            <a:r>
              <a:rPr lang="en" sz="24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ДОПОЛНИТЕЛЬНОГО</a:t>
            </a:r>
            <a:endParaRPr lang="ru-RU" sz="2400" dirty="0" smtClean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" sz="24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ОБРАЗОВАНИЯ</a:t>
            </a:r>
            <a:endParaRPr sz="24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3" name="Google Shape;188;p20"/>
          <p:cNvSpPr/>
          <p:nvPr/>
        </p:nvSpPr>
        <p:spPr>
          <a:xfrm>
            <a:off x="6474263" y="1128446"/>
            <a:ext cx="5381649" cy="5252687"/>
          </a:xfrm>
          <a:prstGeom prst="roundRect">
            <a:avLst>
              <a:gd name="adj" fmla="val 6206"/>
            </a:avLst>
          </a:pr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192;p20"/>
          <p:cNvSpPr txBox="1"/>
          <p:nvPr/>
        </p:nvSpPr>
        <p:spPr>
          <a:xfrm>
            <a:off x="6860077" y="2214478"/>
            <a:ext cx="4771483" cy="3714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Создание условий для самореализации и развития талантов, воспитания гармонично развитой и социально ответственной личности</a:t>
            </a:r>
            <a:endParaRPr sz="20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spcBef>
                <a:spcPts val="96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spcBef>
                <a:spcPts val="96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Повышение доступности качественных программ дополнительного образования для каждого </a:t>
            </a:r>
            <a:r>
              <a:rPr lang="en" sz="20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ребенка</a:t>
            </a:r>
            <a:endParaRPr sz="20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960"/>
              </a:spcBef>
              <a:spcAft>
                <a:spcPts val="0"/>
              </a:spcAft>
              <a:buNone/>
            </a:pP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960"/>
              </a:spcBef>
              <a:spcAft>
                <a:spcPts val="0"/>
              </a:spcAft>
              <a:buNone/>
            </a:pPr>
            <a:endParaRPr sz="1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Google Shape;191;p20"/>
          <p:cNvSpPr/>
          <p:nvPr/>
        </p:nvSpPr>
        <p:spPr>
          <a:xfrm>
            <a:off x="6625122" y="2214478"/>
            <a:ext cx="84096" cy="1462787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" name="Google Shape;193;p20"/>
          <p:cNvSpPr/>
          <p:nvPr/>
        </p:nvSpPr>
        <p:spPr>
          <a:xfrm>
            <a:off x="6626032" y="3931771"/>
            <a:ext cx="93555" cy="1357984"/>
          </a:xfrm>
          <a:prstGeom prst="roundRect">
            <a:avLst>
              <a:gd name="adj" fmla="val 50000"/>
            </a:avLst>
          </a:prstGeom>
          <a:solidFill>
            <a:srgbClr val="D924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90;p20"/>
          <p:cNvSpPr/>
          <p:nvPr/>
        </p:nvSpPr>
        <p:spPr>
          <a:xfrm>
            <a:off x="5823535" y="786578"/>
            <a:ext cx="650728" cy="5771536"/>
          </a:xfrm>
          <a:prstGeom prst="roundRect">
            <a:avLst>
              <a:gd name="adj" fmla="val 47709"/>
            </a:avLst>
          </a:prstGeom>
          <a:solidFill>
            <a:srgbClr val="5CA8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969745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-73659" y="2905034"/>
            <a:ext cx="4291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ФУНКЦИИ </a:t>
            </a:r>
            <a:r>
              <a:rPr lang="ru-RU" sz="24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ДОПОЛНИТЕЛЬНОГО ОБРАЗОВАНИЯ</a:t>
            </a:r>
            <a:endParaRPr lang="ru-RU" sz="24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671" y="698088"/>
            <a:ext cx="7517210" cy="561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333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74;p24"/>
          <p:cNvSpPr txBox="1"/>
          <p:nvPr/>
        </p:nvSpPr>
        <p:spPr>
          <a:xfrm>
            <a:off x="97371" y="2565689"/>
            <a:ext cx="4414683" cy="18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ОСНОВНЫЕ</a:t>
            </a:r>
            <a:r>
              <a:rPr lang="en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Arial Black"/>
              </a:rPr>
              <a:t> </a:t>
            </a:r>
            <a:r>
              <a:rPr lang="en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НАПРАВЛЕНИЯ РАЗВИТИЯ</a:t>
            </a:r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 Д</a:t>
            </a:r>
            <a:r>
              <a:rPr lang="ru-RU" sz="20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ОПОЛНИТЕЛЬНОГО </a:t>
            </a:r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ОБРАЗОВАНИЯ ДЕТЕЙ В СЕЛЬСКИХ ШКОЛАХ </a:t>
            </a:r>
            <a:endParaRPr sz="2000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FF0000"/>
              </a:solidFill>
              <a:latin typeface="Muller Bold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054" y="832682"/>
            <a:ext cx="7237494" cy="569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695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0;p16"/>
          <p:cNvSpPr txBox="1"/>
          <p:nvPr/>
        </p:nvSpPr>
        <p:spPr>
          <a:xfrm>
            <a:off x="176981" y="2904688"/>
            <a:ext cx="3977517" cy="18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ru-RU" sz="20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ПРИОРИТЕТЫ</a:t>
            </a:r>
            <a:r>
              <a:rPr lang="ru-RU" sz="20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РАЗВИТИЯ </a:t>
            </a:r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ДОПОЛНИТЕЛЬНОГО ОБРАЗОВАНИЯ ДЕТЕЙ В СЕЛЬСКИХ ШКОЛАХ 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125" y="651538"/>
            <a:ext cx="6818302" cy="575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1471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39;p17"/>
          <p:cNvSpPr txBox="1"/>
          <p:nvPr/>
        </p:nvSpPr>
        <p:spPr>
          <a:xfrm>
            <a:off x="235974" y="2787564"/>
            <a:ext cx="3765755" cy="143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ПРИОРИТЕТЫ </a:t>
            </a:r>
            <a:r>
              <a:rPr lang="ru-RU" sz="2000" dirty="0" smtClean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"/>
              </a:rPr>
              <a:t>РАЗВИТИЯ </a:t>
            </a:r>
            <a:r>
              <a:rPr lang="ru-RU" sz="2000" dirty="0">
                <a:solidFill>
                  <a:srgbClr val="FF0000"/>
                </a:solidFill>
                <a:latin typeface="Muller Bold"/>
                <a:ea typeface="Montserrat Medium"/>
                <a:cs typeface="Montserrat Medium"/>
                <a:sym typeface="Montserrat Medium"/>
              </a:rPr>
              <a:t>ДОПОЛНИТЕЛЬНОГО ОБРАЗОВАНИЯ ДЕТЕЙ В СЕЛЬСКИХ ШКОЛАХ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/>
          <a:srcRect t="2629" r="505"/>
          <a:stretch/>
        </p:blipFill>
        <p:spPr>
          <a:xfrm>
            <a:off x="4195814" y="871964"/>
            <a:ext cx="7742850" cy="569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957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282</Words>
  <Application>Microsoft Office PowerPoint</Application>
  <PresentationFormat>Широкоэкранный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Arial Black</vt:lpstr>
      <vt:lpstr>Calibri</vt:lpstr>
      <vt:lpstr>Helvetica</vt:lpstr>
      <vt:lpstr>Montserrat</vt:lpstr>
      <vt:lpstr>Montserrat Medium</vt:lpstr>
      <vt:lpstr>Montserrat SemiBold</vt:lpstr>
      <vt:lpstr>Muller Black</vt:lpstr>
      <vt:lpstr>Muller Bold</vt:lpstr>
      <vt:lpstr>Roboto</vt:lpstr>
      <vt:lpstr>Roboto Medium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Чувакаев Эльмир</dc:creator>
  <cp:lastModifiedBy>Морозов Роман</cp:lastModifiedBy>
  <cp:revision>51</cp:revision>
  <dcterms:created xsi:type="dcterms:W3CDTF">2019-11-01T14:27:23Z</dcterms:created>
  <dcterms:modified xsi:type="dcterms:W3CDTF">2020-10-21T14:23:11Z</dcterms:modified>
</cp:coreProperties>
</file>