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56" r:id="rId2"/>
    <p:sldId id="258" r:id="rId3"/>
    <p:sldId id="266" r:id="rId4"/>
    <p:sldId id="268" r:id="rId5"/>
    <p:sldId id="271" r:id="rId6"/>
    <p:sldId id="273" r:id="rId7"/>
    <p:sldId id="282" r:id="rId8"/>
    <p:sldId id="278" r:id="rId9"/>
    <p:sldId id="279" r:id="rId10"/>
    <p:sldId id="280" r:id="rId11"/>
    <p:sldId id="281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6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DA70B-C40A-4839-A709-278879789DC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545FF-C3AE-4A74-9A09-D6882EDA25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8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Параллелограмм 6">
            <a:extLst>
              <a:ext uri="{FF2B5EF4-FFF2-40B4-BE49-F238E27FC236}">
                <a16:creationId xmlns:a16="http://schemas.microsoft.com/office/drawing/2014/main" id="{28F85B2D-7FCC-4EEA-9BBB-6F27AF5BF478}"/>
              </a:ext>
            </a:extLst>
          </p:cNvPr>
          <p:cNvSpPr/>
          <p:nvPr userDrawn="1"/>
        </p:nvSpPr>
        <p:spPr>
          <a:xfrm rot="18919285">
            <a:off x="-547867" y="792195"/>
            <a:ext cx="1846767" cy="768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6" name="Рисунок 9" descr="Рисунок 9">
            <a:extLst>
              <a:ext uri="{FF2B5EF4-FFF2-40B4-BE49-F238E27FC236}">
                <a16:creationId xmlns:a16="http://schemas.microsoft.com/office/drawing/2014/main" id="{87198CF6-9465-4CEF-8EA8-10D9FCD0E5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90605" y="258760"/>
            <a:ext cx="1675732" cy="6266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Номер слайда">
            <a:extLst>
              <a:ext uri="{FF2B5EF4-FFF2-40B4-BE49-F238E27FC236}">
                <a16:creationId xmlns:a16="http://schemas.microsoft.com/office/drawing/2014/main" id="{49CEBB83-4BB7-4A97-9C44-A160943E60F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6500" y="6362700"/>
            <a:ext cx="343901" cy="35813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22195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B38D47B3-52AB-4177-A78F-B76C0886F46B}"/>
              </a:ext>
            </a:extLst>
          </p:cNvPr>
          <p:cNvSpPr/>
          <p:nvPr userDrawn="1"/>
        </p:nvSpPr>
        <p:spPr>
          <a:xfrm rot="18900000">
            <a:off x="-1304110" y="3722080"/>
            <a:ext cx="4805847" cy="1683309"/>
          </a:xfrm>
          <a:prstGeom prst="parallelogram">
            <a:avLst>
              <a:gd name="adj" fmla="val 10058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 dirty="0"/>
          </a:p>
        </p:txBody>
      </p:sp>
    </p:spTree>
    <p:extLst>
      <p:ext uri="{BB962C8B-B14F-4D97-AF65-F5344CB8AC3E}">
        <p14:creationId xmlns:p14="http://schemas.microsoft.com/office/powerpoint/2010/main" val="19790222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64180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«Проектная деятельность как метод интеграции урочной, внеурочной деятельности и дополнительного образования»</a:t>
            </a:r>
            <a:endParaRPr lang="ru-RU" sz="320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57831E3-F5F2-46F8-A0C7-4D523557FD00}"/>
              </a:ext>
            </a:extLst>
          </p:cNvPr>
          <p:cNvSpPr txBox="1">
            <a:spLocks/>
          </p:cNvSpPr>
          <p:nvPr/>
        </p:nvSpPr>
        <p:spPr>
          <a:xfrm>
            <a:off x="3025188" y="4859919"/>
            <a:ext cx="7633576" cy="1466990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70" dirty="0" err="1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Кумченко</a:t>
            </a:r>
            <a:r>
              <a:rPr lang="ru-RU" sz="2570" dirty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 Татьяна Васильевна</a:t>
            </a:r>
            <a:endParaRPr lang="ru-RU" sz="2300" dirty="0">
              <a:solidFill>
                <a:srgbClr val="484C6A"/>
              </a:solidFill>
              <a:latin typeface="Muller Bold" pitchFamily="50" charset="-52"/>
              <a:cs typeface="Arial" panose="020B0604020202020204" pitchFamily="34" charset="0"/>
            </a:endParaRPr>
          </a:p>
          <a:p>
            <a:pPr algn="l"/>
            <a:r>
              <a:rPr lang="ru-RU" sz="23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директор МБОУ «</a:t>
            </a:r>
            <a:r>
              <a:rPr lang="ru-RU" sz="230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Новоусманская</a:t>
            </a:r>
            <a:r>
              <a:rPr lang="ru-RU" sz="23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 СОШ № 3" </a:t>
            </a:r>
            <a:r>
              <a:rPr lang="ru-RU" sz="230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Новоусманского</a:t>
            </a:r>
            <a:r>
              <a:rPr lang="ru-RU" sz="23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 муниципального района Воронежской области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65249E6-038C-43D3-BE46-E4E565EAA8CC}"/>
              </a:ext>
            </a:extLst>
          </p:cNvPr>
          <p:cNvSpPr txBox="1">
            <a:spLocks/>
          </p:cNvSpPr>
          <p:nvPr/>
        </p:nvSpPr>
        <p:spPr>
          <a:xfrm>
            <a:off x="528581" y="4181212"/>
            <a:ext cx="1701921" cy="735459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r>
              <a:rPr lang="ru-RU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97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6565" y="1222510"/>
            <a:ext cx="10515600" cy="4351338"/>
          </a:xfrm>
        </p:spPr>
        <p:txBody>
          <a:bodyPr/>
          <a:lstStyle/>
          <a:p>
            <a:pPr algn="ctr"/>
            <a:r>
              <a:rPr lang="ru-RU" sz="3200" b="1" spc="133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Создание</a:t>
            </a:r>
            <a:r>
              <a:rPr lang="ru-RU" sz="3200" b="1" spc="-93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spc="183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информационного  </a:t>
            </a:r>
            <a:r>
              <a:rPr lang="ru-RU" sz="3200" b="1" spc="187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сайта </a:t>
            </a:r>
            <a:r>
              <a:rPr lang="ru-RU" sz="3200" b="1" spc="-180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3200" b="1" spc="-180" dirty="0" smtClean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</a:t>
            </a:r>
            <a:r>
              <a:rPr lang="ru-RU" sz="3200" b="1" spc="230" dirty="0" smtClean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умным </a:t>
            </a:r>
            <a:r>
              <a:rPr lang="ru-RU" sz="3200" b="1" spc="213" dirty="0" smtClean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календарем»  </a:t>
            </a:r>
            <a:r>
              <a:rPr lang="ru-RU" sz="3200" b="1" spc="73" dirty="0">
                <a:solidFill>
                  <a:srgbClr val="21212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победы.</a:t>
            </a: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619" rIns="0" bIns="0" rtlCol="0">
            <a:spAutoFit/>
          </a:bodyPr>
          <a:lstStyle/>
          <a:p>
            <a:pPr marL="8466">
              <a:spcBef>
                <a:spcPts val="60"/>
              </a:spcBef>
            </a:pPr>
            <a:r>
              <a:rPr sz="4000" b="1" spc="-120" dirty="0">
                <a:solidFill>
                  <a:srgbClr val="C62A12"/>
                </a:solidFill>
                <a:latin typeface="Tahoma"/>
                <a:cs typeface="Tahoma"/>
              </a:rPr>
              <a:t>Р </a:t>
            </a:r>
            <a:r>
              <a:rPr sz="4000" b="1" spc="-223" dirty="0">
                <a:solidFill>
                  <a:srgbClr val="C62A12"/>
                </a:solidFill>
                <a:latin typeface="Tahoma"/>
                <a:cs typeface="Tahoma"/>
              </a:rPr>
              <a:t>Е </a:t>
            </a:r>
            <a:r>
              <a:rPr sz="4000" b="1" spc="-50" dirty="0">
                <a:solidFill>
                  <a:srgbClr val="C62A12"/>
                </a:solidFill>
                <a:latin typeface="Tahoma"/>
                <a:cs typeface="Tahoma"/>
              </a:rPr>
              <a:t>Ш </a:t>
            </a:r>
            <a:r>
              <a:rPr sz="4000" b="1" spc="-223" dirty="0">
                <a:solidFill>
                  <a:srgbClr val="C62A12"/>
                </a:solidFill>
                <a:latin typeface="Tahoma"/>
                <a:cs typeface="Tahoma"/>
              </a:rPr>
              <a:t>Е </a:t>
            </a:r>
            <a:r>
              <a:rPr sz="4000" b="1" dirty="0">
                <a:solidFill>
                  <a:srgbClr val="C62A12"/>
                </a:solidFill>
                <a:latin typeface="Tahoma"/>
                <a:cs typeface="Tahoma"/>
              </a:rPr>
              <a:t>Н </a:t>
            </a:r>
            <a:r>
              <a:rPr sz="4000" b="1" spc="183" dirty="0">
                <a:solidFill>
                  <a:srgbClr val="C62A12"/>
                </a:solidFill>
                <a:latin typeface="Tahoma"/>
                <a:cs typeface="Tahoma"/>
              </a:rPr>
              <a:t>И</a:t>
            </a:r>
            <a:r>
              <a:rPr sz="4000" b="1" spc="700" dirty="0">
                <a:solidFill>
                  <a:srgbClr val="C62A12"/>
                </a:solidFill>
                <a:latin typeface="Tahoma"/>
                <a:cs typeface="Tahoma"/>
              </a:rPr>
              <a:t> </a:t>
            </a:r>
            <a:r>
              <a:rPr sz="4000" b="1" spc="-223" dirty="0">
                <a:solidFill>
                  <a:srgbClr val="C62A12"/>
                </a:solidFill>
                <a:latin typeface="Tahoma"/>
                <a:cs typeface="Tahoma"/>
              </a:rPr>
              <a:t>Е</a:t>
            </a:r>
            <a:endParaRPr sz="4000" dirty="0">
              <a:latin typeface="Tahoma"/>
              <a:cs typeface="Tahoma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8068400" y="3160324"/>
            <a:ext cx="3546426" cy="32793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28"/>
          <p:cNvPicPr preferRelativeResize="0"/>
          <p:nvPr/>
        </p:nvPicPr>
        <p:blipFill rotWithShape="1">
          <a:blip r:embed="rId2" cstate="print">
            <a:alphaModFix/>
          </a:blip>
          <a:srcRect t="7441" b="5908"/>
          <a:stretch/>
        </p:blipFill>
        <p:spPr>
          <a:xfrm>
            <a:off x="850702" y="437745"/>
            <a:ext cx="3507614" cy="6420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29"/>
          <p:cNvPicPr preferRelativeResize="0"/>
          <p:nvPr/>
        </p:nvPicPr>
        <p:blipFill rotWithShape="1">
          <a:blip r:embed="rId3" cstate="print">
            <a:alphaModFix/>
          </a:blip>
          <a:srcRect t="3719" b="15603"/>
          <a:stretch/>
        </p:blipFill>
        <p:spPr>
          <a:xfrm>
            <a:off x="4553050" y="0"/>
            <a:ext cx="324853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0"/>
          <p:cNvPicPr preferRelativeResize="0"/>
          <p:nvPr/>
        </p:nvPicPr>
        <p:blipFill rotWithShape="1">
          <a:blip r:embed="rId4" cstate="print">
            <a:alphaModFix/>
          </a:blip>
          <a:srcRect t="5842" b="51104"/>
          <a:stretch/>
        </p:blipFill>
        <p:spPr>
          <a:xfrm>
            <a:off x="7801583" y="1743150"/>
            <a:ext cx="3869613" cy="3866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Спасибо </a:t>
            </a:r>
            <a:b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</a:br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за внимание!</a:t>
            </a:r>
            <a:endParaRPr lang="ru-RU" sz="600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427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3CC4DD7-E7E2-4CCE-9EBF-AE093383B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856" y="182455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</a:t>
            </a:r>
          </a:p>
        </p:txBody>
      </p:sp>
      <p:sp>
        <p:nvSpPr>
          <p:cNvPr id="16" name="Заголовок 15">
            <a:extLst>
              <a:ext uri="{FF2B5EF4-FFF2-40B4-BE49-F238E27FC236}">
                <a16:creationId xmlns:a16="http://schemas.microsoft.com/office/drawing/2014/main" id="{220A2B93-C60D-4A71-A810-6DD4188B2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5A7007-B6F4-40B9-882E-39A363A27E31}"/>
              </a:ext>
            </a:extLst>
          </p:cNvPr>
          <p:cNvSpPr txBox="1"/>
          <p:nvPr/>
        </p:nvSpPr>
        <p:spPr>
          <a:xfrm>
            <a:off x="1083634" y="150064"/>
            <a:ext cx="7194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Задачи интеграции</a:t>
            </a:r>
          </a:p>
          <a:p>
            <a:pPr lvl="0">
              <a:defRPr/>
            </a:pPr>
            <a:endParaRPr lang="en-GB" sz="24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1CD51FE4-1BE9-4725-8C5E-D585E86C49EB}"/>
              </a:ext>
            </a:extLst>
          </p:cNvPr>
          <p:cNvGrpSpPr/>
          <p:nvPr/>
        </p:nvGrpSpPr>
        <p:grpSpPr>
          <a:xfrm>
            <a:off x="2481649" y="3818037"/>
            <a:ext cx="1462984" cy="2261827"/>
            <a:chOff x="7478257" y="2193205"/>
            <a:chExt cx="452893" cy="700189"/>
          </a:xfrm>
        </p:grpSpPr>
        <p:sp>
          <p:nvSpPr>
            <p:cNvPr id="6" name="Oval 10">
              <a:extLst>
                <a:ext uri="{FF2B5EF4-FFF2-40B4-BE49-F238E27FC236}">
                  <a16:creationId xmlns:a16="http://schemas.microsoft.com/office/drawing/2014/main" id="{AC61A92C-7461-488B-B685-D8503D3CD944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id="{EAFE7348-1270-48F4-B06C-3337B907A1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57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" name="Group 158">
            <a:extLst>
              <a:ext uri="{FF2B5EF4-FFF2-40B4-BE49-F238E27FC236}">
                <a16:creationId xmlns:a16="http://schemas.microsoft.com/office/drawing/2014/main" id="{7B2A6F9E-F0E9-4622-ACDE-CB82326B5637}"/>
              </a:ext>
            </a:extLst>
          </p:cNvPr>
          <p:cNvGrpSpPr/>
          <p:nvPr/>
        </p:nvGrpSpPr>
        <p:grpSpPr>
          <a:xfrm>
            <a:off x="5328698" y="3047816"/>
            <a:ext cx="1166981" cy="1804195"/>
            <a:chOff x="7478257" y="2193205"/>
            <a:chExt cx="452893" cy="700189"/>
          </a:xfrm>
        </p:grpSpPr>
        <p:sp>
          <p:nvSpPr>
            <p:cNvPr id="9" name="Oval 159">
              <a:extLst>
                <a:ext uri="{FF2B5EF4-FFF2-40B4-BE49-F238E27FC236}">
                  <a16:creationId xmlns:a16="http://schemas.microsoft.com/office/drawing/2014/main" id="{5A0418DE-2F1D-4FFD-B28F-98DC2FEF1A72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E2FE26E6-6248-47C3-9AD0-8A58E5F104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57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" name="Group 161">
            <a:extLst>
              <a:ext uri="{FF2B5EF4-FFF2-40B4-BE49-F238E27FC236}">
                <a16:creationId xmlns:a16="http://schemas.microsoft.com/office/drawing/2014/main" id="{B854ABA0-5487-4821-B2F2-349225F2294D}"/>
              </a:ext>
            </a:extLst>
          </p:cNvPr>
          <p:cNvGrpSpPr/>
          <p:nvPr/>
        </p:nvGrpSpPr>
        <p:grpSpPr>
          <a:xfrm>
            <a:off x="4210575" y="1510640"/>
            <a:ext cx="1033652" cy="1598064"/>
            <a:chOff x="7478257" y="2193205"/>
            <a:chExt cx="452893" cy="700189"/>
          </a:xfrm>
        </p:grpSpPr>
        <p:sp>
          <p:nvSpPr>
            <p:cNvPr id="12" name="Oval 162">
              <a:extLst>
                <a:ext uri="{FF2B5EF4-FFF2-40B4-BE49-F238E27FC236}">
                  <a16:creationId xmlns:a16="http://schemas.microsoft.com/office/drawing/2014/main" id="{4C5AABC9-36F0-408A-898D-9413B94E35B6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7003277C-2D44-4FB9-8071-68E3F805B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57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4" name="Group 164">
            <a:extLst>
              <a:ext uri="{FF2B5EF4-FFF2-40B4-BE49-F238E27FC236}">
                <a16:creationId xmlns:a16="http://schemas.microsoft.com/office/drawing/2014/main" id="{40B7FA44-8389-46FF-A2DC-574DD85B98DA}"/>
              </a:ext>
            </a:extLst>
          </p:cNvPr>
          <p:cNvGrpSpPr/>
          <p:nvPr/>
        </p:nvGrpSpPr>
        <p:grpSpPr>
          <a:xfrm>
            <a:off x="7910059" y="1170369"/>
            <a:ext cx="880050" cy="1360590"/>
            <a:chOff x="7478257" y="2193205"/>
            <a:chExt cx="452893" cy="700189"/>
          </a:xfrm>
        </p:grpSpPr>
        <p:sp>
          <p:nvSpPr>
            <p:cNvPr id="15" name="Oval 165">
              <a:extLst>
                <a:ext uri="{FF2B5EF4-FFF2-40B4-BE49-F238E27FC236}">
                  <a16:creationId xmlns:a16="http://schemas.microsoft.com/office/drawing/2014/main" id="{45A559E3-C492-4D22-9072-FDAE059F2E68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8FBB1C22-916D-4D88-9014-DFEC36C03C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57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B67F2147-4484-40D5-B546-A8F47DFE51AF}"/>
              </a:ext>
            </a:extLst>
          </p:cNvPr>
          <p:cNvSpPr txBox="1"/>
          <p:nvPr/>
        </p:nvSpPr>
        <p:spPr>
          <a:xfrm>
            <a:off x="2725681" y="4083831"/>
            <a:ext cx="10336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50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01</a:t>
            </a:r>
            <a:endParaRPr lang="en-GB" sz="5000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D2F6EE-113C-450F-8387-5A25F3043BEA}"/>
              </a:ext>
            </a:extLst>
          </p:cNvPr>
          <p:cNvSpPr txBox="1"/>
          <p:nvPr/>
        </p:nvSpPr>
        <p:spPr>
          <a:xfrm>
            <a:off x="5429162" y="3214541"/>
            <a:ext cx="1033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40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02</a:t>
            </a:r>
            <a:endParaRPr lang="en-GB" sz="4000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1A2BA-1F7F-4BD4-80CB-D4E689347B7E}"/>
              </a:ext>
            </a:extLst>
          </p:cNvPr>
          <p:cNvSpPr txBox="1"/>
          <p:nvPr/>
        </p:nvSpPr>
        <p:spPr>
          <a:xfrm>
            <a:off x="4192929" y="1703072"/>
            <a:ext cx="10336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5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03</a:t>
            </a:r>
            <a:endParaRPr lang="en-GB" sz="3500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87FBB0-9FCD-4095-A184-DBD7FB1DD22E}"/>
              </a:ext>
            </a:extLst>
          </p:cNvPr>
          <p:cNvSpPr txBox="1"/>
          <p:nvPr/>
        </p:nvSpPr>
        <p:spPr>
          <a:xfrm>
            <a:off x="7859229" y="1283713"/>
            <a:ext cx="10336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0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04</a:t>
            </a:r>
            <a:endParaRPr lang="en-GB" sz="3000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02C3D4-8338-4FF8-A1C8-C6390D4E80A8}"/>
              </a:ext>
            </a:extLst>
          </p:cNvPr>
          <p:cNvSpPr txBox="1"/>
          <p:nvPr/>
        </p:nvSpPr>
        <p:spPr>
          <a:xfrm>
            <a:off x="475123" y="4013656"/>
            <a:ext cx="1919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b="1" noProof="0" dirty="0"/>
              <a:t>Формировать целостное представление о мире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54FD7B-D1AA-4AA9-9961-99A55CE36CA8}"/>
              </a:ext>
            </a:extLst>
          </p:cNvPr>
          <p:cNvSpPr txBox="1"/>
          <p:nvPr/>
        </p:nvSpPr>
        <p:spPr>
          <a:xfrm>
            <a:off x="2064052" y="1717112"/>
            <a:ext cx="2116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Формировать</a:t>
            </a:r>
            <a:r>
              <a:rPr lang="en-US" b="1" dirty="0"/>
              <a:t> Soft-</a:t>
            </a:r>
            <a:r>
              <a:rPr lang="ru-RU" b="1" dirty="0"/>
              <a:t>компетенции, личностные качества, навык командной работы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1B6BF5-2395-48D1-8167-2E655E71AE64}"/>
              </a:ext>
            </a:extLst>
          </p:cNvPr>
          <p:cNvSpPr txBox="1"/>
          <p:nvPr/>
        </p:nvSpPr>
        <p:spPr>
          <a:xfrm>
            <a:off x="6669618" y="3168429"/>
            <a:ext cx="1931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defRPr sz="1600" b="1"/>
            </a:lvl1pPr>
          </a:lstStyle>
          <a:p>
            <a:r>
              <a:rPr lang="ru-RU" sz="1800" dirty="0"/>
              <a:t>Устранить дублирование материала и противоречий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BF5552-C7F7-49A5-894F-2B394E6519A3}"/>
              </a:ext>
            </a:extLst>
          </p:cNvPr>
          <p:cNvSpPr txBox="1"/>
          <p:nvPr/>
        </p:nvSpPr>
        <p:spPr>
          <a:xfrm>
            <a:off x="8802386" y="1390319"/>
            <a:ext cx="2294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noProof="0" dirty="0"/>
              <a:t>Систематизировать факты, </a:t>
            </a:r>
            <a:r>
              <a:rPr lang="ru-RU" b="1" noProof="0" dirty="0">
                <a:cs typeface="Calibri" pitchFamily="34" charset="0"/>
              </a:rPr>
              <a:t>понятия</a:t>
            </a:r>
            <a:r>
              <a:rPr lang="ru-RU" b="1" noProof="0" dirty="0"/>
              <a:t>, знания и умения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Rectangle 175">
            <a:extLst>
              <a:ext uri="{FF2B5EF4-FFF2-40B4-BE49-F238E27FC236}">
                <a16:creationId xmlns:a16="http://schemas.microsoft.com/office/drawing/2014/main" id="{0F1C02BF-ADCA-4784-82C1-18A60CAAAFAC}"/>
              </a:ext>
            </a:extLst>
          </p:cNvPr>
          <p:cNvSpPr/>
          <p:nvPr/>
        </p:nvSpPr>
        <p:spPr>
          <a:xfrm>
            <a:off x="596259" y="3864330"/>
            <a:ext cx="1754928" cy="85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6">
            <a:extLst>
              <a:ext uri="{FF2B5EF4-FFF2-40B4-BE49-F238E27FC236}">
                <a16:creationId xmlns:a16="http://schemas.microsoft.com/office/drawing/2014/main" id="{830A12B6-2C82-4BF0-A17A-4930AA6602B9}"/>
              </a:ext>
            </a:extLst>
          </p:cNvPr>
          <p:cNvSpPr/>
          <p:nvPr/>
        </p:nvSpPr>
        <p:spPr>
          <a:xfrm>
            <a:off x="2230561" y="1510863"/>
            <a:ext cx="1754928" cy="855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77">
            <a:extLst>
              <a:ext uri="{FF2B5EF4-FFF2-40B4-BE49-F238E27FC236}">
                <a16:creationId xmlns:a16="http://schemas.microsoft.com/office/drawing/2014/main" id="{B04BB237-9E0E-4CAD-9DCF-40C7C26E38F5}"/>
              </a:ext>
            </a:extLst>
          </p:cNvPr>
          <p:cNvSpPr/>
          <p:nvPr/>
        </p:nvSpPr>
        <p:spPr>
          <a:xfrm>
            <a:off x="6561150" y="2925948"/>
            <a:ext cx="1754928" cy="855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78">
            <a:extLst>
              <a:ext uri="{FF2B5EF4-FFF2-40B4-BE49-F238E27FC236}">
                <a16:creationId xmlns:a16="http://schemas.microsoft.com/office/drawing/2014/main" id="{46CE52EB-9596-4C92-8DBD-E4BF8F7C3889}"/>
              </a:ext>
            </a:extLst>
          </p:cNvPr>
          <p:cNvSpPr/>
          <p:nvPr/>
        </p:nvSpPr>
        <p:spPr>
          <a:xfrm>
            <a:off x="8867968" y="1206264"/>
            <a:ext cx="1754928" cy="8558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161">
            <a:extLst>
              <a:ext uri="{FF2B5EF4-FFF2-40B4-BE49-F238E27FC236}">
                <a16:creationId xmlns:a16="http://schemas.microsoft.com/office/drawing/2014/main" id="{B854ABA0-5487-4821-B2F2-349225F2294D}"/>
              </a:ext>
            </a:extLst>
          </p:cNvPr>
          <p:cNvGrpSpPr/>
          <p:nvPr/>
        </p:nvGrpSpPr>
        <p:grpSpPr>
          <a:xfrm>
            <a:off x="10497511" y="4411403"/>
            <a:ext cx="1033652" cy="1598064"/>
            <a:chOff x="7478257" y="2193205"/>
            <a:chExt cx="452893" cy="700189"/>
          </a:xfrm>
        </p:grpSpPr>
        <p:sp>
          <p:nvSpPr>
            <p:cNvPr id="31" name="Oval 162">
              <a:extLst>
                <a:ext uri="{FF2B5EF4-FFF2-40B4-BE49-F238E27FC236}">
                  <a16:creationId xmlns:a16="http://schemas.microsoft.com/office/drawing/2014/main" id="{4C5AABC9-36F0-408A-898D-9413B94E35B6}"/>
                </a:ext>
              </a:extLst>
            </p:cNvPr>
            <p:cNvSpPr/>
            <p:nvPr/>
          </p:nvSpPr>
          <p:spPr>
            <a:xfrm>
              <a:off x="7478257" y="2786413"/>
              <a:ext cx="452893" cy="106981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7003277C-2D44-4FB9-8071-68E3F805B6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257" y="2193205"/>
              <a:ext cx="452893" cy="646699"/>
            </a:xfrm>
            <a:custGeom>
              <a:avLst/>
              <a:gdLst>
                <a:gd name="T0" fmla="*/ 214 w 221"/>
                <a:gd name="T1" fmla="*/ 77 h 315"/>
                <a:gd name="T2" fmla="*/ 164 w 221"/>
                <a:gd name="T3" fmla="*/ 14 h 315"/>
                <a:gd name="T4" fmla="*/ 110 w 221"/>
                <a:gd name="T5" fmla="*/ 0 h 315"/>
                <a:gd name="T6" fmla="*/ 110 w 221"/>
                <a:gd name="T7" fmla="*/ 0 h 315"/>
                <a:gd name="T8" fmla="*/ 56 w 221"/>
                <a:gd name="T9" fmla="*/ 14 h 315"/>
                <a:gd name="T10" fmla="*/ 6 w 221"/>
                <a:gd name="T11" fmla="*/ 77 h 315"/>
                <a:gd name="T12" fmla="*/ 5 w 221"/>
                <a:gd name="T13" fmla="*/ 132 h 315"/>
                <a:gd name="T14" fmla="*/ 40 w 221"/>
                <a:gd name="T15" fmla="*/ 208 h 315"/>
                <a:gd name="T16" fmla="*/ 94 w 221"/>
                <a:gd name="T17" fmla="*/ 292 h 315"/>
                <a:gd name="T18" fmla="*/ 110 w 221"/>
                <a:gd name="T19" fmla="*/ 315 h 315"/>
                <a:gd name="T20" fmla="*/ 110 w 221"/>
                <a:gd name="T21" fmla="*/ 315 h 315"/>
                <a:gd name="T22" fmla="*/ 126 w 221"/>
                <a:gd name="T23" fmla="*/ 292 h 315"/>
                <a:gd name="T24" fmla="*/ 180 w 221"/>
                <a:gd name="T25" fmla="*/ 208 h 315"/>
                <a:gd name="T26" fmla="*/ 215 w 221"/>
                <a:gd name="T27" fmla="*/ 132 h 315"/>
                <a:gd name="T28" fmla="*/ 214 w 221"/>
                <a:gd name="T29" fmla="*/ 77 h 315"/>
                <a:gd name="T30" fmla="*/ 110 w 221"/>
                <a:gd name="T31" fmla="*/ 174 h 315"/>
                <a:gd name="T32" fmla="*/ 110 w 221"/>
                <a:gd name="T33" fmla="*/ 174 h 315"/>
                <a:gd name="T34" fmla="*/ 110 w 221"/>
                <a:gd name="T35" fmla="*/ 174 h 315"/>
                <a:gd name="T36" fmla="*/ 44 w 221"/>
                <a:gd name="T37" fmla="*/ 108 h 315"/>
                <a:gd name="T38" fmla="*/ 110 w 221"/>
                <a:gd name="T39" fmla="*/ 42 h 315"/>
                <a:gd name="T40" fmla="*/ 110 w 221"/>
                <a:gd name="T41" fmla="*/ 42 h 315"/>
                <a:gd name="T42" fmla="*/ 110 w 221"/>
                <a:gd name="T43" fmla="*/ 42 h 315"/>
                <a:gd name="T44" fmla="*/ 176 w 221"/>
                <a:gd name="T45" fmla="*/ 108 h 315"/>
                <a:gd name="T46" fmla="*/ 110 w 221"/>
                <a:gd name="T47" fmla="*/ 17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1" h="315">
                  <a:moveTo>
                    <a:pt x="214" y="77"/>
                  </a:moveTo>
                  <a:cubicBezTo>
                    <a:pt x="206" y="50"/>
                    <a:pt x="189" y="29"/>
                    <a:pt x="164" y="14"/>
                  </a:cubicBezTo>
                  <a:cubicBezTo>
                    <a:pt x="147" y="4"/>
                    <a:pt x="129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91" y="0"/>
                    <a:pt x="73" y="4"/>
                    <a:pt x="56" y="14"/>
                  </a:cubicBezTo>
                  <a:cubicBezTo>
                    <a:pt x="31" y="29"/>
                    <a:pt x="15" y="50"/>
                    <a:pt x="6" y="77"/>
                  </a:cubicBezTo>
                  <a:cubicBezTo>
                    <a:pt x="1" y="95"/>
                    <a:pt x="0" y="114"/>
                    <a:pt x="5" y="132"/>
                  </a:cubicBezTo>
                  <a:cubicBezTo>
                    <a:pt x="13" y="159"/>
                    <a:pt x="26" y="184"/>
                    <a:pt x="40" y="208"/>
                  </a:cubicBezTo>
                  <a:cubicBezTo>
                    <a:pt x="58" y="237"/>
                    <a:pt x="76" y="264"/>
                    <a:pt x="94" y="292"/>
                  </a:cubicBezTo>
                  <a:cubicBezTo>
                    <a:pt x="99" y="300"/>
                    <a:pt x="104" y="307"/>
                    <a:pt x="110" y="315"/>
                  </a:cubicBezTo>
                  <a:cubicBezTo>
                    <a:pt x="110" y="315"/>
                    <a:pt x="110" y="315"/>
                    <a:pt x="110" y="315"/>
                  </a:cubicBezTo>
                  <a:cubicBezTo>
                    <a:pt x="116" y="307"/>
                    <a:pt x="121" y="300"/>
                    <a:pt x="126" y="292"/>
                  </a:cubicBezTo>
                  <a:cubicBezTo>
                    <a:pt x="144" y="264"/>
                    <a:pt x="163" y="237"/>
                    <a:pt x="180" y="208"/>
                  </a:cubicBezTo>
                  <a:cubicBezTo>
                    <a:pt x="194" y="184"/>
                    <a:pt x="207" y="159"/>
                    <a:pt x="215" y="132"/>
                  </a:cubicBezTo>
                  <a:cubicBezTo>
                    <a:pt x="221" y="114"/>
                    <a:pt x="220" y="95"/>
                    <a:pt x="214" y="77"/>
                  </a:cubicBezTo>
                  <a:close/>
                  <a:moveTo>
                    <a:pt x="110" y="174"/>
                  </a:moveTo>
                  <a:cubicBezTo>
                    <a:pt x="110" y="174"/>
                    <a:pt x="110" y="174"/>
                    <a:pt x="110" y="174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74" y="174"/>
                    <a:pt x="44" y="145"/>
                    <a:pt x="44" y="108"/>
                  </a:cubicBezTo>
                  <a:cubicBezTo>
                    <a:pt x="44" y="72"/>
                    <a:pt x="74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47" y="42"/>
                    <a:pt x="176" y="72"/>
                    <a:pt x="176" y="108"/>
                  </a:cubicBezTo>
                  <a:cubicBezTo>
                    <a:pt x="176" y="145"/>
                    <a:pt x="147" y="174"/>
                    <a:pt x="110" y="17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A81A2BA-1F7F-4BD4-80CB-D4E689347B7E}"/>
              </a:ext>
            </a:extLst>
          </p:cNvPr>
          <p:cNvSpPr txBox="1"/>
          <p:nvPr/>
        </p:nvSpPr>
        <p:spPr>
          <a:xfrm>
            <a:off x="10479865" y="4603835"/>
            <a:ext cx="10336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5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0</a:t>
            </a:r>
            <a:r>
              <a:rPr lang="ru-RU" sz="3500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5</a:t>
            </a:r>
            <a:endParaRPr lang="en-GB" sz="3500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54FD7B-D1AA-4AA9-9961-99A55CE36CA8}"/>
              </a:ext>
            </a:extLst>
          </p:cNvPr>
          <p:cNvSpPr txBox="1"/>
          <p:nvPr/>
        </p:nvSpPr>
        <p:spPr>
          <a:xfrm>
            <a:off x="8567960" y="4617875"/>
            <a:ext cx="2116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Формировать портрет выпускника в соответствии с ФГОС </a:t>
            </a:r>
          </a:p>
        </p:txBody>
      </p:sp>
      <p:sp>
        <p:nvSpPr>
          <p:cNvPr id="35" name="Rectangle 176">
            <a:extLst>
              <a:ext uri="{FF2B5EF4-FFF2-40B4-BE49-F238E27FC236}">
                <a16:creationId xmlns:a16="http://schemas.microsoft.com/office/drawing/2014/main" id="{830A12B6-2C82-4BF0-A17A-4930AA6602B9}"/>
              </a:ext>
            </a:extLst>
          </p:cNvPr>
          <p:cNvSpPr/>
          <p:nvPr/>
        </p:nvSpPr>
        <p:spPr>
          <a:xfrm>
            <a:off x="8517497" y="4411626"/>
            <a:ext cx="1754928" cy="855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0286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C3CC4DD7-E7E2-4CCE-9EBF-AE093383B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</a:t>
            </a:r>
          </a:p>
        </p:txBody>
      </p:sp>
      <p:sp>
        <p:nvSpPr>
          <p:cNvPr id="16" name="Заголовок 15">
            <a:extLst>
              <a:ext uri="{FF2B5EF4-FFF2-40B4-BE49-F238E27FC236}">
                <a16:creationId xmlns:a16="http://schemas.microsoft.com/office/drawing/2014/main" id="{220A2B93-C60D-4A71-A810-6DD4188B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309706"/>
            <a:ext cx="8053614" cy="917575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970278" y="113240"/>
            <a:ext cx="9113215" cy="1268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endParaRPr lang="en-US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  <a:p>
            <a:pPr lvl="0" algn="l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Реальный учебный проект – метод интеграции урочной, внеурочной деятельности и дополнительного образования</a:t>
            </a:r>
            <a:endParaRPr lang="en-GB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6808" y="1781657"/>
            <a:ext cx="11777005" cy="469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0440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1032270" y="-41119"/>
            <a:ext cx="9113215" cy="1268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Трансформация метода проекта</a:t>
            </a:r>
            <a:endParaRPr lang="en-GB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515" y="1289274"/>
            <a:ext cx="11722462" cy="517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7957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1032270" y="-41119"/>
            <a:ext cx="9113215" cy="1268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Трансформация метода проекта</a:t>
            </a:r>
            <a:endParaRPr lang="en-GB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370" y="1180950"/>
            <a:ext cx="11349060" cy="527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981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34"/>
          <p:cNvSpPr txBox="1"/>
          <p:nvPr/>
        </p:nvSpPr>
        <p:spPr>
          <a:xfrm>
            <a:off x="472440" y="1589706"/>
            <a:ext cx="87020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Noto Sans"/>
                <a:cs typeface="Arial" pitchFamily="34" charset="0"/>
              </a:rPr>
              <a:t>Создать образовательную среду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Noto Sans"/>
                <a:cs typeface="Arial" pitchFamily="34" charset="0"/>
              </a:rPr>
              <a:t> Собрать образовательные траектории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Noto Sans"/>
                <a:cs typeface="Arial" pitchFamily="34" charset="0"/>
              </a:rPr>
              <a:t> Обеспечить работу с экспертом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Noto Sans"/>
                <a:cs typeface="Arial" pitchFamily="34" charset="0"/>
              </a:rPr>
              <a:t> Обеспечить техническое и методическое сопровождение проектных     команд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Noto Sans"/>
                <a:cs typeface="Arial" pitchFamily="34" charset="0"/>
              </a:rPr>
              <a:t> Исследовать актуальность и целесообразность проекта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latin typeface="Noto Sans"/>
                <a:cs typeface="Arial" pitchFamily="34" charset="0"/>
              </a:rPr>
              <a:t> Представление и защита проекта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22633" y="949343"/>
            <a:ext cx="8775847" cy="327044"/>
          </a:xfrm>
          <a:prstGeom prst="rect">
            <a:avLst/>
          </a:prstGeom>
        </p:spPr>
        <p:txBody>
          <a:bodyPr vert="horz" wrap="square" lIns="0" tIns="19081" rIns="0" bIns="0" rtlCol="0">
            <a:spAutoFit/>
          </a:bodyPr>
          <a:lstStyle/>
          <a:p>
            <a:pPr marL="6468" marR="2587" algn="ctr">
              <a:lnSpc>
                <a:spcPts val="2394"/>
              </a:lnSpc>
              <a:spcBef>
                <a:spcPts val="150"/>
              </a:spcBef>
            </a:pPr>
            <a:r>
              <a:rPr sz="2400" spc="18" dirty="0">
                <a:latin typeface="Noto Sans"/>
              </a:rPr>
              <a:t>Для </a:t>
            </a:r>
            <a:r>
              <a:rPr sz="2400" spc="5" dirty="0" err="1">
                <a:latin typeface="Noto Sans"/>
              </a:rPr>
              <a:t>реализации</a:t>
            </a:r>
            <a:r>
              <a:rPr sz="2400" spc="5" dirty="0">
                <a:latin typeface="Noto Sans"/>
              </a:rPr>
              <a:t> </a:t>
            </a:r>
            <a:r>
              <a:rPr sz="2400" spc="23" dirty="0" err="1">
                <a:latin typeface="Noto Sans"/>
              </a:rPr>
              <a:t>реального</a:t>
            </a:r>
            <a:r>
              <a:rPr lang="ru-RU" sz="2400" spc="-56" dirty="0">
                <a:latin typeface="Noto Sans"/>
              </a:rPr>
              <a:t> </a:t>
            </a:r>
            <a:r>
              <a:rPr sz="2400" spc="36" dirty="0" err="1">
                <a:latin typeface="Noto Sans"/>
              </a:rPr>
              <a:t>проекта</a:t>
            </a:r>
            <a:r>
              <a:rPr lang="ru-RU" sz="2400" spc="36" dirty="0">
                <a:latin typeface="Noto Sans"/>
              </a:rPr>
              <a:t> </a:t>
            </a:r>
            <a:r>
              <a:rPr sz="2400" spc="-3" dirty="0" err="1">
                <a:latin typeface="Noto Sans"/>
              </a:rPr>
              <a:t>следует</a:t>
            </a:r>
            <a:r>
              <a:rPr sz="2000" spc="5" dirty="0">
                <a:latin typeface="Noto Sans"/>
              </a:rPr>
              <a:t>:</a:t>
            </a:r>
            <a:endParaRPr sz="2000" dirty="0">
              <a:latin typeface="Noto Sans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694786" y="196334"/>
            <a:ext cx="8165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Трансформация метода проекта</a:t>
            </a:r>
            <a:endParaRPr lang="en-GB" sz="36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79" y="3184024"/>
            <a:ext cx="8390021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23540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1032270" y="-41119"/>
            <a:ext cx="9113215" cy="1268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Реальные учебные проекты и система компетенций</a:t>
            </a:r>
            <a:endParaRPr lang="en-GB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256" name="Рисунок 25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117" y="1371242"/>
            <a:ext cx="11168978" cy="503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818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Заголовок 1">
            <a:extLst>
              <a:ext uri="{FF2B5EF4-FFF2-40B4-BE49-F238E27FC236}">
                <a16:creationId xmlns:a16="http://schemas.microsoft.com/office/drawing/2014/main" id="{69BFAB7B-690E-4170-B2EE-FEE46A89108E}"/>
              </a:ext>
            </a:extLst>
          </p:cNvPr>
          <p:cNvSpPr txBox="1">
            <a:spLocks/>
          </p:cNvSpPr>
          <p:nvPr/>
        </p:nvSpPr>
        <p:spPr>
          <a:xfrm>
            <a:off x="1032270" y="-41119"/>
            <a:ext cx="9113215" cy="1268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84408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ru-RU" sz="3200" b="1" dirty="0">
                <a:solidFill>
                  <a:srgbClr val="64BDE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Пример </a:t>
            </a:r>
            <a:endParaRPr lang="en-GB" sz="3200" b="1" dirty="0">
              <a:solidFill>
                <a:srgbClr val="64BDE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196" y="1926077"/>
            <a:ext cx="11478638" cy="3139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normalizeH="0" baseline="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uFillTx/>
                <a:latin typeface="+mj-lt"/>
                <a:ea typeface="+mj-ea"/>
                <a:cs typeface="+mj-cs"/>
                <a:sym typeface="Helvetica"/>
              </a:rPr>
              <a:t>Проект </a:t>
            </a:r>
            <a:endParaRPr kumimoji="0" lang="en-US" sz="6600" b="1" i="0" u="none" strike="noStrike" normalizeH="0" baseline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normalizeH="0" baseline="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uFillTx/>
                <a:latin typeface="+mj-lt"/>
                <a:ea typeface="+mj-ea"/>
                <a:cs typeface="+mj-cs"/>
                <a:sym typeface="Helvetica"/>
              </a:rPr>
              <a:t>«Календарь победы»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600" b="1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+mj-lt"/>
                <a:ea typeface="+mj-ea"/>
                <a:cs typeface="+mj-cs"/>
                <a:sym typeface="Helvetica"/>
              </a:rPr>
              <a:t>SMART MEMORY TOUR</a:t>
            </a:r>
            <a:endParaRPr kumimoji="0" lang="ru-RU" sz="6600" b="1" i="0" u="none" strike="noStrike" normalizeH="0" baseline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445523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КОМАНДА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410" t="24734" r="11479" b="21277"/>
          <a:stretch>
            <a:fillRect/>
          </a:stretch>
        </p:blipFill>
        <p:spPr bwMode="auto">
          <a:xfrm>
            <a:off x="836579" y="1375957"/>
            <a:ext cx="10856067" cy="548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1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219</Words>
  <Application>Microsoft Office PowerPoint</Application>
  <PresentationFormat>Широкоэкранный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Helvetica</vt:lpstr>
      <vt:lpstr>Muller Black</vt:lpstr>
      <vt:lpstr>Muller Bold</vt:lpstr>
      <vt:lpstr>Noto Sans</vt:lpstr>
      <vt:lpstr>Tahoma</vt:lpstr>
      <vt:lpstr>Times New Roman</vt:lpstr>
      <vt:lpstr>1_Тема Office</vt:lpstr>
      <vt:lpstr>Презентация PowerPoint</vt:lpstr>
      <vt:lpstr> </vt:lpstr>
      <vt:lpstr> </vt:lpstr>
      <vt:lpstr>Презентация PowerPoint</vt:lpstr>
      <vt:lpstr>Презентация PowerPoint</vt:lpstr>
      <vt:lpstr>Для реализации реального проекта следует:</vt:lpstr>
      <vt:lpstr>Презентация PowerPoint</vt:lpstr>
      <vt:lpstr>Презентация PowerPoint</vt:lpstr>
      <vt:lpstr>КОМАНДА ПРОЕКТА</vt:lpstr>
      <vt:lpstr>Р Е Ш Е Н И 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Чувакаев Эльмир</dc:creator>
  <cp:lastModifiedBy>Морозов Роман</cp:lastModifiedBy>
  <cp:revision>95</cp:revision>
  <dcterms:created xsi:type="dcterms:W3CDTF">2019-11-01T14:27:23Z</dcterms:created>
  <dcterms:modified xsi:type="dcterms:W3CDTF">2020-10-21T07:49:54Z</dcterms:modified>
</cp:coreProperties>
</file>