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6"/>
  </p:notesMasterIdLst>
  <p:sldIdLst>
    <p:sldId id="256" r:id="rId2"/>
    <p:sldId id="267" r:id="rId3"/>
    <p:sldId id="292" r:id="rId4"/>
    <p:sldId id="268" r:id="rId5"/>
    <p:sldId id="269" r:id="rId6"/>
    <p:sldId id="270" r:id="rId7"/>
    <p:sldId id="271" r:id="rId8"/>
    <p:sldId id="272" r:id="rId9"/>
    <p:sldId id="273" r:id="rId10"/>
    <p:sldId id="274" r:id="rId11"/>
    <p:sldId id="291" r:id="rId12"/>
    <p:sldId id="290" r:id="rId13"/>
    <p:sldId id="293" r:id="rId14"/>
    <p:sldId id="265"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80667" autoAdjust="0"/>
  </p:normalViewPr>
  <p:slideViewPr>
    <p:cSldViewPr snapToGrid="0">
      <p:cViewPr varScale="1">
        <p:scale>
          <a:sx n="107" d="100"/>
          <a:sy n="107" d="100"/>
        </p:scale>
        <p:origin x="78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C79427-11D2-4AC4-AE8C-9D382565C785}" type="datetimeFigureOut">
              <a:rPr lang="ru-RU" smtClean="0"/>
              <a:t>30.10.2020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A16301-E353-4226-9231-840E39490E04}" type="slidenum">
              <a:rPr lang="ru-RU" smtClean="0"/>
              <a:t>‹#›</a:t>
            </a:fld>
            <a:endParaRPr lang="ru-RU"/>
          </a:p>
        </p:txBody>
      </p:sp>
    </p:spTree>
    <p:extLst>
      <p:ext uri="{BB962C8B-B14F-4D97-AF65-F5344CB8AC3E}">
        <p14:creationId xmlns:p14="http://schemas.microsoft.com/office/powerpoint/2010/main" val="413580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sym typeface="Calibri"/>
              </a:rPr>
              <a:t>Добрый день. Меня зовут Сергей </a:t>
            </a:r>
            <a:r>
              <a:rPr lang="ru-RU" sz="1200" kern="1200" dirty="0" err="1" smtClean="0">
                <a:solidFill>
                  <a:schemeClr val="tx1"/>
                </a:solidFill>
                <a:effectLst/>
                <a:latin typeface="+mn-lt"/>
                <a:ea typeface="+mn-ea"/>
                <a:cs typeface="+mn-cs"/>
                <a:sym typeface="Calibri"/>
              </a:rPr>
              <a:t>Назаркин</a:t>
            </a:r>
            <a:r>
              <a:rPr lang="ru-RU" sz="1200" kern="1200" dirty="0" smtClean="0">
                <a:solidFill>
                  <a:schemeClr val="tx1"/>
                </a:solidFill>
                <a:effectLst/>
                <a:latin typeface="+mn-lt"/>
                <a:ea typeface="+mn-ea"/>
                <a:cs typeface="+mn-cs"/>
                <a:sym typeface="Calibri"/>
              </a:rPr>
              <a:t>, руководитель центра «Точка роста» МБОУ «</a:t>
            </a:r>
            <a:r>
              <a:rPr lang="ru-RU" sz="1200" kern="1200" dirty="0" err="1" smtClean="0">
                <a:solidFill>
                  <a:schemeClr val="tx1"/>
                </a:solidFill>
                <a:effectLst/>
                <a:latin typeface="+mn-lt"/>
                <a:ea typeface="+mn-ea"/>
                <a:cs typeface="+mn-cs"/>
                <a:sym typeface="Calibri"/>
              </a:rPr>
              <a:t>Кисловская</a:t>
            </a:r>
            <a:r>
              <a:rPr lang="ru-RU" sz="1200" kern="1200" dirty="0" smtClean="0">
                <a:solidFill>
                  <a:schemeClr val="tx1"/>
                </a:solidFill>
                <a:effectLst/>
                <a:latin typeface="+mn-lt"/>
                <a:ea typeface="+mn-ea"/>
                <a:cs typeface="+mn-cs"/>
                <a:sym typeface="Calibri"/>
              </a:rPr>
              <a:t> СОШ» Томского района, Томская область.</a:t>
            </a:r>
          </a:p>
          <a:p>
            <a:r>
              <a:rPr lang="ru-RU" sz="1200" kern="1200" dirty="0" smtClean="0">
                <a:solidFill>
                  <a:schemeClr val="tx1"/>
                </a:solidFill>
                <a:effectLst/>
                <a:latin typeface="+mn-lt"/>
                <a:ea typeface="+mn-ea"/>
                <a:cs typeface="+mn-cs"/>
                <a:sym typeface="Calibri"/>
              </a:rPr>
              <a:t>Вы только что видели интервью моего ученика. </a:t>
            </a:r>
            <a:r>
              <a:rPr lang="en-US" sz="1200" kern="1200" dirty="0" smtClean="0">
                <a:solidFill>
                  <a:schemeClr val="tx1"/>
                </a:solidFill>
                <a:effectLst/>
                <a:latin typeface="+mn-lt"/>
                <a:ea typeface="+mn-ea"/>
                <a:cs typeface="+mn-cs"/>
                <a:sym typeface="Calibri"/>
              </a:rPr>
              <a:t>https://yadi.sk/i/MUIQNit_zOxLbA</a:t>
            </a:r>
            <a:endParaRPr lang="ru-RU" sz="1200" kern="1200" dirty="0" smtClean="0">
              <a:solidFill>
                <a:schemeClr val="tx1"/>
              </a:solidFill>
              <a:effectLst/>
              <a:latin typeface="+mn-lt"/>
              <a:ea typeface="+mn-ea"/>
              <a:cs typeface="+mn-cs"/>
              <a:sym typeface="Calibri"/>
            </a:endParaRPr>
          </a:p>
          <a:p>
            <a:endParaRPr lang="ru-RU" dirty="0" smtClean="0"/>
          </a:p>
          <a:p>
            <a:endParaRPr lang="ru-RU" dirty="0"/>
          </a:p>
        </p:txBody>
      </p:sp>
      <p:sp>
        <p:nvSpPr>
          <p:cNvPr id="4" name="Номер слайда 3"/>
          <p:cNvSpPr>
            <a:spLocks noGrp="1"/>
          </p:cNvSpPr>
          <p:nvPr>
            <p:ph type="sldNum" sz="quarter" idx="10"/>
          </p:nvPr>
        </p:nvSpPr>
        <p:spPr/>
        <p:txBody>
          <a:bodyPr/>
          <a:lstStyle/>
          <a:p>
            <a:fld id="{B4A16301-E353-4226-9231-840E39490E04}" type="slidenum">
              <a:rPr lang="ru-RU" smtClean="0"/>
              <a:t>1</a:t>
            </a:fld>
            <a:endParaRPr lang="ru-RU"/>
          </a:p>
        </p:txBody>
      </p:sp>
    </p:spTree>
    <p:extLst>
      <p:ext uri="{BB962C8B-B14F-4D97-AF65-F5344CB8AC3E}">
        <p14:creationId xmlns:p14="http://schemas.microsoft.com/office/powerpoint/2010/main" val="3431754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smtClean="0"/>
              <a:t>Вот главные тезисы метода проектного обучения, но не думаю что нужно</a:t>
            </a:r>
            <a:r>
              <a:rPr lang="ru-RU" baseline="0" dirty="0" smtClean="0"/>
              <a:t> на них особо останавливаться.</a:t>
            </a:r>
            <a:endParaRPr lang="ru-RU" dirty="0"/>
          </a:p>
        </p:txBody>
      </p:sp>
    </p:spTree>
    <p:extLst>
      <p:ext uri="{BB962C8B-B14F-4D97-AF65-F5344CB8AC3E}">
        <p14:creationId xmlns:p14="http://schemas.microsoft.com/office/powerpoint/2010/main" val="2989544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smtClean="0"/>
              <a:t>Примеры некоторых Форм нашей работы можно посмотреть более подробно по ссылкам.</a:t>
            </a:r>
            <a:endParaRPr lang="ru-RU" dirty="0"/>
          </a:p>
        </p:txBody>
      </p:sp>
    </p:spTree>
    <p:extLst>
      <p:ext uri="{BB962C8B-B14F-4D97-AF65-F5344CB8AC3E}">
        <p14:creationId xmlns:p14="http://schemas.microsoft.com/office/powerpoint/2010/main" val="2757922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smtClean="0"/>
              <a:t>Всегда</a:t>
            </a:r>
            <a:r>
              <a:rPr lang="ru-RU" baseline="0" dirty="0" smtClean="0"/>
              <a:t> готов ответить на вопросы.</a:t>
            </a:r>
          </a:p>
          <a:p>
            <a:r>
              <a:rPr lang="ru-RU" baseline="0" dirty="0" smtClean="0"/>
              <a:t>Еще раз хочу напомнить, где брать информацию о ресурсах и сообществах для центров «Точка роста»</a:t>
            </a:r>
            <a:endParaRPr lang="ru-RU" dirty="0"/>
          </a:p>
        </p:txBody>
      </p:sp>
    </p:spTree>
    <p:extLst>
      <p:ext uri="{BB962C8B-B14F-4D97-AF65-F5344CB8AC3E}">
        <p14:creationId xmlns:p14="http://schemas.microsoft.com/office/powerpoint/2010/main" val="1731437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smtClean="0"/>
              <a:t>«Скажи мне, и я забуду</a:t>
            </a:r>
          </a:p>
          <a:p>
            <a:r>
              <a:rPr lang="ru-RU" dirty="0" smtClean="0"/>
              <a:t>Покажи </a:t>
            </a:r>
            <a:r>
              <a:rPr lang="ru-RU" baseline="0" dirty="0" smtClean="0"/>
              <a:t> мне, и я, может быть, запомню.</a:t>
            </a:r>
          </a:p>
          <a:p>
            <a:r>
              <a:rPr lang="ru-RU" baseline="0" dirty="0" smtClean="0"/>
              <a:t>Вовлеки меня и я пойму» Конфуций 459 г. до нашей эры</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smtClean="0"/>
              <a:t>Я уверен: «Точка роста - это новые возможности!!!»</a:t>
            </a:r>
            <a:endParaRPr lang="ru-RU"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ru-RU" baseline="0" dirty="0" smtClean="0"/>
              <a:t>Давайте поможем создать нашим ребятам свой чудесный мир</a:t>
            </a:r>
          </a:p>
          <a:p>
            <a:endParaRPr lang="ru-RU" baseline="0" dirty="0" smtClean="0"/>
          </a:p>
          <a:p>
            <a:endParaRPr lang="ru-RU" dirty="0"/>
          </a:p>
        </p:txBody>
      </p:sp>
    </p:spTree>
    <p:extLst>
      <p:ext uri="{BB962C8B-B14F-4D97-AF65-F5344CB8AC3E}">
        <p14:creationId xmlns:p14="http://schemas.microsoft.com/office/powerpoint/2010/main" val="2264554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aseline="0" dirty="0" smtClean="0"/>
              <a:t>Спасибо за внимание.</a:t>
            </a:r>
          </a:p>
          <a:p>
            <a:endParaRPr lang="ru-RU" dirty="0" smtClean="0"/>
          </a:p>
          <a:p>
            <a:endParaRPr lang="ru-RU" dirty="0"/>
          </a:p>
        </p:txBody>
      </p:sp>
      <p:sp>
        <p:nvSpPr>
          <p:cNvPr id="4" name="Номер слайда 3"/>
          <p:cNvSpPr>
            <a:spLocks noGrp="1"/>
          </p:cNvSpPr>
          <p:nvPr>
            <p:ph type="sldNum" sz="quarter" idx="10"/>
          </p:nvPr>
        </p:nvSpPr>
        <p:spPr/>
        <p:txBody>
          <a:bodyPr/>
          <a:lstStyle/>
          <a:p>
            <a:fld id="{B4A16301-E353-4226-9231-840E39490E04}" type="slidenum">
              <a:rPr lang="ru-RU" smtClean="0"/>
              <a:t>14</a:t>
            </a:fld>
            <a:endParaRPr lang="ru-RU"/>
          </a:p>
        </p:txBody>
      </p:sp>
    </p:spTree>
    <p:extLst>
      <p:ext uri="{BB962C8B-B14F-4D97-AF65-F5344CB8AC3E}">
        <p14:creationId xmlns:p14="http://schemas.microsoft.com/office/powerpoint/2010/main" val="2305891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sym typeface="Calibri"/>
              </a:rPr>
              <a:t>Вначале приготовил презентацию об организации работы в нашей школе, и конечно все материалы</a:t>
            </a:r>
            <a:r>
              <a:rPr lang="ru-RU" sz="1200" kern="1200" baseline="0" dirty="0" smtClean="0">
                <a:solidFill>
                  <a:schemeClr val="tx1"/>
                </a:solidFill>
                <a:effectLst/>
                <a:latin typeface="+mn-lt"/>
                <a:ea typeface="+mn-ea"/>
                <a:cs typeface="+mn-cs"/>
                <a:sym typeface="Calibri"/>
              </a:rPr>
              <a:t> уже сейчас доступны и  их можно взять </a:t>
            </a:r>
            <a:r>
              <a:rPr lang="ru-RU" sz="1200" kern="1200" dirty="0" smtClean="0">
                <a:solidFill>
                  <a:schemeClr val="tx1"/>
                </a:solidFill>
                <a:effectLst/>
                <a:latin typeface="+mn-lt"/>
                <a:ea typeface="+mn-ea"/>
                <a:cs typeface="+mn-cs"/>
                <a:sym typeface="Calibri"/>
              </a:rPr>
              <a:t>как обычно на Яндекс диске. Готов все рассказать в любое время.</a:t>
            </a:r>
          </a:p>
          <a:p>
            <a:endParaRPr lang="ru-RU" sz="1200" kern="1200" dirty="0" smtClean="0">
              <a:solidFill>
                <a:schemeClr val="tx1"/>
              </a:solidFill>
              <a:effectLst/>
              <a:latin typeface="+mn-lt"/>
              <a:ea typeface="+mn-ea"/>
              <a:cs typeface="+mn-cs"/>
              <a:sym typeface="Calibri"/>
            </a:endParaRPr>
          </a:p>
          <a:p>
            <a:r>
              <a:rPr lang="ru-RU" sz="1200" kern="1200" dirty="0" smtClean="0">
                <a:solidFill>
                  <a:schemeClr val="tx1"/>
                </a:solidFill>
                <a:effectLst/>
                <a:latin typeface="+mn-lt"/>
                <a:ea typeface="+mn-ea"/>
                <a:cs typeface="+mn-cs"/>
                <a:sym typeface="Calibri"/>
              </a:rPr>
              <a:t>Но думаю, что актуальнее будет поговорить чуть про другое.</a:t>
            </a:r>
          </a:p>
          <a:p>
            <a:endParaRPr lang="ru-RU" dirty="0"/>
          </a:p>
        </p:txBody>
      </p:sp>
    </p:spTree>
    <p:extLst>
      <p:ext uri="{BB962C8B-B14F-4D97-AF65-F5344CB8AC3E}">
        <p14:creationId xmlns:p14="http://schemas.microsoft.com/office/powerpoint/2010/main" val="1045313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1200" dirty="0" smtClean="0">
                <a:effectLst/>
                <a:latin typeface="+mj-lt"/>
                <a:ea typeface="+mj-ea"/>
                <a:cs typeface="+mj-cs"/>
                <a:sym typeface="Calibri"/>
              </a:rPr>
              <a:t>Мы с Вами руководители центров образования сельских школ. Учатся у нас самые обычные дети с большим процентом детей ОВЗ, малообеспеченных и многодетных семей. Сложность нашей работы в том, что в отличии от города, где в </a:t>
            </a:r>
            <a:r>
              <a:rPr lang="ru-RU" sz="1200" dirty="0" err="1" smtClean="0">
                <a:effectLst/>
                <a:latin typeface="+mj-lt"/>
                <a:ea typeface="+mj-ea"/>
                <a:cs typeface="+mj-cs"/>
                <a:sym typeface="Calibri"/>
              </a:rPr>
              <a:t>кванториумы</a:t>
            </a:r>
            <a:r>
              <a:rPr lang="ru-RU" sz="1200" dirty="0" smtClean="0">
                <a:effectLst/>
                <a:latin typeface="+mj-lt"/>
                <a:ea typeface="+mj-ea"/>
                <a:cs typeface="+mj-cs"/>
                <a:sym typeface="Calibri"/>
              </a:rPr>
              <a:t> и ЦДТ приходят мотивированные дети, у нас и на основных и на дополнительных программах обучения одни и те же дети, и мотивированные из них 10-15 процентов, а нужно охватить всех. Как же сделать так, чтоб ученик на уроке, а потом еще и после уроков захотел проводить время в школе. </a:t>
            </a:r>
          </a:p>
          <a:p>
            <a:r>
              <a:rPr lang="ru-RU" sz="1200" dirty="0" smtClean="0">
                <a:effectLst/>
                <a:latin typeface="+mj-lt"/>
                <a:ea typeface="+mj-ea"/>
                <a:cs typeface="+mj-cs"/>
                <a:sym typeface="Calibri"/>
              </a:rPr>
              <a:t>Другой сложностью являются кадры, которые не готовы по разным причинам работать по новым программам или по вытягивающей модели обучения или использовать проектные формы работы….</a:t>
            </a:r>
          </a:p>
          <a:p>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Возникает вопрос ТР в сельской школе это проблема или новые возможности? </a:t>
            </a:r>
          </a:p>
          <a:p>
            <a:endParaRPr lang="ru-RU" dirty="0"/>
          </a:p>
        </p:txBody>
      </p:sp>
    </p:spTree>
    <p:extLst>
      <p:ext uri="{BB962C8B-B14F-4D97-AF65-F5344CB8AC3E}">
        <p14:creationId xmlns:p14="http://schemas.microsoft.com/office/powerpoint/2010/main" val="3233817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sz="1200" dirty="0" smtClean="0">
                <a:effectLst/>
                <a:latin typeface="+mj-lt"/>
                <a:ea typeface="+mj-ea"/>
                <a:cs typeface="+mj-cs"/>
                <a:sym typeface="Calibri"/>
              </a:rPr>
              <a:t>Начну со статистики: до 2019 учебного года школа наша успешно показывала отличные результаты в </a:t>
            </a:r>
            <a:r>
              <a:rPr lang="ru-RU" sz="1800" dirty="0" smtClean="0">
                <a:effectLst/>
                <a:latin typeface="+mj-lt"/>
                <a:ea typeface="+mj-ea"/>
                <a:cs typeface="+mj-cs"/>
                <a:sym typeface="Calibri"/>
              </a:rPr>
              <a:t>песнях, плясках и медиа, на региональном уровне, основные показатели давало начальное и среднее звено. Неплохо Для сельских школ сдавали ОГЭ и ЕГЭ..</a:t>
            </a:r>
          </a:p>
          <a:p>
            <a:r>
              <a:rPr lang="ru-RU" sz="1800" dirty="0" smtClean="0">
                <a:effectLst/>
                <a:latin typeface="+mj-lt"/>
                <a:ea typeface="+mj-ea"/>
                <a:cs typeface="+mj-cs"/>
                <a:sym typeface="Calibri"/>
              </a:rPr>
              <a:t>Мы полностью перешли в основном обучении на программы рекомендованные фондом по информатике, технологии, ОБЖ</a:t>
            </a:r>
            <a:r>
              <a:rPr lang="ru-RU" sz="1200" dirty="0" smtClean="0">
                <a:effectLst/>
                <a:latin typeface="+mj-lt"/>
                <a:ea typeface="+mj-ea"/>
                <a:cs typeface="+mj-cs"/>
                <a:sym typeface="Calibri"/>
              </a:rPr>
              <a:t>. Ввели основы социализации личности ведет их психолог и по сути это формирование гибких компетенций и личностных качеств.</a:t>
            </a:r>
          </a:p>
          <a:p>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КАК ЭТО РАБОТАЕТ:</a:t>
            </a:r>
          </a:p>
          <a:p>
            <a:pPr lvl="0"/>
            <a:r>
              <a:rPr lang="ru-RU" sz="1200" dirty="0" smtClean="0">
                <a:effectLst/>
                <a:latin typeface="+mj-lt"/>
                <a:ea typeface="+mj-ea"/>
                <a:cs typeface="+mj-cs"/>
                <a:sym typeface="Calibri"/>
              </a:rPr>
              <a:t>Организация проектного обучения по вытягивающей модели обучения.</a:t>
            </a:r>
          </a:p>
          <a:p>
            <a:r>
              <a:rPr lang="ru-RU" sz="1200" dirty="0" smtClean="0">
                <a:effectLst/>
                <a:latin typeface="+mj-lt"/>
                <a:ea typeface="+mj-ea"/>
                <a:cs typeface="+mj-cs"/>
                <a:sym typeface="Calibri"/>
              </a:rPr>
              <a:t>Мотивация- проектная форма обучения: один из способов сделать так, чтоб на уроках ученики занимались тем чем им нравится – деление класса на команды и распределение ролей, ребята, работая над кейсом, изучают новую технологию и осваивают технологию своей роли. </a:t>
            </a:r>
          </a:p>
          <a:p>
            <a:endParaRPr lang="ru-RU" sz="1200" dirty="0" smtClean="0">
              <a:effectLst/>
              <a:latin typeface="+mj-lt"/>
              <a:ea typeface="+mj-ea"/>
              <a:cs typeface="+mj-cs"/>
              <a:sym typeface="Calibri"/>
            </a:endParaRPr>
          </a:p>
          <a:p>
            <a:endParaRPr lang="ru-RU" sz="1200" dirty="0"/>
          </a:p>
        </p:txBody>
      </p:sp>
    </p:spTree>
    <p:extLst>
      <p:ext uri="{BB962C8B-B14F-4D97-AF65-F5344CB8AC3E}">
        <p14:creationId xmlns:p14="http://schemas.microsoft.com/office/powerpoint/2010/main" val="2522613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sz="1200" dirty="0" smtClean="0">
                <a:effectLst/>
                <a:latin typeface="+mj-lt"/>
                <a:ea typeface="+mj-ea"/>
                <a:cs typeface="+mj-cs"/>
                <a:sym typeface="Calibri"/>
              </a:rPr>
              <a:t>Что изменилось за год; Песни, пляски и медиа остались. Появилось: 5 дипломов победителей всероссийских конкурсов, 58 дипломов победителе и призеров региональных и межрегиональных конкурсов, проекты с 12 предприятиями реального сектора экономики РФ из них только 3 с томской области. По следующим технологиям 3д, </a:t>
            </a:r>
            <a:r>
              <a:rPr lang="ru-RU" sz="1200" dirty="0" err="1" smtClean="0">
                <a:effectLst/>
                <a:latin typeface="+mj-lt"/>
                <a:ea typeface="+mj-ea"/>
                <a:cs typeface="+mj-cs"/>
                <a:sym typeface="Calibri"/>
              </a:rPr>
              <a:t>гео</a:t>
            </a:r>
            <a:r>
              <a:rPr lang="ru-RU" sz="1200" dirty="0" smtClean="0">
                <a:effectLst/>
                <a:latin typeface="+mj-lt"/>
                <a:ea typeface="+mj-ea"/>
                <a:cs typeface="+mj-cs"/>
                <a:sym typeface="Calibri"/>
              </a:rPr>
              <a:t> информатика, </a:t>
            </a:r>
            <a:r>
              <a:rPr lang="ru-RU" sz="1200" dirty="0" err="1" smtClean="0">
                <a:effectLst/>
                <a:latin typeface="+mj-lt"/>
                <a:ea typeface="+mj-ea"/>
                <a:cs typeface="+mj-cs"/>
                <a:sym typeface="Calibri"/>
              </a:rPr>
              <a:t>коптеры</a:t>
            </a:r>
            <a:r>
              <a:rPr lang="ru-RU" sz="1200" dirty="0" smtClean="0">
                <a:effectLst/>
                <a:latin typeface="+mj-lt"/>
                <a:ea typeface="+mj-ea"/>
                <a:cs typeface="+mj-cs"/>
                <a:sym typeface="Calibri"/>
              </a:rPr>
              <a:t>, роботы, </a:t>
            </a:r>
            <a:r>
              <a:rPr lang="ru-RU" sz="1200" dirty="0" err="1" smtClean="0">
                <a:effectLst/>
                <a:latin typeface="+mj-lt"/>
                <a:ea typeface="+mj-ea"/>
                <a:cs typeface="+mj-cs"/>
                <a:sym typeface="Calibri"/>
              </a:rPr>
              <a:t>виар</a:t>
            </a:r>
            <a:r>
              <a:rPr lang="ru-RU" sz="1200" dirty="0" smtClean="0">
                <a:effectLst/>
                <a:latin typeface="+mj-lt"/>
                <a:ea typeface="+mj-ea"/>
                <a:cs typeface="+mj-cs"/>
                <a:sym typeface="Calibri"/>
              </a:rPr>
              <a:t>, </a:t>
            </a:r>
            <a:r>
              <a:rPr lang="ru-RU" sz="1200" dirty="0" err="1" smtClean="0">
                <a:effectLst/>
                <a:latin typeface="+mj-lt"/>
                <a:ea typeface="+mj-ea"/>
                <a:cs typeface="+mj-cs"/>
                <a:sym typeface="Calibri"/>
              </a:rPr>
              <a:t>нейросети</a:t>
            </a:r>
            <a:r>
              <a:rPr lang="ru-RU" sz="1200" dirty="0" smtClean="0">
                <a:effectLst/>
                <a:latin typeface="+mj-lt"/>
                <a:ea typeface="+mj-ea"/>
                <a:cs typeface="+mj-cs"/>
                <a:sym typeface="Calibri"/>
              </a:rPr>
              <a:t>, пиар и медиа, … (28 всего)  Возможно было это сделать без ТР- нет</a:t>
            </a:r>
          </a:p>
          <a:p>
            <a:r>
              <a:rPr lang="ru-RU" sz="1200" dirty="0" smtClean="0">
                <a:effectLst/>
                <a:latin typeface="+mj-lt"/>
                <a:ea typeface="+mj-ea"/>
                <a:cs typeface="+mj-cs"/>
                <a:sym typeface="Calibri"/>
              </a:rPr>
              <a:t>У мотивированных детей моей школы появилась возможность учиться и соревноваться наравне с учащимися элитных школ России. </a:t>
            </a:r>
          </a:p>
          <a:p>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КАК ЭТО РАБОТАЕТ:</a:t>
            </a:r>
          </a:p>
          <a:p>
            <a:r>
              <a:rPr lang="ru-RU" sz="1200" dirty="0" smtClean="0">
                <a:effectLst/>
                <a:latin typeface="+mj-lt"/>
                <a:ea typeface="+mj-ea"/>
                <a:cs typeface="+mj-cs"/>
                <a:sym typeface="Calibri"/>
              </a:rPr>
              <a:t>Создание среды- учитель перестает учить и создает условия для получения знаний самостоятельно</a:t>
            </a:r>
          </a:p>
          <a:p>
            <a:r>
              <a:rPr lang="ru-RU" sz="1200" dirty="0" smtClean="0">
                <a:effectLst/>
                <a:latin typeface="+mj-lt"/>
                <a:ea typeface="+mj-ea"/>
                <a:cs typeface="+mj-cs"/>
                <a:sym typeface="Calibri"/>
              </a:rPr>
              <a:t>Уроки в проекте – каждый урок (у нас они сдвоенные) превращается в этап жизненного цикла с обязательным поиском информации исследованием и представление продуктового результата</a:t>
            </a:r>
          </a:p>
          <a:p>
            <a:r>
              <a:rPr lang="ru-RU" sz="1200" dirty="0" smtClean="0">
                <a:effectLst/>
                <a:latin typeface="+mj-lt"/>
                <a:ea typeface="+mj-ea"/>
                <a:cs typeface="+mj-cs"/>
                <a:sym typeface="Calibri"/>
              </a:rPr>
              <a:t>Как такового нет плана урока, есть задание и, где у ученика одни задачи компетенции, которые нужно освоить, а у учителя совсем другие. Учитель не рассказывает алгоритм и не предостерегает от ошибок, а создает историю успеха, а если нужно, то и историю неудач. </a:t>
            </a:r>
          </a:p>
          <a:p>
            <a:r>
              <a:rPr lang="ru-RU" sz="1200" dirty="0" smtClean="0">
                <a:effectLst/>
                <a:latin typeface="+mj-lt"/>
                <a:ea typeface="+mj-ea"/>
                <a:cs typeface="+mj-cs"/>
                <a:sym typeface="Calibri"/>
              </a:rPr>
              <a:t>Возможность у всех детей школы, дальше реализуют они ее или нет, зависит от родителей и самих детей. И таких школ как моя через месяц может быть 5 тысяч.</a:t>
            </a:r>
          </a:p>
          <a:p>
            <a:endParaRPr lang="ru-RU" dirty="0"/>
          </a:p>
        </p:txBody>
      </p:sp>
    </p:spTree>
    <p:extLst>
      <p:ext uri="{BB962C8B-B14F-4D97-AF65-F5344CB8AC3E}">
        <p14:creationId xmlns:p14="http://schemas.microsoft.com/office/powerpoint/2010/main" val="2068167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sz="1200" dirty="0" smtClean="0">
                <a:effectLst/>
                <a:latin typeface="+mj-lt"/>
                <a:ea typeface="+mj-ea"/>
                <a:cs typeface="+mj-cs"/>
                <a:sym typeface="Calibri"/>
              </a:rPr>
              <a:t>Кадровые проблемы школы сельской никуда не делись. </a:t>
            </a:r>
          </a:p>
          <a:p>
            <a:r>
              <a:rPr lang="ru-RU" sz="1200" dirty="0" smtClean="0">
                <a:effectLst/>
                <a:latin typeface="+mj-lt"/>
                <a:ea typeface="+mj-ea"/>
                <a:cs typeface="+mj-cs"/>
                <a:sym typeface="Calibri"/>
              </a:rPr>
              <a:t>Конечно, все решают кадры и в школу нужен руководитель, который организует работу цента, и поверьте времени на это уходит очень много. И ТР заработает, если это захочет и добьется руководитель. </a:t>
            </a:r>
          </a:p>
          <a:p>
            <a:r>
              <a:rPr lang="ru-RU" sz="1200" dirty="0" smtClean="0">
                <a:effectLst/>
                <a:latin typeface="+mj-lt"/>
                <a:ea typeface="+mj-ea"/>
                <a:cs typeface="+mj-cs"/>
                <a:sym typeface="Calibri"/>
              </a:rPr>
              <a:t> </a:t>
            </a:r>
          </a:p>
          <a:p>
            <a:r>
              <a:rPr lang="ru-RU" sz="1200" dirty="0" smtClean="0">
                <a:effectLst/>
                <a:latin typeface="+mj-lt"/>
                <a:ea typeface="+mj-ea"/>
                <a:cs typeface="+mj-cs"/>
                <a:sym typeface="Calibri"/>
              </a:rPr>
              <a:t>Среди руководителей ТР многие знают меня и часто слышу, что технологам и информатикам нужно освоить 28 новых технологий, новую аппаратуру и более 80 новых компьютерных программ и все это не может сделать трудовик или учитель моего возраста например…. Согласен на 300 процентов – не может…</a:t>
            </a:r>
          </a:p>
          <a:p>
            <a:r>
              <a:rPr lang="ru-RU" sz="1200" dirty="0" smtClean="0">
                <a:effectLst/>
                <a:latin typeface="+mj-lt"/>
                <a:ea typeface="+mj-ea"/>
                <a:cs typeface="+mj-cs"/>
                <a:sym typeface="Calibri"/>
              </a:rPr>
              <a:t> А зачем? Работаем с несколькими ТР разных регионов и проводят занятия наши ученики с другими ТР и не только ТР. Учили даже технологов в 2 субъектах. Могу сказать, что для того чтоб обучение было успешным, нужен хороший кейс и наставник, который не знает технологию или информатику, но может организовать работу команды, не участвую в этой работе.</a:t>
            </a:r>
          </a:p>
          <a:p>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КАК ЭТО РАБОТАЕТ:</a:t>
            </a:r>
          </a:p>
          <a:p>
            <a:r>
              <a:rPr lang="ru-RU" sz="1200" dirty="0" smtClean="0">
                <a:effectLst/>
                <a:latin typeface="+mj-lt"/>
                <a:ea typeface="+mj-ea"/>
                <a:cs typeface="+mj-cs"/>
                <a:sym typeface="Calibri"/>
              </a:rPr>
              <a:t>Учитель перестает не только учить, но и оценивать учеников. Формальный Критерий оценки дает возможность лидеру команды посчитать набранные балы и оценить каждого участника своей команды.</a:t>
            </a:r>
          </a:p>
          <a:p>
            <a:r>
              <a:rPr lang="ru-RU" sz="1200" dirty="0" smtClean="0">
                <a:effectLst/>
                <a:latin typeface="+mj-lt"/>
                <a:ea typeface="+mj-ea"/>
                <a:cs typeface="+mj-cs"/>
                <a:sym typeface="Calibri"/>
              </a:rPr>
              <a:t>Что мы получаем, переходя на данную форму обучения. </a:t>
            </a:r>
          </a:p>
          <a:p>
            <a:r>
              <a:rPr lang="ru-RU" sz="1200" dirty="0" smtClean="0">
                <a:effectLst/>
                <a:latin typeface="+mj-lt"/>
                <a:ea typeface="+mj-ea"/>
                <a:cs typeface="+mj-cs"/>
                <a:sym typeface="Calibri"/>
              </a:rPr>
              <a:t>Подготовка к занятиям для учителя меняется кардинально, так как по сути учитель должен проработать несколько заданий для каждой роли, подготовить метод материал по кейсам, проработать траектории. Отдохнуть на уроке, послушать (без комментариев) выступление команд, рефлексию, а после занятия проверить выполненные работы и изменить, если нужно сценарий. Обращаю особое внимание: на самом уроке учитель - сторонний наблюдатель, </a:t>
            </a:r>
            <a:r>
              <a:rPr lang="ru-RU" sz="1200" dirty="0" err="1" smtClean="0">
                <a:effectLst/>
                <a:latin typeface="+mj-lt"/>
                <a:ea typeface="+mj-ea"/>
                <a:cs typeface="+mj-cs"/>
                <a:sym typeface="Calibri"/>
              </a:rPr>
              <a:t>фасилитатор</a:t>
            </a:r>
            <a:r>
              <a:rPr lang="ru-RU" sz="1200" dirty="0" smtClean="0">
                <a:effectLst/>
                <a:latin typeface="+mj-lt"/>
                <a:ea typeface="+mj-ea"/>
                <a:cs typeface="+mj-cs"/>
                <a:sym typeface="Calibri"/>
              </a:rPr>
              <a:t>, </a:t>
            </a:r>
            <a:r>
              <a:rPr lang="ru-RU" sz="1200" dirty="0" err="1" smtClean="0">
                <a:effectLst/>
                <a:latin typeface="+mj-lt"/>
                <a:ea typeface="+mj-ea"/>
                <a:cs typeface="+mj-cs"/>
                <a:sym typeface="Calibri"/>
              </a:rPr>
              <a:t>коуч</a:t>
            </a:r>
            <a:r>
              <a:rPr lang="ru-RU" sz="1200" dirty="0" smtClean="0">
                <a:effectLst/>
                <a:latin typeface="+mj-lt"/>
                <a:ea typeface="+mj-ea"/>
                <a:cs typeface="+mj-cs"/>
                <a:sym typeface="Calibri"/>
              </a:rPr>
              <a:t>, </a:t>
            </a:r>
            <a:r>
              <a:rPr lang="ru-RU" sz="1200" dirty="0" err="1" smtClean="0">
                <a:effectLst/>
                <a:latin typeface="+mj-lt"/>
                <a:ea typeface="+mj-ea"/>
                <a:cs typeface="+mj-cs"/>
                <a:sym typeface="Calibri"/>
              </a:rPr>
              <a:t>тьютер</a:t>
            </a:r>
            <a:r>
              <a:rPr lang="ru-RU" sz="1200" dirty="0" smtClean="0">
                <a:effectLst/>
                <a:latin typeface="+mj-lt"/>
                <a:ea typeface="+mj-ea"/>
                <a:cs typeface="+mj-cs"/>
                <a:sym typeface="Calibri"/>
              </a:rPr>
              <a:t>… кто угодно, но не учитель.  </a:t>
            </a:r>
          </a:p>
          <a:p>
            <a:endParaRPr lang="ru-RU" dirty="0"/>
          </a:p>
        </p:txBody>
      </p:sp>
    </p:spTree>
    <p:extLst>
      <p:ext uri="{BB962C8B-B14F-4D97-AF65-F5344CB8AC3E}">
        <p14:creationId xmlns:p14="http://schemas.microsoft.com/office/powerpoint/2010/main" val="1432007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Конечно если учитель профессионал не только в организации, но и в технологии, то это большой плюс, он уже может быть экспертом… наши учителя нашей школы проверили более 650 проектов на 4 этапе большой перемены и конечно получили большой опыт и знания. Но так чтоб стать профессионалом, достаточно учиться вместе с детьми.</a:t>
            </a:r>
          </a:p>
          <a:p>
            <a:endParaRPr lang="ru-RU" sz="1200" dirty="0" smtClean="0">
              <a:effectLst/>
              <a:latin typeface="+mj-lt"/>
              <a:ea typeface="+mj-ea"/>
              <a:cs typeface="+mj-cs"/>
              <a:sym typeface="Calibri"/>
            </a:endParaRPr>
          </a:p>
          <a:p>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КАК ЭТО РАБОТАЕТ:</a:t>
            </a:r>
          </a:p>
          <a:p>
            <a:r>
              <a:rPr lang="ru-RU" sz="1200" dirty="0" smtClean="0">
                <a:effectLst/>
                <a:latin typeface="+mj-lt"/>
                <a:ea typeface="+mj-ea"/>
                <a:cs typeface="+mj-cs"/>
                <a:sym typeface="Calibri"/>
              </a:rPr>
              <a:t>Изменяется сама  концепция образование </a:t>
            </a:r>
          </a:p>
          <a:p>
            <a:r>
              <a:rPr lang="ru-RU" sz="1200" dirty="0" smtClean="0">
                <a:effectLst/>
                <a:latin typeface="+mj-lt"/>
                <a:ea typeface="+mj-ea"/>
                <a:cs typeface="+mj-cs"/>
                <a:sym typeface="Calibri"/>
              </a:rPr>
              <a:t>Основное</a:t>
            </a:r>
            <a:r>
              <a:rPr lang="ru-RU" sz="1200" baseline="0" dirty="0" smtClean="0">
                <a:effectLst/>
                <a:latin typeface="+mj-lt"/>
                <a:ea typeface="+mj-ea"/>
                <a:cs typeface="+mj-cs"/>
                <a:sym typeface="Calibri"/>
              </a:rPr>
              <a:t> образование это формирование компетенций по ФГОС.  Мульти предметное взаимодействие на каждом уроке</a:t>
            </a:r>
          </a:p>
          <a:p>
            <a:r>
              <a:rPr lang="ru-RU" sz="1200" baseline="0" dirty="0" smtClean="0">
                <a:effectLst/>
                <a:latin typeface="+mj-lt"/>
                <a:ea typeface="+mj-ea"/>
                <a:cs typeface="+mj-cs"/>
                <a:sym typeface="Calibri"/>
              </a:rPr>
              <a:t>Внеурочная деятельность это дополнительное мотивирование и сопровождение учебного процесса,</a:t>
            </a:r>
          </a:p>
          <a:p>
            <a:r>
              <a:rPr lang="ru-RU" sz="1200" baseline="0" dirty="0" smtClean="0">
                <a:effectLst/>
                <a:latin typeface="+mj-lt"/>
                <a:ea typeface="+mj-ea"/>
                <a:cs typeface="+mj-cs"/>
                <a:sym typeface="Calibri"/>
              </a:rPr>
              <a:t>Дополнительное образование это индивидуализация траектории каждого учащегося </a:t>
            </a:r>
          </a:p>
          <a:p>
            <a:r>
              <a:rPr lang="ru-RU" sz="1200" baseline="0" dirty="0" smtClean="0">
                <a:effectLst/>
                <a:latin typeface="+mj-lt"/>
                <a:ea typeface="+mj-ea"/>
                <a:cs typeface="+mj-cs"/>
                <a:sym typeface="Calibri"/>
              </a:rPr>
              <a:t>Сетевое взаимодействие – это организация командной работы ,проектная деятельность с привлечением внешних наставников, мастеров, экспертов, партнеров заказчиков.</a:t>
            </a:r>
          </a:p>
          <a:p>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Что мы получаем, переходя на данную форму обучения. </a:t>
            </a:r>
          </a:p>
          <a:p>
            <a:r>
              <a:rPr lang="ru-RU" sz="1200" dirty="0" smtClean="0">
                <a:effectLst/>
                <a:latin typeface="+mj-lt"/>
                <a:ea typeface="+mj-ea"/>
                <a:cs typeface="+mj-cs"/>
                <a:sym typeface="Calibri"/>
              </a:rPr>
              <a:t>Непрерывный</a:t>
            </a:r>
            <a:r>
              <a:rPr lang="ru-RU" sz="1200" baseline="0" dirty="0" smtClean="0">
                <a:effectLst/>
                <a:latin typeface="+mj-lt"/>
                <a:ea typeface="+mj-ea"/>
                <a:cs typeface="+mj-cs"/>
                <a:sym typeface="Calibri"/>
              </a:rPr>
              <a:t> процесс образования, мотивацию и новые возможности для учеников, </a:t>
            </a:r>
          </a:p>
          <a:p>
            <a:r>
              <a:rPr lang="ru-RU" sz="1200" baseline="0" dirty="0" smtClean="0">
                <a:effectLst/>
                <a:latin typeface="+mj-lt"/>
                <a:ea typeface="+mj-ea"/>
                <a:cs typeface="+mj-cs"/>
                <a:sym typeface="Calibri"/>
              </a:rPr>
              <a:t>Гарантированный успех наших учеников в конкурсах и соревнования. Ведь они идут не побеждать, хотя это тоже неизбежно, они идут </a:t>
            </a:r>
            <a:r>
              <a:rPr lang="ru-RU" sz="1200" baseline="0" dirty="0" err="1" smtClean="0">
                <a:effectLst/>
                <a:latin typeface="+mj-lt"/>
                <a:ea typeface="+mj-ea"/>
                <a:cs typeface="+mj-cs"/>
                <a:sym typeface="Calibri"/>
              </a:rPr>
              <a:t>тусить</a:t>
            </a:r>
            <a:r>
              <a:rPr lang="ru-RU" sz="1200" baseline="0" dirty="0" smtClean="0">
                <a:effectLst/>
                <a:latin typeface="+mj-lt"/>
                <a:ea typeface="+mj-ea"/>
                <a:cs typeface="+mj-cs"/>
                <a:sym typeface="Calibri"/>
              </a:rPr>
              <a:t> и получать новые знания.</a:t>
            </a:r>
          </a:p>
          <a:p>
            <a:r>
              <a:rPr lang="ru-RU" sz="1200" dirty="0" smtClean="0">
                <a:effectLst/>
                <a:latin typeface="+mj-lt"/>
                <a:ea typeface="+mj-ea"/>
                <a:cs typeface="+mj-cs"/>
                <a:sym typeface="Calibri"/>
              </a:rPr>
              <a:t>Индивидуальные траектории для мотивированных школьников и подготовка лидеров.</a:t>
            </a:r>
          </a:p>
          <a:p>
            <a:r>
              <a:rPr lang="ru-RU" sz="1200" dirty="0" smtClean="0">
                <a:effectLst/>
                <a:latin typeface="+mj-lt"/>
                <a:ea typeface="+mj-ea"/>
                <a:cs typeface="+mj-cs"/>
                <a:sym typeface="Calibri"/>
              </a:rPr>
              <a:t>Организация непрерывного медиа обеспечения учебного процесса.</a:t>
            </a:r>
          </a:p>
          <a:p>
            <a:endParaRPr lang="ru-RU" dirty="0"/>
          </a:p>
        </p:txBody>
      </p:sp>
    </p:spTree>
    <p:extLst>
      <p:ext uri="{BB962C8B-B14F-4D97-AF65-F5344CB8AC3E}">
        <p14:creationId xmlns:p14="http://schemas.microsoft.com/office/powerpoint/2010/main" val="2827960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sz="1200" dirty="0" smtClean="0">
                <a:effectLst/>
                <a:latin typeface="+mj-lt"/>
                <a:ea typeface="+mj-ea"/>
                <a:cs typeface="+mj-cs"/>
                <a:sym typeface="Calibri"/>
              </a:rPr>
              <a:t>Почему нельзя иначе? начинал с перфокарт, сейчас технологии меняются каждые 3-5 лет. Если Вы будите учить технологиям, то когда пятиклассник станет специалистом, технологии сменятся 3! Раза. Может все же стоит начать учить учится?</a:t>
            </a:r>
          </a:p>
          <a:p>
            <a:r>
              <a:rPr lang="ru-RU" sz="1200" dirty="0" smtClean="0">
                <a:effectLst/>
                <a:latin typeface="+mj-lt"/>
                <a:ea typeface="+mj-ea"/>
                <a:cs typeface="+mj-cs"/>
                <a:sym typeface="Calibri"/>
              </a:rPr>
              <a:t>Другой вопрос: Что делать если не получается? Обратиться к тому у кого получается и или к эксперту</a:t>
            </a:r>
          </a:p>
          <a:p>
            <a:r>
              <a:rPr lang="ru-RU" sz="1200" dirty="0" smtClean="0">
                <a:effectLst/>
                <a:latin typeface="+mj-lt"/>
                <a:ea typeface="+mj-ea"/>
                <a:cs typeface="+mj-cs"/>
                <a:sym typeface="Calibri"/>
              </a:rPr>
              <a:t>Где взять экспертов? В большой перемене дети сами находили экспертов, может им просто не мешать? И в нашем сообществе более 20 тысяч человек сейчас и среди них тоже есть эксперты. Но если вы испробовали все, и не нашли… обращайтесь ко мне, я найду. Но помнить нужно одно правило, эксперт вам скажет да или нет, в правильном или нет идете направлении.</a:t>
            </a:r>
          </a:p>
          <a:p>
            <a:endParaRPr lang="ru-RU" dirty="0" smtClean="0"/>
          </a:p>
          <a:p>
            <a:r>
              <a:rPr lang="ru-RU" dirty="0" smtClean="0"/>
              <a:t> КАК</a:t>
            </a:r>
            <a:r>
              <a:rPr lang="ru-RU" baseline="0" dirty="0" smtClean="0"/>
              <a:t> ЭТО РАБОТАЕТ</a:t>
            </a:r>
          </a:p>
          <a:p>
            <a:r>
              <a:rPr lang="ru-RU" dirty="0" smtClean="0"/>
              <a:t>Четкая строгая последовательность организации работы по этапам жизненного цикла проекта,</a:t>
            </a:r>
            <a:r>
              <a:rPr lang="ru-RU" baseline="0" dirty="0" smtClean="0"/>
              <a:t> Кейс это не формальность, а проект для детей с обязательным </a:t>
            </a:r>
            <a:r>
              <a:rPr lang="ru-RU" baseline="0" dirty="0" err="1" smtClean="0"/>
              <a:t>продуктовыс</a:t>
            </a:r>
            <a:r>
              <a:rPr lang="ru-RU" baseline="0" dirty="0" smtClean="0"/>
              <a:t> результатом и представлением каждого этапа, нужно учить не только делать, но м представлять сделанное, и это ГЛАВНОЕ!, </a:t>
            </a:r>
          </a:p>
          <a:p>
            <a:r>
              <a:rPr lang="ru-RU" baseline="0" dirty="0" smtClean="0"/>
              <a:t>Не забывать что рефлексия это обучение анализу и работы и себя.</a:t>
            </a:r>
          </a:p>
          <a:p>
            <a:endParaRPr lang="ru-RU" dirty="0"/>
          </a:p>
        </p:txBody>
      </p:sp>
    </p:spTree>
    <p:extLst>
      <p:ext uri="{BB962C8B-B14F-4D97-AF65-F5344CB8AC3E}">
        <p14:creationId xmlns:p14="http://schemas.microsoft.com/office/powerpoint/2010/main" val="1769454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sz="1200" dirty="0" smtClean="0">
                <a:effectLst/>
                <a:latin typeface="+mj-lt"/>
                <a:ea typeface="+mj-ea"/>
                <a:cs typeface="+mj-cs"/>
                <a:sym typeface="Calibri"/>
              </a:rPr>
              <a:t>Не думайте, что все так просто. Родители детей и многие учителя считают, что ребенку нужно на уроке  рассказать, и оценить то что он повторит. Что учитель - это надзиратель на уроке и что главное дисциплина и выполненное домашнее задание….</a:t>
            </a:r>
          </a:p>
          <a:p>
            <a:r>
              <a:rPr lang="ru-RU" sz="1200" dirty="0" smtClean="0">
                <a:effectLst/>
                <a:latin typeface="+mj-lt"/>
                <a:ea typeface="+mj-ea"/>
                <a:cs typeface="+mj-cs"/>
                <a:sym typeface="Calibri"/>
              </a:rPr>
              <a:t>Оцениваются</a:t>
            </a:r>
            <a:r>
              <a:rPr lang="ru-RU" sz="1200" baseline="0" dirty="0" smtClean="0">
                <a:effectLst/>
                <a:latin typeface="+mj-lt"/>
                <a:ea typeface="+mj-ea"/>
                <a:cs typeface="+mj-cs"/>
                <a:sym typeface="Calibri"/>
              </a:rPr>
              <a:t> не знания, а формальности, выполненное домашнее задание, решенная задача, даже если она умело списана. Ученик в школу приходит не за знаниями а за оценкой.</a:t>
            </a:r>
          </a:p>
          <a:p>
            <a:endParaRPr lang="ru-RU" sz="1200" baseline="0" dirty="0" smtClean="0">
              <a:effectLst/>
              <a:latin typeface="+mj-lt"/>
              <a:ea typeface="+mj-ea"/>
              <a:cs typeface="+mj-cs"/>
              <a:sym typeface="Calibri"/>
            </a:endParaRPr>
          </a:p>
          <a:p>
            <a:r>
              <a:rPr lang="ru-RU" sz="1200" baseline="0" dirty="0" smtClean="0">
                <a:effectLst/>
                <a:latin typeface="+mj-lt"/>
                <a:ea typeface="+mj-ea"/>
                <a:cs typeface="+mj-cs"/>
                <a:sym typeface="Calibri"/>
              </a:rPr>
              <a:t>КАК ЭТО У НАС СЕЙЧАС:</a:t>
            </a:r>
            <a:endParaRPr lang="ru-RU" sz="1200" dirty="0" smtClean="0">
              <a:effectLst/>
              <a:latin typeface="+mj-lt"/>
              <a:ea typeface="+mj-ea"/>
              <a:cs typeface="+mj-cs"/>
              <a:sym typeface="Calibri"/>
            </a:endParaRPr>
          </a:p>
          <a:p>
            <a:r>
              <a:rPr lang="ru-RU" sz="1200" dirty="0" smtClean="0">
                <a:effectLst/>
                <a:latin typeface="+mj-lt"/>
                <a:ea typeface="+mj-ea"/>
                <a:cs typeface="+mj-cs"/>
                <a:sym typeface="Calibri"/>
              </a:rPr>
              <a:t>Работать начинает группа и задание дает не учитель, а лидер, привлекая всю группу к учебному процессу. В процесс работы включаются все дети, создается возможность индивидуального подхода к каждому.</a:t>
            </a:r>
          </a:p>
          <a:p>
            <a:r>
              <a:rPr lang="ru-RU" sz="1200" dirty="0" smtClean="0">
                <a:effectLst/>
                <a:latin typeface="+mj-lt"/>
                <a:ea typeface="+mj-ea"/>
                <a:cs typeface="+mj-cs"/>
                <a:sym typeface="Calibri"/>
              </a:rPr>
              <a:t>У учителя появляется возможность индивидуального</a:t>
            </a:r>
            <a:r>
              <a:rPr lang="ru-RU" sz="1200" baseline="0" dirty="0" smtClean="0">
                <a:effectLst/>
                <a:latin typeface="+mj-lt"/>
                <a:ea typeface="+mj-ea"/>
                <a:cs typeface="+mj-cs"/>
                <a:sym typeface="Calibri"/>
              </a:rPr>
              <a:t> подхода у него на это есть время, он наблюдает и корректирует.</a:t>
            </a:r>
          </a:p>
          <a:p>
            <a:r>
              <a:rPr lang="ru-RU" sz="1200" baseline="0" dirty="0" smtClean="0">
                <a:effectLst/>
                <a:latin typeface="+mj-lt"/>
                <a:ea typeface="+mj-ea"/>
                <a:cs typeface="+mj-cs"/>
                <a:sym typeface="Calibri"/>
              </a:rPr>
              <a:t>Учащиеся учатся учиться, искать информацию, исследовать и анализировать, высказывать свое мнение и представлять себя и свою работу.</a:t>
            </a:r>
            <a:endParaRPr lang="ru-RU" sz="1200" dirty="0" smtClean="0">
              <a:effectLst/>
              <a:latin typeface="+mj-lt"/>
              <a:ea typeface="+mj-ea"/>
              <a:cs typeface="+mj-cs"/>
              <a:sym typeface="Calibri"/>
            </a:endParaRPr>
          </a:p>
          <a:p>
            <a:endParaRPr lang="ru-RU" dirty="0"/>
          </a:p>
        </p:txBody>
      </p:sp>
    </p:spTree>
    <p:extLst>
      <p:ext uri="{BB962C8B-B14F-4D97-AF65-F5344CB8AC3E}">
        <p14:creationId xmlns:p14="http://schemas.microsoft.com/office/powerpoint/2010/main" val="39313472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Заголовок и объект">
    <p:spTree>
      <p:nvGrpSpPr>
        <p:cNvPr id="1" name=""/>
        <p:cNvGrpSpPr/>
        <p:nvPr/>
      </p:nvGrpSpPr>
      <p:grpSpPr>
        <a:xfrm>
          <a:off x="0" y="0"/>
          <a:ext cx="0" cy="0"/>
          <a:chOff x="0" y="0"/>
          <a:chExt cx="0" cy="0"/>
        </a:xfrm>
      </p:grpSpPr>
      <p:sp>
        <p:nvSpPr>
          <p:cNvPr id="22" name="Текст заголовка"/>
          <p:cNvSpPr txBox="1">
            <a:spLocks noGrp="1"/>
          </p:cNvSpPr>
          <p:nvPr>
            <p:ph type="title"/>
          </p:nvPr>
        </p:nvSpPr>
        <p:spPr>
          <a:prstGeom prst="rect">
            <a:avLst/>
          </a:prstGeom>
        </p:spPr>
        <p:txBody>
          <a:bodyPr/>
          <a:lstStyle/>
          <a:p>
            <a:r>
              <a:t>Текст заголовка</a:t>
            </a:r>
          </a:p>
        </p:txBody>
      </p:sp>
      <p:sp>
        <p:nvSpPr>
          <p:cNvPr id="23"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5" name="Параллелограмм 6">
            <a:extLst>
              <a:ext uri="{FF2B5EF4-FFF2-40B4-BE49-F238E27FC236}">
                <a16:creationId xmlns:a16="http://schemas.microsoft.com/office/drawing/2014/main" xmlns="" id="{28F85B2D-7FCC-4EEA-9BBB-6F27AF5BF478}"/>
              </a:ext>
            </a:extLst>
          </p:cNvPr>
          <p:cNvSpPr/>
          <p:nvPr userDrawn="1"/>
        </p:nvSpPr>
        <p:spPr>
          <a:xfrm rot="18919285">
            <a:off x="-547867" y="792195"/>
            <a:ext cx="1846767" cy="7687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017" y="0"/>
                </a:lnTo>
                <a:lnTo>
                  <a:pt x="21600" y="0"/>
                </a:lnTo>
                <a:lnTo>
                  <a:pt x="12583" y="21600"/>
                </a:lnTo>
                <a:close/>
              </a:path>
            </a:pathLst>
          </a:custGeom>
          <a:solidFill>
            <a:srgbClr val="FF0000"/>
          </a:solidFill>
          <a:ln w="12700">
            <a:miter lim="400000"/>
          </a:ln>
        </p:spPr>
        <p:txBody>
          <a:bodyPr lIns="45718" tIns="45718" rIns="45718" bIns="45718"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latin typeface="+mn-lt"/>
                <a:ea typeface="+mn-ea"/>
                <a:cs typeface="+mn-cs"/>
                <a:sym typeface="Calibri"/>
              </a:defRPr>
            </a:pPr>
            <a:endParaRPr kumimoji="0" sz="1800" b="0" i="0" u="none" strike="noStrike" kern="0" cap="none" spc="0" normalizeH="0" baseline="0" noProof="0">
              <a:ln>
                <a:noFill/>
              </a:ln>
              <a:solidFill>
                <a:srgbClr val="FFFFFF"/>
              </a:solidFill>
              <a:effectLst/>
              <a:uLnTx/>
              <a:uFillTx/>
              <a:latin typeface="Calibri"/>
              <a:cs typeface="Calibri"/>
              <a:sym typeface="Calibri"/>
            </a:endParaRPr>
          </a:p>
        </p:txBody>
      </p:sp>
      <p:pic>
        <p:nvPicPr>
          <p:cNvPr id="6" name="Рисунок 9" descr="Рисунок 9">
            <a:extLst>
              <a:ext uri="{FF2B5EF4-FFF2-40B4-BE49-F238E27FC236}">
                <a16:creationId xmlns:a16="http://schemas.microsoft.com/office/drawing/2014/main" xmlns="" id="{87198CF6-9465-4CEF-8EA8-10D9FCD0E5AB}"/>
              </a:ext>
            </a:extLst>
          </p:cNvPr>
          <p:cNvPicPr>
            <a:picLocks noChangeAspect="1"/>
          </p:cNvPicPr>
          <p:nvPr userDrawn="1"/>
        </p:nvPicPr>
        <p:blipFill>
          <a:blip r:embed="rId2"/>
          <a:stretch>
            <a:fillRect/>
          </a:stretch>
        </p:blipFill>
        <p:spPr>
          <a:xfrm>
            <a:off x="10190605" y="258760"/>
            <a:ext cx="1675732" cy="626612"/>
          </a:xfrm>
          <a:prstGeom prst="rect">
            <a:avLst/>
          </a:prstGeom>
          <a:ln w="12700">
            <a:miter lim="400000"/>
          </a:ln>
        </p:spPr>
      </p:pic>
      <p:sp>
        <p:nvSpPr>
          <p:cNvPr id="7" name="Номер слайда">
            <a:extLst>
              <a:ext uri="{FF2B5EF4-FFF2-40B4-BE49-F238E27FC236}">
                <a16:creationId xmlns:a16="http://schemas.microsoft.com/office/drawing/2014/main" xmlns="" id="{49CEBB83-4BB7-4A97-9C44-A160943E60FB}"/>
              </a:ext>
            </a:extLst>
          </p:cNvPr>
          <p:cNvSpPr txBox="1">
            <a:spLocks noGrp="1"/>
          </p:cNvSpPr>
          <p:nvPr>
            <p:ph type="sldNum" sz="quarter" idx="2"/>
          </p:nvPr>
        </p:nvSpPr>
        <p:spPr>
          <a:xfrm>
            <a:off x="11746500" y="6362700"/>
            <a:ext cx="343901" cy="358138"/>
          </a:xfrm>
          <a:prstGeom prst="rect">
            <a:avLst/>
          </a:prstGeom>
          <a:ln w="12700">
            <a:miter lim="400000"/>
          </a:ln>
        </p:spPr>
        <p:txBody>
          <a:bodyPr wrap="none" lIns="45718" tIns="45718" rIns="45718" bIns="45718">
            <a:spAutoFit/>
          </a:bodyPr>
          <a:lstStyle>
            <a:lvl1pPr algn="r">
              <a:defRPr>
                <a:solidFill>
                  <a:srgbClr val="FF0000"/>
                </a:solidFill>
                <a:latin typeface="+mn-lt"/>
                <a:ea typeface="+mn-ea"/>
                <a:cs typeface="+mn-cs"/>
                <a:sym typeface="Calibri"/>
              </a:defRPr>
            </a:lvl1pPr>
          </a:lstStyle>
          <a:p>
            <a:pPr marL="0" marR="0" lvl="0" indent="0" algn="r" defTabSz="914400" rtl="0" eaLnBrk="1" fontAlgn="auto" latinLnBrk="0" hangingPunct="0">
              <a:lnSpc>
                <a:spcPct val="100000"/>
              </a:lnSpc>
              <a:spcBef>
                <a:spcPts val="0"/>
              </a:spcBef>
              <a:spcAft>
                <a:spcPts val="0"/>
              </a:spcAft>
              <a:buClrTx/>
              <a:buSzTx/>
              <a:buFontTx/>
              <a:buNone/>
              <a:tabLst/>
              <a:defRPr/>
            </a:pPr>
            <a:fld id="{86CB4B4D-7CA3-9044-876B-883B54F8677D}" type="slidenum">
              <a:rPr kumimoji="0" sz="1800" b="0" i="0" u="none" strike="noStrike" kern="0" cap="none" spc="0" normalizeH="0" baseline="0" noProof="0">
                <a:ln>
                  <a:noFill/>
                </a:ln>
                <a:solidFill>
                  <a:srgbClr val="FF0000"/>
                </a:solidFill>
                <a:effectLst/>
                <a:uLnTx/>
                <a:uFillTx/>
                <a:latin typeface="Calibri"/>
                <a:cs typeface="Calibri"/>
                <a:sym typeface="Calibri"/>
              </a:rPr>
              <a:pPr marL="0" marR="0" lvl="0" indent="0" algn="r" defTabSz="914400" rtl="0" eaLnBrk="1" fontAlgn="auto" latinLnBrk="0" hangingPunct="0">
                <a:lnSpc>
                  <a:spcPct val="100000"/>
                </a:lnSpc>
                <a:spcBef>
                  <a:spcPts val="0"/>
                </a:spcBef>
                <a:spcAft>
                  <a:spcPts val="0"/>
                </a:spcAft>
                <a:buClrTx/>
                <a:buSzTx/>
                <a:buFontTx/>
                <a:buNone/>
                <a:tabLst/>
                <a:defRPr/>
              </a:pPr>
              <a:t>‹#›</a:t>
            </a:fld>
            <a:endParaRPr kumimoji="0" sz="1800" b="0" i="0" u="none" strike="noStrike" kern="0" cap="none" spc="0" normalizeH="0" baseline="0" noProof="0">
              <a:ln>
                <a:noFill/>
              </a:ln>
              <a:solidFill>
                <a:srgbClr val="FF0000"/>
              </a:solidFill>
              <a:effectLst/>
              <a:uLnTx/>
              <a:uFillTx/>
              <a:latin typeface="Calibri"/>
              <a:cs typeface="Calibri"/>
              <a:sym typeface="Calibri"/>
            </a:endParaRPr>
          </a:p>
        </p:txBody>
      </p:sp>
    </p:spTree>
    <p:extLst>
      <p:ext uri="{BB962C8B-B14F-4D97-AF65-F5344CB8AC3E}">
        <p14:creationId xmlns:p14="http://schemas.microsoft.com/office/powerpoint/2010/main" val="294221956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sp>
        <p:nvSpPr>
          <p:cNvPr id="5" name="Параллелограмм 4">
            <a:extLst>
              <a:ext uri="{FF2B5EF4-FFF2-40B4-BE49-F238E27FC236}">
                <a16:creationId xmlns:a16="http://schemas.microsoft.com/office/drawing/2014/main" xmlns="" id="{B38D47B3-52AB-4177-A78F-B76C0886F46B}"/>
              </a:ext>
            </a:extLst>
          </p:cNvPr>
          <p:cNvSpPr/>
          <p:nvPr userDrawn="1"/>
        </p:nvSpPr>
        <p:spPr>
          <a:xfrm rot="18900000">
            <a:off x="-1304110" y="3722080"/>
            <a:ext cx="4805847" cy="1683309"/>
          </a:xfrm>
          <a:prstGeom prst="parallelogram">
            <a:avLst>
              <a:gd name="adj" fmla="val 10058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57" dirty="0"/>
          </a:p>
        </p:txBody>
      </p:sp>
    </p:spTree>
    <p:extLst>
      <p:ext uri="{BB962C8B-B14F-4D97-AF65-F5344CB8AC3E}">
        <p14:creationId xmlns:p14="http://schemas.microsoft.com/office/powerpoint/2010/main" val="1979022292"/>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Текст заголовка"/>
          <p:cNvSpPr txBox="1">
            <a:spLocks noGrp="1"/>
          </p:cNvSpPr>
          <p:nvPr>
            <p:ph type="title"/>
          </p:nvPr>
        </p:nvSpPr>
        <p:spPr>
          <a:xfrm>
            <a:off x="1104900" y="365125"/>
            <a:ext cx="8053614" cy="9175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p>
            <a:r>
              <a:t>Текст заголовка</a:t>
            </a:r>
          </a:p>
        </p:txBody>
      </p:sp>
      <p:sp>
        <p:nvSpPr>
          <p:cNvPr id="5" name="Уровень текста 1…"/>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Tree>
    <p:extLst>
      <p:ext uri="{BB962C8B-B14F-4D97-AF65-F5344CB8AC3E}">
        <p14:creationId xmlns:p14="http://schemas.microsoft.com/office/powerpoint/2010/main" val="641808385"/>
      </p:ext>
    </p:extLst>
  </p:cSld>
  <p:clrMap bg1="lt1" tx1="dk1" bg2="lt2" tx2="dk2" accent1="accent1" accent2="accent2" accent3="accent3" accent4="accent4" accent5="accent5" accent6="accent6" hlink="hlink" folHlink="folHlink"/>
  <p:sldLayoutIdLst>
    <p:sldLayoutId id="2147483662" r:id="rId1"/>
    <p:sldLayoutId id="2147483663" r:id="rId2"/>
  </p:sldLayoutIdLst>
  <p:transition spd="med"/>
  <p:txStyles>
    <p:titleStyle>
      <a:lvl1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1pPr>
      <a:lvl2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2pPr>
      <a:lvl3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3pPr>
      <a:lvl4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4pPr>
      <a:lvl5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5pPr>
      <a:lvl6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6pPr>
      <a:lvl7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7pPr>
      <a:lvl8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8pPr>
      <a:lvl9pPr marL="0" marR="0" indent="0" algn="l" defTabSz="914400" rtl="0" latinLnBrk="0">
        <a:lnSpc>
          <a:spcPct val="90000"/>
        </a:lnSpc>
        <a:spcBef>
          <a:spcPts val="0"/>
        </a:spcBef>
        <a:spcAft>
          <a:spcPts val="0"/>
        </a:spcAft>
        <a:buClrTx/>
        <a:buSzTx/>
        <a:buFontTx/>
        <a:buNone/>
        <a:tabLst/>
        <a:defRPr sz="3200" b="1" i="0" u="none" strike="noStrike" cap="none" spc="0" baseline="0">
          <a:solidFill>
            <a:srgbClr val="333E48"/>
          </a:solidFill>
          <a:uFillTx/>
          <a:latin typeface="Arial"/>
          <a:ea typeface="Arial"/>
          <a:cs typeface="Arial"/>
          <a:sym typeface="Arial"/>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1pPr>
      <a:lvl2pPr marL="714375" marR="0" indent="-257175"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2pPr>
      <a:lvl3pPr marL="1208314" marR="0" indent="-293914"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3pPr>
      <a:lvl4pPr marL="17145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4pPr>
      <a:lvl5pPr marL="21717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5pPr>
      <a:lvl6pPr marL="2514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6pPr>
      <a:lvl7pPr marL="29718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7pPr>
      <a:lvl8pPr marL="34290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8pPr>
      <a:lvl9pPr marL="38862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solidFill>
            <a:srgbClr val="333E48"/>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s://t.me/joinchat/A6oLnBUhKmVH8aZQvqxZ0w" TargetMode="External"/><Relationship Id="rId13" Type="http://schemas.openxmlformats.org/officeDocument/2006/relationships/hyperlink" Target="https://yadi.sk/d/WMxxh4_VoPOqxw" TargetMode="External"/><Relationship Id="rId3" Type="http://schemas.openxmlformats.org/officeDocument/2006/relationships/image" Target="../media/image5.png"/><Relationship Id="rId7" Type="http://schemas.openxmlformats.org/officeDocument/2006/relationships/hyperlink" Target="https://cloud.mail.ru/public/SeT8/yduU1vN8o" TargetMode="External"/><Relationship Id="rId12" Type="http://schemas.openxmlformats.org/officeDocument/2006/relationships/hyperlink" Target="https://t.me/joinchat/A6oLnBhVHOFPZ2h2eoVMPw"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s://cloud.mail.ru/public/5PoV/sQd3Lc2Eg" TargetMode="External"/><Relationship Id="rId11" Type="http://schemas.openxmlformats.org/officeDocument/2006/relationships/hyperlink" Target="https://yadi.sk/i/MUIQNit_zOxLbA" TargetMode="External"/><Relationship Id="rId5" Type="http://schemas.openxmlformats.org/officeDocument/2006/relationships/image" Target="../media/image16.jpeg"/><Relationship Id="rId15" Type="http://schemas.openxmlformats.org/officeDocument/2006/relationships/hyperlink" Target="https://yadi.sk/i/8zplqeFQRJA82Q" TargetMode="External"/><Relationship Id="rId10" Type="http://schemas.openxmlformats.org/officeDocument/2006/relationships/hyperlink" Target="https://trello.com/invite/b/TVlfAGkO/e2970fb4af844535244afc31cd1fefcb/%D0%BF%D1%80%D0%B8%D0%BC%D0%B5%D1%80-%D0%BA%D0%B0%D0%BD%D0%B1%D0%B0%D0%BD-%D0%B4%D0%BE%D1%81%D0%BA%D0%B8" TargetMode="External"/><Relationship Id="rId4" Type="http://schemas.microsoft.com/office/2007/relationships/hdphoto" Target="../media/hdphoto1.wdp"/><Relationship Id="rId9" Type="http://schemas.openxmlformats.org/officeDocument/2006/relationships/hyperlink" Target="https://yadi.sk/d/IdAMAsy7dZh32w" TargetMode="External"/><Relationship Id="rId1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hyperlink" Target="https://t.me/snn2332" TargetMode="External"/><Relationship Id="rId7" Type="http://schemas.openxmlformats.org/officeDocument/2006/relationships/hyperlink" Target="https://t.me/joinchat/J0_WEBYIj7jxUL7G1s6Iug"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t.me/tochkarosta_official" TargetMode="External"/><Relationship Id="rId5" Type="http://schemas.openxmlformats.org/officeDocument/2006/relationships/hyperlink" Target="https://yadi.sk/d/TAZiblzV0CloHg" TargetMode="Externa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hyperlink" Target="https://www.youtube.com/watch?v=atIwagMBDi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www.youtube.com/watch?v=atIwagMBDi4"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yadi.sk/d/TAZiblzV0CloHg" TargetMode="External"/><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yadi.sk/d/DEJYxfX_chP3vA" TargetMode="External"/><Relationship Id="rId4" Type="http://schemas.openxmlformats.org/officeDocument/2006/relationships/hyperlink" Target="http://cloud.roskvantorium.ru/index.php/s/FzM79VLVqsOzIlQ"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cloud.roskvantorium.ru/index.php/s/FzM79VLVqsOzIlQ" TargetMode="External"/><Relationship Id="rId4" Type="http://schemas.openxmlformats.org/officeDocument/2006/relationships/hyperlink" Target="https://yadi.sk/i/3XpHmSFKn3JBmA"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yadi.sk/i/N4YaYfcnqFZp1w"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yadi.sk/i/JD6sCwyT0ZCYdw" TargetMode="External"/><Relationship Id="rId5" Type="http://schemas.openxmlformats.org/officeDocument/2006/relationships/image" Target="../media/image8.emf"/><Relationship Id="rId4" Type="http://schemas.openxmlformats.org/officeDocument/2006/relationships/hyperlink" Target="https://yadi.sk/i/XJKlAU8haaXQoQ"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yadi.sk/i/zBn2lynHGKtlEQ"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cloud.mail.ru/public/5PoV/sQd3Lc2Eg" TargetMode="External"/><Relationship Id="rId5" Type="http://schemas.openxmlformats.org/officeDocument/2006/relationships/image" Target="../media/image9.png"/><Relationship Id="rId4" Type="http://schemas.openxmlformats.org/officeDocument/2006/relationships/hyperlink" Target="https://yadi.sk/i/3-59J9ofUUdNa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yadi.sk/i/zBn2lynHGKtlEQ"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yadi.sk/i/eC2C6M6Cr9nd4g" TargetMode="External"/><Relationship Id="rId7" Type="http://schemas.microsoft.com/office/2007/relationships/hdphoto" Target="../media/hdphoto2.wdp"/><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yadi.sk/i/N4YaYfcnqFZp1w"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Заголовок 1">
            <a:extLst>
              <a:ext uri="{FF2B5EF4-FFF2-40B4-BE49-F238E27FC236}">
                <a16:creationId xmlns:a16="http://schemas.microsoft.com/office/drawing/2014/main" xmlns="" id="{F40AC4F2-E188-4C1A-9B8A-F109297CA223}"/>
              </a:ext>
            </a:extLst>
          </p:cNvPr>
          <p:cNvSpPr txBox="1">
            <a:spLocks/>
          </p:cNvSpPr>
          <p:nvPr/>
        </p:nvSpPr>
        <p:spPr>
          <a:xfrm>
            <a:off x="3025187" y="1904984"/>
            <a:ext cx="8052387" cy="2708266"/>
          </a:xfrm>
          <a:prstGeom prst="rect">
            <a:avLst/>
          </a:prstGeom>
        </p:spPr>
        <p:txBody>
          <a:bodyPr vert="horz" lIns="43548" tIns="21774" rIns="43548" bIns="21774" rtlCol="0" anchor="ctr" anchorCtr="0">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gn="l"/>
            <a:endParaRPr lang="ru-RU" sz="3200" dirty="0">
              <a:solidFill>
                <a:srgbClr val="FF0000"/>
              </a:solidFill>
              <a:latin typeface="Muller Black" pitchFamily="50" charset="-52"/>
              <a:cs typeface="Arial" panose="020B0604020202020204" pitchFamily="34" charset="0"/>
            </a:endParaRPr>
          </a:p>
        </p:txBody>
      </p:sp>
      <p:sp>
        <p:nvSpPr>
          <p:cNvPr id="14" name="Заголовок 1">
            <a:extLst>
              <a:ext uri="{FF2B5EF4-FFF2-40B4-BE49-F238E27FC236}">
                <a16:creationId xmlns:a16="http://schemas.microsoft.com/office/drawing/2014/main" xmlns="" id="{E57831E3-F5F2-46F8-A0C7-4D523557FD00}"/>
              </a:ext>
            </a:extLst>
          </p:cNvPr>
          <p:cNvSpPr txBox="1">
            <a:spLocks/>
          </p:cNvSpPr>
          <p:nvPr/>
        </p:nvSpPr>
        <p:spPr>
          <a:xfrm>
            <a:off x="3025188" y="4859919"/>
            <a:ext cx="7572282" cy="1188456"/>
          </a:xfrm>
          <a:prstGeom prst="rect">
            <a:avLst/>
          </a:prstGeom>
        </p:spPr>
        <p:txBody>
          <a:bodyPr vert="horz" lIns="43548" tIns="21774" rIns="43548" bIns="21774" rtlCol="0" anchor="t" anchorCtr="0">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gn="l"/>
            <a:r>
              <a:rPr lang="ru-RU" sz="2570" dirty="0" err="1">
                <a:solidFill>
                  <a:srgbClr val="FF0000"/>
                </a:solidFill>
                <a:latin typeface="Muller Bold" pitchFamily="50" charset="-52"/>
                <a:cs typeface="Arial" panose="020B0604020202020204" pitchFamily="34" charset="0"/>
              </a:rPr>
              <a:t>Назаркин</a:t>
            </a:r>
            <a:r>
              <a:rPr lang="ru-RU" sz="2570" dirty="0">
                <a:solidFill>
                  <a:srgbClr val="FF0000"/>
                </a:solidFill>
                <a:latin typeface="Muller Bold" pitchFamily="50" charset="-52"/>
                <a:cs typeface="Arial" panose="020B0604020202020204" pitchFamily="34" charset="0"/>
              </a:rPr>
              <a:t> Сергей </a:t>
            </a:r>
            <a:r>
              <a:rPr lang="ru-RU" sz="2570" dirty="0" smtClean="0">
                <a:solidFill>
                  <a:srgbClr val="FF0000"/>
                </a:solidFill>
                <a:latin typeface="Muller Bold" pitchFamily="50" charset="-52"/>
                <a:cs typeface="Arial" panose="020B0604020202020204" pitchFamily="34" charset="0"/>
              </a:rPr>
              <a:t>Николаевич</a:t>
            </a:r>
            <a:r>
              <a:rPr lang="ru-RU" sz="2300" dirty="0" smtClean="0">
                <a:solidFill>
                  <a:srgbClr val="484C6A"/>
                </a:solidFill>
                <a:latin typeface="Muller Bold" pitchFamily="50" charset="-52"/>
                <a:cs typeface="Arial" panose="020B0604020202020204" pitchFamily="34" charset="0"/>
              </a:rPr>
              <a:t> </a:t>
            </a:r>
          </a:p>
          <a:p>
            <a:pPr algn="l"/>
            <a:r>
              <a:rPr lang="ru-RU" sz="2300" dirty="0" smtClean="0">
                <a:solidFill>
                  <a:srgbClr val="484C6A"/>
                </a:solidFill>
                <a:latin typeface="Muller Bold" pitchFamily="50" charset="-52"/>
                <a:cs typeface="Arial" panose="020B0604020202020204" pitchFamily="34" charset="0"/>
              </a:rPr>
              <a:t>руководитель </a:t>
            </a:r>
            <a:r>
              <a:rPr lang="ru-RU" sz="2300" dirty="0">
                <a:solidFill>
                  <a:srgbClr val="484C6A"/>
                </a:solidFill>
                <a:latin typeface="Muller Bold" pitchFamily="50" charset="-52"/>
                <a:cs typeface="Arial" panose="020B0604020202020204" pitchFamily="34" charset="0"/>
              </a:rPr>
              <a:t>центра "Точка роста" МБОУ "</a:t>
            </a:r>
            <a:r>
              <a:rPr lang="ru-RU" sz="2300" dirty="0" err="1">
                <a:solidFill>
                  <a:srgbClr val="484C6A"/>
                </a:solidFill>
                <a:latin typeface="Muller Bold" pitchFamily="50" charset="-52"/>
                <a:cs typeface="Arial" panose="020B0604020202020204" pitchFamily="34" charset="0"/>
              </a:rPr>
              <a:t>Кисловский</a:t>
            </a:r>
            <a:r>
              <a:rPr lang="ru-RU" sz="2300" dirty="0">
                <a:solidFill>
                  <a:srgbClr val="484C6A"/>
                </a:solidFill>
                <a:latin typeface="Muller Bold" pitchFamily="50" charset="-52"/>
                <a:cs typeface="Arial" panose="020B0604020202020204" pitchFamily="34" charset="0"/>
              </a:rPr>
              <a:t> СОШ" Томского района, Томская </a:t>
            </a:r>
            <a:r>
              <a:rPr lang="ru-RU" sz="2300" dirty="0" smtClean="0">
                <a:solidFill>
                  <a:srgbClr val="484C6A"/>
                </a:solidFill>
                <a:latin typeface="Muller Bold" pitchFamily="50" charset="-52"/>
                <a:cs typeface="Arial" panose="020B0604020202020204" pitchFamily="34" charset="0"/>
              </a:rPr>
              <a:t>область</a:t>
            </a:r>
            <a:endParaRPr lang="ru-RU" sz="2300" dirty="0">
              <a:solidFill>
                <a:srgbClr val="484C6A"/>
              </a:solidFill>
              <a:latin typeface="Muller Bold" pitchFamily="50" charset="-52"/>
              <a:cs typeface="Arial" panose="020B0604020202020204" pitchFamily="34" charset="0"/>
            </a:endParaRPr>
          </a:p>
        </p:txBody>
      </p:sp>
      <p:sp>
        <p:nvSpPr>
          <p:cNvPr id="4" name="Заголовок 1">
            <a:extLst>
              <a:ext uri="{FF2B5EF4-FFF2-40B4-BE49-F238E27FC236}">
                <a16:creationId xmlns:a16="http://schemas.microsoft.com/office/drawing/2014/main" xmlns="" id="{A65249E6-038C-43D3-BE46-E4E565EAA8CC}"/>
              </a:ext>
            </a:extLst>
          </p:cNvPr>
          <p:cNvSpPr txBox="1">
            <a:spLocks/>
          </p:cNvSpPr>
          <p:nvPr/>
        </p:nvSpPr>
        <p:spPr>
          <a:xfrm>
            <a:off x="528581" y="4181212"/>
            <a:ext cx="1701921" cy="735459"/>
          </a:xfrm>
          <a:prstGeom prst="rect">
            <a:avLst/>
          </a:prstGeom>
        </p:spPr>
        <p:txBody>
          <a:bodyPr vert="horz" lIns="43548" tIns="21774" rIns="43548" bIns="21774" rtlCol="0" anchor="t" anchorCtr="0">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gn="l">
              <a:lnSpc>
                <a:spcPct val="100000"/>
              </a:lnSpc>
            </a:pPr>
            <a:r>
              <a:rPr lang="ru-RU" sz="3200" b="1" dirty="0" smtClean="0">
                <a:solidFill>
                  <a:schemeClr val="bg1"/>
                </a:solidFill>
                <a:latin typeface="Arial" panose="020B0604020202020204" pitchFamily="34" charset="0"/>
                <a:cs typeface="Arial" panose="020B0604020202020204" pitchFamily="34" charset="0"/>
              </a:rPr>
              <a:t>2020</a:t>
            </a:r>
            <a:endParaRPr lang="ru-RU" sz="3200" b="1" dirty="0">
              <a:solidFill>
                <a:schemeClr val="bg1"/>
              </a:solidFill>
              <a:latin typeface="Arial" panose="020B0604020202020204" pitchFamily="34" charset="0"/>
              <a:cs typeface="Arial" panose="020B0604020202020204" pitchFamily="34" charset="0"/>
            </a:endParaRPr>
          </a:p>
        </p:txBody>
      </p:sp>
      <p:sp>
        <p:nvSpPr>
          <p:cNvPr id="5" name="Заголовок 1">
            <a:extLst>
              <a:ext uri="{FF2B5EF4-FFF2-40B4-BE49-F238E27FC236}">
                <a16:creationId xmlns:a16="http://schemas.microsoft.com/office/drawing/2014/main" xmlns="" id="{BA0EE7FC-157D-4914-AC43-658AE58ADF20}"/>
              </a:ext>
            </a:extLst>
          </p:cNvPr>
          <p:cNvSpPr txBox="1">
            <a:spLocks/>
          </p:cNvSpPr>
          <p:nvPr/>
        </p:nvSpPr>
        <p:spPr>
          <a:xfrm>
            <a:off x="7048888" y="445609"/>
            <a:ext cx="4839272" cy="681383"/>
          </a:xfrm>
          <a:prstGeom prst="rect">
            <a:avLst/>
          </a:prstGeom>
        </p:spPr>
        <p:txBody>
          <a:bodyPr vert="horz" lIns="43548" tIns="21774" rIns="43548" bIns="21774" rtlCol="0" anchor="t" anchorCtr="0">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gn="l"/>
            <a:r>
              <a:rPr lang="ru-RU" sz="1200" dirty="0">
                <a:solidFill>
                  <a:srgbClr val="FF0000"/>
                </a:solidFill>
                <a:latin typeface="Muller Black" pitchFamily="50" charset="-52"/>
                <a:cs typeface="Arial" panose="020B0604020202020204" pitchFamily="34" charset="0"/>
              </a:rPr>
              <a:t>I</a:t>
            </a:r>
            <a:r>
              <a:rPr lang="en-US" sz="1200" dirty="0">
                <a:solidFill>
                  <a:srgbClr val="FF0000"/>
                </a:solidFill>
                <a:latin typeface="Muller Black" pitchFamily="50" charset="-52"/>
                <a:cs typeface="Arial" panose="020B0604020202020204" pitchFamily="34" charset="0"/>
              </a:rPr>
              <a:t>I</a:t>
            </a:r>
            <a:r>
              <a:rPr lang="ru-RU" sz="1200" dirty="0">
                <a:solidFill>
                  <a:srgbClr val="FF0000"/>
                </a:solidFill>
                <a:latin typeface="Muller Black" pitchFamily="50" charset="-52"/>
                <a:cs typeface="Arial" panose="020B0604020202020204" pitchFamily="34" charset="0"/>
              </a:rPr>
              <a:t> Всероссийский Форум </a:t>
            </a:r>
            <a:r>
              <a:rPr lang="ru-RU" sz="1200" kern="1200" dirty="0">
                <a:solidFill>
                  <a:srgbClr val="484C6A"/>
                </a:solidFill>
                <a:latin typeface="Muller Black" pitchFamily="50" charset="-52"/>
                <a:ea typeface="+mj-ea"/>
                <a:cs typeface="Arial" panose="020B0604020202020204" pitchFamily="34" charset="0"/>
              </a:rPr>
              <a:t>центров «Точка роста» </a:t>
            </a:r>
            <a:endParaRPr lang="en-US" sz="1200" kern="1200" dirty="0">
              <a:solidFill>
                <a:srgbClr val="484C6A"/>
              </a:solidFill>
              <a:latin typeface="Muller Black" pitchFamily="50" charset="-52"/>
              <a:ea typeface="+mj-ea"/>
              <a:cs typeface="Arial" panose="020B0604020202020204" pitchFamily="34" charset="0"/>
            </a:endParaRPr>
          </a:p>
          <a:p>
            <a:pPr algn="l"/>
            <a:r>
              <a:rPr lang="ru-RU" sz="1200" dirty="0">
                <a:solidFill>
                  <a:srgbClr val="484C6A"/>
                </a:solidFill>
                <a:latin typeface="Muller Black" pitchFamily="50" charset="-52"/>
                <a:cs typeface="Arial" panose="020B0604020202020204" pitchFamily="34" charset="0"/>
              </a:rPr>
              <a:t>«Вектор трансформации образования общеобразовательных организаций сельских территорий и малых городов»</a:t>
            </a:r>
          </a:p>
        </p:txBody>
      </p:sp>
      <p:sp>
        <p:nvSpPr>
          <p:cNvPr id="6" name="Прямоугольник 5">
            <a:extLst>
              <a:ext uri="{FF2B5EF4-FFF2-40B4-BE49-F238E27FC236}">
                <a16:creationId xmlns:a16="http://schemas.microsoft.com/office/drawing/2014/main" xmlns="" id="{2735A365-77AE-4B42-935A-84EEAD5FFB7A}"/>
              </a:ext>
            </a:extLst>
          </p:cNvPr>
          <p:cNvSpPr/>
          <p:nvPr/>
        </p:nvSpPr>
        <p:spPr>
          <a:xfrm>
            <a:off x="2691588" y="4613249"/>
            <a:ext cx="7782294" cy="779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57"/>
          </a:p>
        </p:txBody>
      </p:sp>
      <p:pic>
        <p:nvPicPr>
          <p:cNvPr id="7" name="Рисунок 6">
            <a:extLst>
              <a:ext uri="{FF2B5EF4-FFF2-40B4-BE49-F238E27FC236}">
                <a16:creationId xmlns:a16="http://schemas.microsoft.com/office/drawing/2014/main" xmlns="" id="{DF55672F-1D90-4C01-BA0A-E3BD6DDD72EC}"/>
              </a:ext>
            </a:extLst>
          </p:cNvPr>
          <p:cNvPicPr>
            <a:picLocks noChangeAspect="1"/>
          </p:cNvPicPr>
          <p:nvPr/>
        </p:nvPicPr>
        <p:blipFill rotWithShape="1">
          <a:blip r:embed="rId3"/>
          <a:srcRect t="21610" r="38169"/>
          <a:stretch/>
        </p:blipFill>
        <p:spPr>
          <a:xfrm>
            <a:off x="4853223" y="203609"/>
            <a:ext cx="1972247" cy="712219"/>
          </a:xfrm>
          <a:prstGeom prst="rect">
            <a:avLst/>
          </a:prstGeom>
        </p:spPr>
      </p:pic>
      <p:pic>
        <p:nvPicPr>
          <p:cNvPr id="8" name="Рисунок 7">
            <a:extLst>
              <a:ext uri="{FF2B5EF4-FFF2-40B4-BE49-F238E27FC236}">
                <a16:creationId xmlns:a16="http://schemas.microsoft.com/office/drawing/2014/main" xmlns="" id="{F98E3054-4B50-414C-B6C9-AC05AB1E1872}"/>
              </a:ext>
            </a:extLst>
          </p:cNvPr>
          <p:cNvPicPr>
            <a:picLocks noChangeAspect="1"/>
          </p:cNvPicPr>
          <p:nvPr/>
        </p:nvPicPr>
        <p:blipFill rotWithShape="1">
          <a:blip r:embed="rId3"/>
          <a:srcRect l="65701"/>
          <a:stretch/>
        </p:blipFill>
        <p:spPr>
          <a:xfrm>
            <a:off x="2519849" y="343413"/>
            <a:ext cx="820499" cy="681383"/>
          </a:xfrm>
          <a:prstGeom prst="rect">
            <a:avLst/>
          </a:prstGeom>
        </p:spPr>
      </p:pic>
      <p:pic>
        <p:nvPicPr>
          <p:cNvPr id="9" name="Рисунок 8">
            <a:extLst>
              <a:ext uri="{FF2B5EF4-FFF2-40B4-BE49-F238E27FC236}">
                <a16:creationId xmlns:a16="http://schemas.microsoft.com/office/drawing/2014/main" xmlns="" id="{652F3D1F-618D-41E0-B52B-22227D6DC4E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3678565" y="456516"/>
            <a:ext cx="836440" cy="356537"/>
          </a:xfrm>
          <a:prstGeom prst="rect">
            <a:avLst/>
          </a:prstGeom>
        </p:spPr>
      </p:pic>
      <p:pic>
        <p:nvPicPr>
          <p:cNvPr id="10" name="Рисунок 9">
            <a:extLst>
              <a:ext uri="{FF2B5EF4-FFF2-40B4-BE49-F238E27FC236}">
                <a16:creationId xmlns:a16="http://schemas.microsoft.com/office/drawing/2014/main" xmlns="" id="{FA159E77-2255-40A2-B4BD-8389B97E84E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931" t="41188" r="10648" b="42046"/>
          <a:stretch/>
        </p:blipFill>
        <p:spPr>
          <a:xfrm>
            <a:off x="513390" y="486787"/>
            <a:ext cx="1870952" cy="279214"/>
          </a:xfrm>
          <a:prstGeom prst="rect">
            <a:avLst/>
          </a:prstGeom>
        </p:spPr>
      </p:pic>
      <p:sp>
        <p:nvSpPr>
          <p:cNvPr id="2" name="Прямоугольник 1"/>
          <p:cNvSpPr/>
          <p:nvPr/>
        </p:nvSpPr>
        <p:spPr>
          <a:xfrm>
            <a:off x="3025187" y="2116148"/>
            <a:ext cx="7448695" cy="2062103"/>
          </a:xfrm>
          <a:prstGeom prst="rect">
            <a:avLst/>
          </a:prstGeom>
        </p:spPr>
        <p:txBody>
          <a:bodyPr wrap="square">
            <a:spAutoFit/>
          </a:bodyPr>
          <a:lstStyle/>
          <a:p>
            <a:r>
              <a:rPr lang="ru-RU" sz="3200" b="1" dirty="0">
                <a:latin typeface="Muller Bold"/>
              </a:rPr>
              <a:t>Интеграция основного и дополнительного образования в сельской школе: проблема или новые </a:t>
            </a:r>
            <a:r>
              <a:rPr lang="ru-RU" sz="3200" b="1" dirty="0" smtClean="0">
                <a:latin typeface="Muller Bold"/>
              </a:rPr>
              <a:t>возможности?</a:t>
            </a:r>
            <a:endParaRPr lang="ru-RU" sz="3200" dirty="0">
              <a:solidFill>
                <a:schemeClr val="bg2"/>
              </a:solidFill>
              <a:latin typeface="Muller Black"/>
            </a:endParaRPr>
          </a:p>
        </p:txBody>
      </p:sp>
    </p:spTree>
    <p:extLst>
      <p:ext uri="{BB962C8B-B14F-4D97-AF65-F5344CB8AC3E}">
        <p14:creationId xmlns:p14="http://schemas.microsoft.com/office/powerpoint/2010/main" val="23502297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Метод проектного обучения</a:t>
            </a:r>
            <a:endParaRPr lang="ru-RU" dirty="0"/>
          </a:p>
        </p:txBody>
      </p:sp>
      <p:sp>
        <p:nvSpPr>
          <p:cNvPr id="3" name="Текст 2"/>
          <p:cNvSpPr>
            <a:spLocks noGrp="1"/>
          </p:cNvSpPr>
          <p:nvPr>
            <p:ph type="body" idx="1"/>
          </p:nvPr>
        </p:nvSpPr>
        <p:spPr>
          <a:xfrm>
            <a:off x="838200" y="1282700"/>
            <a:ext cx="10515600" cy="4894263"/>
          </a:xfrm>
        </p:spPr>
        <p:txBody>
          <a:bodyPr/>
          <a:lstStyle/>
          <a:p>
            <a:endParaRPr lang="ru-RU" dirty="0"/>
          </a:p>
          <a:p>
            <a:r>
              <a:rPr lang="ru-RU" sz="2000" dirty="0" smtClean="0"/>
              <a:t>Всегда </a:t>
            </a:r>
            <a:r>
              <a:rPr lang="ru-RU" sz="2000" b="1" dirty="0" smtClean="0"/>
              <a:t>ориентирован </a:t>
            </a:r>
            <a:r>
              <a:rPr lang="ru-RU" sz="2000" b="1" dirty="0"/>
              <a:t>на самостоятельную деятельность учащихся -индивидуальную, парную, групповую</a:t>
            </a:r>
            <a:r>
              <a:rPr lang="ru-RU" sz="2000" dirty="0"/>
              <a:t>, которую учащиеся выполняют в течение определенного отрезка времени. Этот подход </a:t>
            </a:r>
            <a:r>
              <a:rPr lang="ru-RU" sz="2000" dirty="0" smtClean="0"/>
              <a:t>органично </a:t>
            </a:r>
            <a:r>
              <a:rPr lang="ru-RU" sz="2000" b="1" dirty="0" smtClean="0"/>
              <a:t>сочетается </a:t>
            </a:r>
            <a:r>
              <a:rPr lang="ru-RU" sz="2000" b="1" dirty="0"/>
              <a:t>с методом обучения в сотрудничестве</a:t>
            </a:r>
            <a:r>
              <a:rPr lang="ru-RU" sz="2000" dirty="0"/>
              <a:t>.</a:t>
            </a:r>
          </a:p>
          <a:p>
            <a:r>
              <a:rPr lang="ru-RU" sz="2000" dirty="0" smtClean="0"/>
              <a:t>Всегда </a:t>
            </a:r>
            <a:r>
              <a:rPr lang="ru-RU" sz="2000" b="1" dirty="0" smtClean="0"/>
              <a:t>предполагает </a:t>
            </a:r>
            <a:r>
              <a:rPr lang="ru-RU" sz="2000" b="1" dirty="0"/>
              <a:t>решение какой-то проблемы</a:t>
            </a:r>
            <a:r>
              <a:rPr lang="ru-RU" sz="2000" b="1" dirty="0" smtClean="0"/>
              <a:t>, </a:t>
            </a:r>
            <a:r>
              <a:rPr lang="ru-RU" sz="2000" dirty="0" smtClean="0"/>
              <a:t>предусматривающей</a:t>
            </a:r>
            <a:r>
              <a:rPr lang="ru-RU" sz="2000" dirty="0"/>
              <a:t>, с одной стороны, использование разнообразных методов, с другой -интегрирование знаний, умений из различных областей науки, техники, технологии, творческих областей.</a:t>
            </a:r>
          </a:p>
          <a:p>
            <a:r>
              <a:rPr lang="ru-RU" sz="2000" dirty="0" smtClean="0"/>
              <a:t>Лежит </a:t>
            </a:r>
            <a:r>
              <a:rPr lang="ru-RU" sz="2000" dirty="0"/>
              <a:t>развитие познавательных навыков учащихся, умений самостоятельно конструировать свои знания, умений ориентироваться в информационном пространстве, развитие критического мышления.</a:t>
            </a:r>
          </a:p>
          <a:p>
            <a:r>
              <a:rPr lang="ru-RU" sz="2000" b="1" dirty="0" smtClean="0"/>
              <a:t>Результаты </a:t>
            </a:r>
            <a:r>
              <a:rPr lang="ru-RU" sz="2000" dirty="0" smtClean="0"/>
              <a:t>выполненных </a:t>
            </a:r>
            <a:r>
              <a:rPr lang="ru-RU" sz="2000" dirty="0"/>
              <a:t>проектов должны быть, что называется, "осязаемыми", т.е., если это теоретическая проблема, то конкретное ее решение, если практическая -конкретный результат, готовый к внедрению.</a:t>
            </a:r>
          </a:p>
          <a:p>
            <a:endParaRPr lang="ru-RU" dirty="0"/>
          </a:p>
        </p:txBody>
      </p:sp>
    </p:spTree>
    <p:extLst>
      <p:ext uri="{BB962C8B-B14F-4D97-AF65-F5344CB8AC3E}">
        <p14:creationId xmlns:p14="http://schemas.microsoft.com/office/powerpoint/2010/main" val="4248097311"/>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4899" y="368781"/>
            <a:ext cx="8053614" cy="917575"/>
          </a:xfrm>
        </p:spPr>
        <p:txBody>
          <a:bodyPr>
            <a:normAutofit/>
          </a:bodyPr>
          <a:lstStyle/>
          <a:p>
            <a:r>
              <a:rPr lang="ru-RU" dirty="0" smtClean="0"/>
              <a:t>Формы работы</a:t>
            </a:r>
            <a:endParaRPr lang="ru-RU" b="0" dirty="0"/>
          </a:p>
        </p:txBody>
      </p:sp>
      <p:pic>
        <p:nvPicPr>
          <p:cNvPr id="8" name="Рисунок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8000" contrast="14000"/>
                    </a14:imgEffect>
                  </a14:imgLayer>
                </a14:imgProps>
              </a:ext>
              <a:ext uri="{28A0092B-C50C-407E-A947-70E740481C1C}">
                <a14:useLocalDpi xmlns:a14="http://schemas.microsoft.com/office/drawing/2010/main" val="0"/>
              </a:ext>
            </a:extLst>
          </a:blip>
          <a:stretch>
            <a:fillRect/>
          </a:stretch>
        </p:blipFill>
        <p:spPr>
          <a:xfrm>
            <a:off x="8568331" y="1299235"/>
            <a:ext cx="3273137" cy="2182091"/>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74651" y="3332468"/>
            <a:ext cx="3273137" cy="2182091"/>
          </a:xfrm>
          <a:prstGeom prst="rect">
            <a:avLst/>
          </a:prstGeom>
        </p:spPr>
      </p:pic>
      <p:sp>
        <p:nvSpPr>
          <p:cNvPr id="7" name="Текст 2"/>
          <p:cNvSpPr>
            <a:spLocks noGrp="1"/>
          </p:cNvSpPr>
          <p:nvPr>
            <p:ph type="body" idx="1"/>
          </p:nvPr>
        </p:nvSpPr>
        <p:spPr>
          <a:xfrm>
            <a:off x="1134081" y="1533927"/>
            <a:ext cx="7434250" cy="3936819"/>
          </a:xfrm>
        </p:spPr>
        <p:txBody>
          <a:bodyPr>
            <a:noAutofit/>
          </a:bodyPr>
          <a:lstStyle/>
          <a:p>
            <a:r>
              <a:rPr lang="ru-RU" sz="2000" i="1" dirty="0" smtClean="0">
                <a:hlinkClick r:id="rId6"/>
              </a:rPr>
              <a:t>Интенсив</a:t>
            </a:r>
            <a:endParaRPr lang="ru-RU" sz="2000" i="1" dirty="0" smtClean="0"/>
          </a:p>
          <a:p>
            <a:r>
              <a:rPr lang="ru-RU" sz="2000" i="1" dirty="0" smtClean="0">
                <a:hlinkClick r:id="rId7"/>
              </a:rPr>
              <a:t>Мастер-класс</a:t>
            </a:r>
            <a:endParaRPr lang="ru-RU" sz="2000" i="1" dirty="0" smtClean="0"/>
          </a:p>
          <a:p>
            <a:r>
              <a:rPr lang="ru-RU" sz="2000" i="1" dirty="0" smtClean="0">
                <a:hlinkClick r:id="rId8"/>
              </a:rPr>
              <a:t>Хакатон</a:t>
            </a:r>
            <a:endParaRPr lang="ru-RU" sz="2000" i="1" dirty="0" smtClean="0"/>
          </a:p>
          <a:p>
            <a:r>
              <a:rPr lang="ru-RU" sz="2000" i="1" dirty="0" smtClean="0">
                <a:hlinkClick r:id="rId9"/>
              </a:rPr>
              <a:t>Профильная смена</a:t>
            </a:r>
            <a:endParaRPr lang="ru-RU" sz="2000" i="1" dirty="0" smtClean="0"/>
          </a:p>
          <a:p>
            <a:r>
              <a:rPr lang="ru-RU" sz="2000" i="1" dirty="0" smtClean="0"/>
              <a:t>Апробация</a:t>
            </a:r>
          </a:p>
          <a:p>
            <a:r>
              <a:rPr lang="ru-RU" sz="2000" i="1" dirty="0" smtClean="0"/>
              <a:t>Дистанционное обучение и работа над проектами (</a:t>
            </a:r>
            <a:r>
              <a:rPr lang="ru-RU" sz="2000" i="1" dirty="0" smtClean="0">
                <a:hlinkClick r:id="rId10"/>
              </a:rPr>
              <a:t>пример </a:t>
            </a:r>
            <a:r>
              <a:rPr lang="ru-RU" sz="2000" i="1" dirty="0" err="1">
                <a:hlinkClick r:id="rId10"/>
              </a:rPr>
              <a:t>канбан</a:t>
            </a:r>
            <a:r>
              <a:rPr lang="ru-RU" sz="2000" i="1" dirty="0">
                <a:hlinkClick r:id="rId10"/>
              </a:rPr>
              <a:t> </a:t>
            </a:r>
            <a:r>
              <a:rPr lang="ru-RU" sz="2000" i="1" dirty="0" smtClean="0">
                <a:hlinkClick r:id="rId10"/>
              </a:rPr>
              <a:t>доски</a:t>
            </a:r>
            <a:r>
              <a:rPr lang="ru-RU" sz="2000" i="1" dirty="0" smtClean="0"/>
              <a:t>)</a:t>
            </a:r>
          </a:p>
          <a:p>
            <a:r>
              <a:rPr lang="ru-RU" sz="2000" i="1" dirty="0">
                <a:hlinkClick r:id="rId11"/>
              </a:rPr>
              <a:t>Проекты с предприятиями реального сектора </a:t>
            </a:r>
            <a:r>
              <a:rPr lang="ru-RU" sz="2000" i="1" dirty="0" smtClean="0">
                <a:hlinkClick r:id="rId11"/>
              </a:rPr>
              <a:t>экономики</a:t>
            </a:r>
            <a:endParaRPr lang="ru-RU" sz="2000" i="1" dirty="0" smtClean="0"/>
          </a:p>
          <a:p>
            <a:r>
              <a:rPr lang="ru-RU" sz="2000" i="1" dirty="0" smtClean="0">
                <a:hlinkClick r:id="rId12"/>
              </a:rPr>
              <a:t>Конкурсы и соревнования</a:t>
            </a:r>
            <a:endParaRPr lang="ru-RU" sz="2000" i="1" dirty="0"/>
          </a:p>
          <a:p>
            <a:endParaRPr lang="ru-RU" sz="2000" i="1" dirty="0" smtClean="0"/>
          </a:p>
          <a:p>
            <a:endParaRPr lang="ru-RU" sz="2000" i="1" dirty="0" smtClean="0"/>
          </a:p>
          <a:p>
            <a:pPr marL="0" indent="0">
              <a:buNone/>
            </a:pPr>
            <a:r>
              <a:rPr lang="ru-RU" sz="2000" b="1" i="1" dirty="0" smtClean="0">
                <a:hlinkClick r:id="rId13"/>
              </a:rPr>
              <a:t>ИСТОРИЯ УПЕХА «Точки роста» 2019-2020</a:t>
            </a:r>
            <a:endParaRPr lang="ru-RU" sz="2000" b="1" i="1" dirty="0" smtClean="0"/>
          </a:p>
          <a:p>
            <a:pPr marL="0" indent="0">
              <a:buNone/>
            </a:pPr>
            <a:endParaRPr lang="ru-RU" sz="2000" b="1" i="1" dirty="0" smtClean="0"/>
          </a:p>
          <a:p>
            <a:pPr marL="0" indent="0">
              <a:buNone/>
            </a:pPr>
            <a:endParaRPr lang="ru-RU" sz="2000" b="1" i="1" dirty="0" smtClean="0"/>
          </a:p>
          <a:p>
            <a:pPr marL="0" indent="0">
              <a:buNone/>
            </a:pPr>
            <a:endParaRPr lang="ru-RU" sz="2000" dirty="0"/>
          </a:p>
          <a:p>
            <a:endParaRPr lang="ru-RU" sz="2400" dirty="0"/>
          </a:p>
        </p:txBody>
      </p:sp>
      <p:pic>
        <p:nvPicPr>
          <p:cNvPr id="10" name="Рисунок 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13791" y="1299234"/>
            <a:ext cx="3748220" cy="2033233"/>
          </a:xfrm>
          <a:prstGeom prst="rect">
            <a:avLst/>
          </a:prstGeom>
        </p:spPr>
      </p:pic>
      <p:sp>
        <p:nvSpPr>
          <p:cNvPr id="11" name="TextBox 10"/>
          <p:cNvSpPr txBox="1"/>
          <p:nvPr/>
        </p:nvSpPr>
        <p:spPr>
          <a:xfrm>
            <a:off x="8914237" y="5800309"/>
            <a:ext cx="283129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ru-RU" dirty="0" smtClean="0">
                <a:hlinkClick r:id="rId15"/>
              </a:rPr>
              <a:t>Чек-лист истории успеха</a:t>
            </a:r>
            <a:endParaRPr kumimoji="0" lang="ru-RU" sz="1800" b="0" i="0" u="none" strike="noStrike" cap="none" spc="0" normalizeH="0" baseline="0" dirty="0">
              <a:ln>
                <a:noFill/>
              </a:ln>
              <a:solidFill>
                <a:srgbClr val="000000"/>
              </a:solidFill>
              <a:effectLst/>
              <a:uFillTx/>
              <a:latin typeface="+mj-lt"/>
              <a:ea typeface="+mj-ea"/>
              <a:cs typeface="+mj-cs"/>
              <a:sym typeface="Calibri"/>
            </a:endParaRPr>
          </a:p>
        </p:txBody>
      </p:sp>
    </p:spTree>
    <p:extLst>
      <p:ext uri="{BB962C8B-B14F-4D97-AF65-F5344CB8AC3E}">
        <p14:creationId xmlns:p14="http://schemas.microsoft.com/office/powerpoint/2010/main" val="258134787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4899" y="360563"/>
            <a:ext cx="8053614" cy="917575"/>
          </a:xfrm>
        </p:spPr>
        <p:txBody>
          <a:bodyPr>
            <a:normAutofit/>
          </a:bodyPr>
          <a:lstStyle/>
          <a:p>
            <a:r>
              <a:rPr lang="ru-RU" dirty="0" smtClean="0"/>
              <a:t>Контакты</a:t>
            </a:r>
            <a:endParaRPr lang="ru-RU" b="0" dirty="0"/>
          </a:p>
        </p:txBody>
      </p:sp>
      <p:sp>
        <p:nvSpPr>
          <p:cNvPr id="3" name="Текст 2"/>
          <p:cNvSpPr>
            <a:spLocks noGrp="1"/>
          </p:cNvSpPr>
          <p:nvPr>
            <p:ph type="body" idx="1"/>
          </p:nvPr>
        </p:nvSpPr>
        <p:spPr>
          <a:xfrm>
            <a:off x="1272746" y="1111883"/>
            <a:ext cx="9329033" cy="4157829"/>
          </a:xfrm>
        </p:spPr>
        <p:txBody>
          <a:bodyPr>
            <a:noAutofit/>
          </a:bodyPr>
          <a:lstStyle/>
          <a:p>
            <a:pPr marL="0" indent="0">
              <a:buNone/>
            </a:pPr>
            <a:endParaRPr lang="ru-RU" sz="2000" dirty="0">
              <a:solidFill>
                <a:srgbClr val="0000CC"/>
              </a:solidFill>
            </a:endParaRPr>
          </a:p>
          <a:p>
            <a:pPr marL="0" indent="0">
              <a:buNone/>
            </a:pPr>
            <a:r>
              <a:rPr lang="ru-RU" sz="2800" b="1" i="1" dirty="0" err="1" smtClean="0">
                <a:solidFill>
                  <a:srgbClr val="0000CC"/>
                </a:solidFill>
              </a:rPr>
              <a:t>Назаркин</a:t>
            </a:r>
            <a:r>
              <a:rPr lang="ru-RU" sz="2800" b="1" i="1" dirty="0" smtClean="0">
                <a:solidFill>
                  <a:srgbClr val="0000CC"/>
                </a:solidFill>
              </a:rPr>
              <a:t> </a:t>
            </a:r>
            <a:r>
              <a:rPr lang="ru-RU" sz="2800" b="1" i="1" dirty="0">
                <a:solidFill>
                  <a:srgbClr val="0000CC"/>
                </a:solidFill>
              </a:rPr>
              <a:t>Сергей Николаевич, </a:t>
            </a:r>
            <a:endParaRPr lang="ru-RU" sz="2800" b="1" i="1" dirty="0" smtClean="0">
              <a:solidFill>
                <a:srgbClr val="0000CC"/>
              </a:solidFill>
            </a:endParaRPr>
          </a:p>
          <a:p>
            <a:pPr marL="0" indent="0">
              <a:buNone/>
            </a:pPr>
            <a:r>
              <a:rPr lang="ru-RU" sz="2000" b="1" i="1" dirty="0" smtClean="0"/>
              <a:t>руководитель </a:t>
            </a:r>
            <a:r>
              <a:rPr lang="ru-RU" sz="2000" b="1" i="1" dirty="0"/>
              <a:t>центра образования цифрового и гуманитарного профилей "Точка роста"  МБОУ "</a:t>
            </a:r>
            <a:r>
              <a:rPr lang="ru-RU" sz="2000" b="1" i="1" dirty="0" err="1"/>
              <a:t>Кисловская</a:t>
            </a:r>
            <a:r>
              <a:rPr lang="ru-RU" sz="2000" b="1" i="1" dirty="0"/>
              <a:t> СОШ" Томского района, Томской области.</a:t>
            </a:r>
            <a:r>
              <a:rPr lang="ru-RU" sz="2000" i="1" dirty="0">
                <a:solidFill>
                  <a:srgbClr val="0000CC"/>
                </a:solidFill>
              </a:rPr>
              <a:t>	</a:t>
            </a:r>
            <a:endParaRPr lang="ru-RU" sz="2000" i="1" dirty="0" smtClean="0">
              <a:solidFill>
                <a:srgbClr val="0000CC"/>
              </a:solidFill>
            </a:endParaRPr>
          </a:p>
          <a:p>
            <a:pPr marL="0" indent="0">
              <a:buNone/>
            </a:pPr>
            <a:r>
              <a:rPr lang="ru-RU" sz="2000" i="1" dirty="0">
                <a:solidFill>
                  <a:srgbClr val="0000CC"/>
                </a:solidFill>
              </a:rPr>
              <a:t>	</a:t>
            </a:r>
            <a:r>
              <a:rPr lang="ru-RU" sz="2000" i="1" dirty="0" smtClean="0">
                <a:solidFill>
                  <a:srgbClr val="0000CC"/>
                </a:solidFill>
              </a:rPr>
              <a:t>+</a:t>
            </a:r>
            <a:r>
              <a:rPr lang="ru-RU" sz="2000" i="1" dirty="0">
                <a:solidFill>
                  <a:srgbClr val="0000CC"/>
                </a:solidFill>
              </a:rPr>
              <a:t>7 913 829 31 23     </a:t>
            </a:r>
            <a:r>
              <a:rPr lang="ru-RU" sz="2000" i="1" dirty="0" smtClean="0">
                <a:solidFill>
                  <a:srgbClr val="0000CC"/>
                </a:solidFill>
              </a:rPr>
              <a:t>	</a:t>
            </a:r>
          </a:p>
          <a:p>
            <a:pPr marL="0" indent="0">
              <a:buNone/>
            </a:pPr>
            <a:r>
              <a:rPr lang="ru-RU" sz="2000" i="1" dirty="0" smtClean="0">
                <a:solidFill>
                  <a:srgbClr val="0000CC"/>
                </a:solidFill>
              </a:rPr>
              <a:t>	snn2332@mail.ru </a:t>
            </a:r>
            <a:endParaRPr lang="ru-RU" sz="2000" i="1" dirty="0">
              <a:solidFill>
                <a:srgbClr val="0000CC"/>
              </a:solidFill>
            </a:endParaRPr>
          </a:p>
          <a:p>
            <a:pPr marL="0" indent="0">
              <a:buNone/>
            </a:pPr>
            <a:r>
              <a:rPr lang="ru-RU" sz="2000" i="1" dirty="0">
                <a:solidFill>
                  <a:srgbClr val="0000CC"/>
                </a:solidFill>
              </a:rPr>
              <a:t>	</a:t>
            </a:r>
            <a:r>
              <a:rPr lang="en-US" sz="2000" dirty="0" smtClean="0">
                <a:hlinkClick r:id="rId3"/>
              </a:rPr>
              <a:t>https</a:t>
            </a:r>
            <a:r>
              <a:rPr lang="en-US" sz="2000" dirty="0">
                <a:hlinkClick r:id="rId3"/>
              </a:rPr>
              <a:t>://</a:t>
            </a:r>
            <a:r>
              <a:rPr lang="en-US" sz="2000" dirty="0" smtClean="0">
                <a:hlinkClick r:id="rId3"/>
              </a:rPr>
              <a:t>t.me/</a:t>
            </a:r>
            <a:r>
              <a:rPr lang="en-US" sz="2000" i="1" dirty="0" smtClean="0">
                <a:solidFill>
                  <a:srgbClr val="0000CC"/>
                </a:solidFill>
                <a:hlinkClick r:id="rId3"/>
              </a:rPr>
              <a:t>snn233</a:t>
            </a:r>
            <a:r>
              <a:rPr lang="ru-RU" sz="2000" i="1" dirty="0" smtClean="0">
                <a:solidFill>
                  <a:srgbClr val="0000CC"/>
                </a:solidFill>
                <a:hlinkClick r:id="rId3"/>
              </a:rPr>
              <a:t>2</a:t>
            </a:r>
            <a:endParaRPr lang="ru-RU" sz="2000" i="1" dirty="0" smtClean="0">
              <a:solidFill>
                <a:srgbClr val="0000CC"/>
              </a:solidFill>
            </a:endParaRPr>
          </a:p>
          <a:p>
            <a:pPr marL="0" indent="0">
              <a:buNone/>
            </a:pPr>
            <a:endParaRPr lang="ru-RU" sz="2000" i="1" dirty="0" smtClean="0">
              <a:solidFill>
                <a:srgbClr val="0000CC"/>
              </a:solidFill>
            </a:endParaRPr>
          </a:p>
          <a:p>
            <a:pPr marL="0" indent="0">
              <a:buNone/>
            </a:pPr>
            <a:endParaRPr lang="ru-RU" sz="2000" i="1" dirty="0">
              <a:solidFill>
                <a:srgbClr val="0000CC"/>
              </a:solidFill>
            </a:endParaRPr>
          </a:p>
        </p:txBody>
      </p:sp>
      <p:pic>
        <p:nvPicPr>
          <p:cNvPr id="12" name="Picture 2" descr="6726cbd0-d91f-4e50-bf96-f5aa0e47e56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7690" y="360563"/>
            <a:ext cx="2652966" cy="148337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04899" y="4403857"/>
            <a:ext cx="9496880" cy="2031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ru-RU" b="1" dirty="0"/>
              <a:t>Актуальные </a:t>
            </a:r>
            <a:r>
              <a:rPr lang="ru-RU" b="1" dirty="0" smtClean="0"/>
              <a:t>файлы описания</a:t>
            </a:r>
            <a:r>
              <a:rPr lang="ru-RU" b="1" dirty="0"/>
              <a:t> </a:t>
            </a:r>
            <a:r>
              <a:rPr lang="ru-RU" dirty="0" smtClean="0"/>
              <a:t>Информационных ресурсов </a:t>
            </a:r>
            <a:r>
              <a:rPr lang="ru-RU" dirty="0"/>
              <a:t>и </a:t>
            </a:r>
            <a:r>
              <a:rPr lang="ru-RU" dirty="0" smtClean="0"/>
              <a:t>сообществ </a:t>
            </a:r>
            <a:r>
              <a:rPr lang="ru-RU" dirty="0"/>
              <a:t>центров </a:t>
            </a:r>
            <a:r>
              <a:rPr lang="ru-RU" dirty="0" smtClean="0"/>
              <a:t>«</a:t>
            </a:r>
            <a:r>
              <a:rPr lang="ru-RU" dirty="0"/>
              <a:t>Точка роста» </a:t>
            </a:r>
            <a:r>
              <a:rPr lang="ru-RU" dirty="0" smtClean="0"/>
              <a:t> </a:t>
            </a:r>
            <a:r>
              <a:rPr lang="ru-RU" dirty="0"/>
              <a:t>хранятся по </a:t>
            </a:r>
            <a:r>
              <a:rPr lang="ru-RU" dirty="0" smtClean="0"/>
              <a:t>ссылке: </a:t>
            </a:r>
            <a:r>
              <a:rPr lang="ru-RU" dirty="0" smtClean="0">
                <a:hlinkClick r:id="rId5"/>
              </a:rPr>
              <a:t>https</a:t>
            </a:r>
            <a:r>
              <a:rPr lang="ru-RU" dirty="0">
                <a:hlinkClick r:id="rId5"/>
              </a:rPr>
              <a:t>://</a:t>
            </a:r>
            <a:r>
              <a:rPr lang="ru-RU" dirty="0" smtClean="0">
                <a:hlinkClick r:id="rId5"/>
              </a:rPr>
              <a:t>yadi.sk/d/TAZiblzV0CloHg</a:t>
            </a:r>
            <a:endParaRPr lang="ru-RU" dirty="0"/>
          </a:p>
          <a:p>
            <a:pPr marL="285750" indent="-285750">
              <a:buFont typeface="Arial" panose="020B0604020202020204" pitchFamily="34" charset="0"/>
              <a:buChar char="•"/>
            </a:pPr>
            <a:r>
              <a:rPr lang="ru-RU" dirty="0"/>
              <a:t> Центры "Точка роста" официальный информационный канал Телеграм </a:t>
            </a:r>
            <a:r>
              <a:rPr lang="ru-RU" dirty="0" smtClean="0"/>
              <a:t> </a:t>
            </a:r>
            <a:r>
              <a:rPr lang="en-US" dirty="0" smtClean="0">
                <a:hlinkClick r:id="rId6"/>
              </a:rPr>
              <a:t>https</a:t>
            </a:r>
            <a:r>
              <a:rPr lang="en-US" dirty="0">
                <a:hlinkClick r:id="rId6"/>
              </a:rPr>
              <a:t>://</a:t>
            </a:r>
            <a:r>
              <a:rPr lang="en-US" dirty="0" smtClean="0">
                <a:hlinkClick r:id="rId6"/>
              </a:rPr>
              <a:t>t.me/tochkarosta_official</a:t>
            </a:r>
            <a:endParaRPr lang="ru-RU" dirty="0"/>
          </a:p>
          <a:p>
            <a:pPr marL="285750" indent="-285750">
              <a:buFont typeface="Arial" panose="020B0604020202020204" pitchFamily="34" charset="0"/>
              <a:buChar char="•"/>
            </a:pPr>
            <a:r>
              <a:rPr lang="ru-RU" dirty="0"/>
              <a:t>Неофициальные информационные группы и каналы сообщества представителей центров «Точка роста» РФ: </a:t>
            </a:r>
          </a:p>
          <a:p>
            <a:r>
              <a:rPr lang="ru-RU" dirty="0" smtClean="0"/>
              <a:t>	</a:t>
            </a:r>
            <a:r>
              <a:rPr lang="ru-RU" b="1" dirty="0" smtClean="0"/>
              <a:t>Руководители</a:t>
            </a:r>
            <a:r>
              <a:rPr lang="ru-RU" dirty="0" smtClean="0"/>
              <a:t> </a:t>
            </a:r>
            <a:r>
              <a:rPr lang="en-US" dirty="0" smtClean="0">
                <a:hlinkClick r:id="rId7"/>
              </a:rPr>
              <a:t>https</a:t>
            </a:r>
            <a:r>
              <a:rPr lang="en-US" dirty="0">
                <a:hlinkClick r:id="rId7"/>
              </a:rPr>
              <a:t>://</a:t>
            </a:r>
            <a:r>
              <a:rPr lang="en-US" dirty="0" smtClean="0">
                <a:hlinkClick r:id="rId7"/>
              </a:rPr>
              <a:t>t.me/joinchat/J0_WEBYIj7jxUL7G1s6Iug</a:t>
            </a:r>
            <a:endParaRPr lang="ru-RU" dirty="0" smtClean="0"/>
          </a:p>
        </p:txBody>
      </p:sp>
    </p:spTree>
    <p:extLst>
      <p:ext uri="{BB962C8B-B14F-4D97-AF65-F5344CB8AC3E}">
        <p14:creationId xmlns:p14="http://schemas.microsoft.com/office/powerpoint/2010/main" val="157406138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Точка роста - это новые возможности!!!</a:t>
            </a:r>
            <a:endParaRPr lang="ru-RU" dirty="0"/>
          </a:p>
        </p:txBody>
      </p:sp>
      <p:pic>
        <p:nvPicPr>
          <p:cNvPr id="9" name="Рисунок 8"/>
          <p:cNvPicPr>
            <a:picLocks noChangeAspect="1"/>
          </p:cNvPicPr>
          <p:nvPr/>
        </p:nvPicPr>
        <p:blipFill>
          <a:blip r:embed="rId3"/>
          <a:stretch>
            <a:fillRect/>
          </a:stretch>
        </p:blipFill>
        <p:spPr>
          <a:xfrm>
            <a:off x="5296725" y="1282700"/>
            <a:ext cx="6562059" cy="4914370"/>
          </a:xfrm>
          <a:prstGeom prst="rect">
            <a:avLst/>
          </a:prstGeom>
        </p:spPr>
      </p:pic>
      <p:sp>
        <p:nvSpPr>
          <p:cNvPr id="4" name="Прямоугольник 3"/>
          <p:cNvSpPr/>
          <p:nvPr/>
        </p:nvSpPr>
        <p:spPr>
          <a:xfrm>
            <a:off x="635008" y="6059426"/>
            <a:ext cx="5166864" cy="646331"/>
          </a:xfrm>
          <a:prstGeom prst="rect">
            <a:avLst/>
          </a:prstGeom>
        </p:spPr>
        <p:txBody>
          <a:bodyPr wrap="none">
            <a:spAutoFit/>
          </a:bodyPr>
          <a:lstStyle/>
          <a:p>
            <a:r>
              <a:rPr lang="en-US" dirty="0">
                <a:latin typeface="Roboto"/>
                <a:hlinkClick r:id="rId4"/>
              </a:rPr>
              <a:t>https://</a:t>
            </a:r>
            <a:r>
              <a:rPr lang="en-US" dirty="0" smtClean="0">
                <a:latin typeface="Roboto"/>
                <a:hlinkClick r:id="rId4"/>
              </a:rPr>
              <a:t>www.youtube.com/watch?v=atIwagMBDi4</a:t>
            </a:r>
            <a:endParaRPr lang="ru-RU" dirty="0" smtClean="0">
              <a:latin typeface="Roboto"/>
            </a:endParaRPr>
          </a:p>
          <a:p>
            <a:endParaRPr lang="ru-RU" dirty="0">
              <a:latin typeface="Roboto"/>
            </a:endParaRPr>
          </a:p>
        </p:txBody>
      </p:sp>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4900" y="2855829"/>
            <a:ext cx="4191825" cy="3203597"/>
          </a:xfrm>
          <a:prstGeom prst="rect">
            <a:avLst/>
          </a:prstGeom>
        </p:spPr>
      </p:pic>
    </p:spTree>
    <p:extLst>
      <p:ext uri="{BB962C8B-B14F-4D97-AF65-F5344CB8AC3E}">
        <p14:creationId xmlns:p14="http://schemas.microsoft.com/office/powerpoint/2010/main" val="1386466897"/>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Заголовок 1">
            <a:extLst>
              <a:ext uri="{FF2B5EF4-FFF2-40B4-BE49-F238E27FC236}">
                <a16:creationId xmlns:a16="http://schemas.microsoft.com/office/drawing/2014/main" xmlns="" id="{F40AC4F2-E188-4C1A-9B8A-F109297CA223}"/>
              </a:ext>
            </a:extLst>
          </p:cNvPr>
          <p:cNvSpPr txBox="1">
            <a:spLocks/>
          </p:cNvSpPr>
          <p:nvPr/>
        </p:nvSpPr>
        <p:spPr>
          <a:xfrm>
            <a:off x="3025187" y="1904984"/>
            <a:ext cx="8052387" cy="2708266"/>
          </a:xfrm>
          <a:prstGeom prst="rect">
            <a:avLst/>
          </a:prstGeom>
        </p:spPr>
        <p:txBody>
          <a:bodyPr vert="horz" lIns="43548" tIns="21774" rIns="43548" bIns="21774" rtlCol="0" anchor="ctr" anchorCtr="0">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gn="l"/>
            <a:r>
              <a:rPr lang="ru-RU" sz="6000" dirty="0">
                <a:solidFill>
                  <a:srgbClr val="484C6A"/>
                </a:solidFill>
                <a:latin typeface="Muller Black" pitchFamily="50" charset="-52"/>
                <a:cs typeface="Arial" panose="020B0604020202020204" pitchFamily="34" charset="0"/>
              </a:rPr>
              <a:t>Спасибо </a:t>
            </a:r>
            <a:br>
              <a:rPr lang="ru-RU" sz="6000" dirty="0">
                <a:solidFill>
                  <a:srgbClr val="484C6A"/>
                </a:solidFill>
                <a:latin typeface="Muller Black" pitchFamily="50" charset="-52"/>
                <a:cs typeface="Arial" panose="020B0604020202020204" pitchFamily="34" charset="0"/>
              </a:rPr>
            </a:br>
            <a:r>
              <a:rPr lang="ru-RU" sz="6000" dirty="0">
                <a:solidFill>
                  <a:srgbClr val="484C6A"/>
                </a:solidFill>
                <a:latin typeface="Muller Black" pitchFamily="50" charset="-52"/>
                <a:cs typeface="Arial" panose="020B0604020202020204" pitchFamily="34" charset="0"/>
              </a:rPr>
              <a:t>за внимание!</a:t>
            </a:r>
            <a:endParaRPr lang="ru-RU" sz="6000" dirty="0">
              <a:solidFill>
                <a:srgbClr val="FF0000"/>
              </a:solidFill>
              <a:latin typeface="Muller Black" pitchFamily="50" charset="-52"/>
              <a:cs typeface="Arial" panose="020B0604020202020204" pitchFamily="34" charset="0"/>
            </a:endParaRPr>
          </a:p>
        </p:txBody>
      </p:sp>
      <p:sp>
        <p:nvSpPr>
          <p:cNvPr id="5" name="Заголовок 1">
            <a:extLst>
              <a:ext uri="{FF2B5EF4-FFF2-40B4-BE49-F238E27FC236}">
                <a16:creationId xmlns:a16="http://schemas.microsoft.com/office/drawing/2014/main" xmlns="" id="{BA0EE7FC-157D-4914-AC43-658AE58ADF20}"/>
              </a:ext>
            </a:extLst>
          </p:cNvPr>
          <p:cNvSpPr txBox="1">
            <a:spLocks/>
          </p:cNvSpPr>
          <p:nvPr/>
        </p:nvSpPr>
        <p:spPr>
          <a:xfrm>
            <a:off x="7048888" y="445609"/>
            <a:ext cx="4839272" cy="681383"/>
          </a:xfrm>
          <a:prstGeom prst="rect">
            <a:avLst/>
          </a:prstGeom>
        </p:spPr>
        <p:txBody>
          <a:bodyPr vert="horz" lIns="43548" tIns="21774" rIns="43548" bIns="21774" rtlCol="0" anchor="t" anchorCtr="0">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gn="l"/>
            <a:r>
              <a:rPr lang="ru-RU" sz="1200" dirty="0">
                <a:solidFill>
                  <a:srgbClr val="FF0000"/>
                </a:solidFill>
                <a:latin typeface="Muller Black" pitchFamily="50" charset="-52"/>
                <a:cs typeface="Arial" panose="020B0604020202020204" pitchFamily="34" charset="0"/>
              </a:rPr>
              <a:t>I</a:t>
            </a:r>
            <a:r>
              <a:rPr lang="en-US" sz="1200" dirty="0">
                <a:solidFill>
                  <a:srgbClr val="FF0000"/>
                </a:solidFill>
                <a:latin typeface="Muller Black" pitchFamily="50" charset="-52"/>
                <a:cs typeface="Arial" panose="020B0604020202020204" pitchFamily="34" charset="0"/>
              </a:rPr>
              <a:t>I</a:t>
            </a:r>
            <a:r>
              <a:rPr lang="ru-RU" sz="1200" dirty="0">
                <a:solidFill>
                  <a:srgbClr val="FF0000"/>
                </a:solidFill>
                <a:latin typeface="Muller Black" pitchFamily="50" charset="-52"/>
                <a:cs typeface="Arial" panose="020B0604020202020204" pitchFamily="34" charset="0"/>
              </a:rPr>
              <a:t> Всероссийский Форум </a:t>
            </a:r>
            <a:r>
              <a:rPr lang="ru-RU" sz="1200" kern="1200" dirty="0">
                <a:solidFill>
                  <a:srgbClr val="484C6A"/>
                </a:solidFill>
                <a:latin typeface="Muller Black" pitchFamily="50" charset="-52"/>
                <a:ea typeface="+mj-ea"/>
                <a:cs typeface="Arial" panose="020B0604020202020204" pitchFamily="34" charset="0"/>
              </a:rPr>
              <a:t>центров «Точка роста» </a:t>
            </a:r>
            <a:endParaRPr lang="en-US" sz="1200" kern="1200" dirty="0">
              <a:solidFill>
                <a:srgbClr val="484C6A"/>
              </a:solidFill>
              <a:latin typeface="Muller Black" pitchFamily="50" charset="-52"/>
              <a:ea typeface="+mj-ea"/>
              <a:cs typeface="Arial" panose="020B0604020202020204" pitchFamily="34" charset="0"/>
            </a:endParaRPr>
          </a:p>
          <a:p>
            <a:pPr algn="l"/>
            <a:r>
              <a:rPr lang="ru-RU" sz="1200" dirty="0">
                <a:solidFill>
                  <a:srgbClr val="484C6A"/>
                </a:solidFill>
                <a:latin typeface="Muller Black" pitchFamily="50" charset="-52"/>
                <a:cs typeface="Arial" panose="020B0604020202020204" pitchFamily="34" charset="0"/>
              </a:rPr>
              <a:t>«Вектор трансформации образования общеобразовательных организаций сельских территорий и малых городов»</a:t>
            </a:r>
          </a:p>
        </p:txBody>
      </p:sp>
      <p:sp>
        <p:nvSpPr>
          <p:cNvPr id="6" name="Прямоугольник 5">
            <a:extLst>
              <a:ext uri="{FF2B5EF4-FFF2-40B4-BE49-F238E27FC236}">
                <a16:creationId xmlns:a16="http://schemas.microsoft.com/office/drawing/2014/main" xmlns="" id="{2735A365-77AE-4B42-935A-84EEAD5FFB7A}"/>
              </a:ext>
            </a:extLst>
          </p:cNvPr>
          <p:cNvSpPr/>
          <p:nvPr/>
        </p:nvSpPr>
        <p:spPr>
          <a:xfrm>
            <a:off x="2691588" y="4613249"/>
            <a:ext cx="7782294" cy="779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57"/>
          </a:p>
        </p:txBody>
      </p:sp>
      <p:pic>
        <p:nvPicPr>
          <p:cNvPr id="7" name="Рисунок 6">
            <a:extLst>
              <a:ext uri="{FF2B5EF4-FFF2-40B4-BE49-F238E27FC236}">
                <a16:creationId xmlns:a16="http://schemas.microsoft.com/office/drawing/2014/main" xmlns="" id="{DF55672F-1D90-4C01-BA0A-E3BD6DDD72EC}"/>
              </a:ext>
            </a:extLst>
          </p:cNvPr>
          <p:cNvPicPr>
            <a:picLocks noChangeAspect="1"/>
          </p:cNvPicPr>
          <p:nvPr/>
        </p:nvPicPr>
        <p:blipFill rotWithShape="1">
          <a:blip r:embed="rId3"/>
          <a:srcRect t="21610" r="38169"/>
          <a:stretch/>
        </p:blipFill>
        <p:spPr>
          <a:xfrm>
            <a:off x="4853223" y="203609"/>
            <a:ext cx="1972247" cy="712219"/>
          </a:xfrm>
          <a:prstGeom prst="rect">
            <a:avLst/>
          </a:prstGeom>
        </p:spPr>
      </p:pic>
      <p:pic>
        <p:nvPicPr>
          <p:cNvPr id="8" name="Рисунок 7">
            <a:extLst>
              <a:ext uri="{FF2B5EF4-FFF2-40B4-BE49-F238E27FC236}">
                <a16:creationId xmlns:a16="http://schemas.microsoft.com/office/drawing/2014/main" xmlns="" id="{F98E3054-4B50-414C-B6C9-AC05AB1E1872}"/>
              </a:ext>
            </a:extLst>
          </p:cNvPr>
          <p:cNvPicPr>
            <a:picLocks noChangeAspect="1"/>
          </p:cNvPicPr>
          <p:nvPr/>
        </p:nvPicPr>
        <p:blipFill rotWithShape="1">
          <a:blip r:embed="rId3"/>
          <a:srcRect l="65701"/>
          <a:stretch/>
        </p:blipFill>
        <p:spPr>
          <a:xfrm>
            <a:off x="2519849" y="343413"/>
            <a:ext cx="820499" cy="681383"/>
          </a:xfrm>
          <a:prstGeom prst="rect">
            <a:avLst/>
          </a:prstGeom>
        </p:spPr>
      </p:pic>
      <p:pic>
        <p:nvPicPr>
          <p:cNvPr id="9" name="Рисунок 8">
            <a:extLst>
              <a:ext uri="{FF2B5EF4-FFF2-40B4-BE49-F238E27FC236}">
                <a16:creationId xmlns:a16="http://schemas.microsoft.com/office/drawing/2014/main" xmlns="" id="{652F3D1F-618D-41E0-B52B-22227D6DC4E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3678565" y="456516"/>
            <a:ext cx="836440" cy="356537"/>
          </a:xfrm>
          <a:prstGeom prst="rect">
            <a:avLst/>
          </a:prstGeom>
        </p:spPr>
      </p:pic>
      <p:pic>
        <p:nvPicPr>
          <p:cNvPr id="10" name="Рисунок 9">
            <a:extLst>
              <a:ext uri="{FF2B5EF4-FFF2-40B4-BE49-F238E27FC236}">
                <a16:creationId xmlns:a16="http://schemas.microsoft.com/office/drawing/2014/main" xmlns="" id="{FA159E77-2255-40A2-B4BD-8389B97E84E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931" t="41188" r="10648" b="42046"/>
          <a:stretch/>
        </p:blipFill>
        <p:spPr>
          <a:xfrm>
            <a:off x="513390" y="486787"/>
            <a:ext cx="1870952" cy="279214"/>
          </a:xfrm>
          <a:prstGeom prst="rect">
            <a:avLst/>
          </a:prstGeom>
        </p:spPr>
      </p:pic>
      <p:sp>
        <p:nvSpPr>
          <p:cNvPr id="12" name="Прямоугольник 11"/>
          <p:cNvSpPr/>
          <p:nvPr/>
        </p:nvSpPr>
        <p:spPr>
          <a:xfrm>
            <a:off x="7725355" y="5010115"/>
            <a:ext cx="3966150" cy="369332"/>
          </a:xfrm>
          <a:prstGeom prst="rect">
            <a:avLst/>
          </a:prstGeom>
        </p:spPr>
        <p:txBody>
          <a:bodyPr wrap="none">
            <a:spAutoFit/>
          </a:bodyPr>
          <a:lstStyle/>
          <a:p>
            <a:r>
              <a:rPr lang="ru-RU" dirty="0">
                <a:latin typeface="Roboto"/>
                <a:hlinkClick r:id="rId7"/>
              </a:rPr>
              <a:t>Добро пожаловать в чудесный мир</a:t>
            </a:r>
            <a:endParaRPr lang="ru-RU" dirty="0">
              <a:latin typeface="Roboto"/>
            </a:endParaRPr>
          </a:p>
        </p:txBody>
      </p:sp>
    </p:spTree>
    <p:extLst>
      <p:ext uri="{BB962C8B-B14F-4D97-AF65-F5344CB8AC3E}">
        <p14:creationId xmlns:p14="http://schemas.microsoft.com/office/powerpoint/2010/main" val="24377427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Точка роста: проблемы или возможности?</a:t>
            </a:r>
            <a:endParaRPr lang="ru-RU" dirty="0"/>
          </a:p>
        </p:txBody>
      </p:sp>
      <p:sp>
        <p:nvSpPr>
          <p:cNvPr id="3" name="Прямоугольник 2"/>
          <p:cNvSpPr/>
          <p:nvPr/>
        </p:nvSpPr>
        <p:spPr>
          <a:xfrm>
            <a:off x="1104900" y="1033771"/>
            <a:ext cx="9160181" cy="5847755"/>
          </a:xfrm>
          <a:prstGeom prst="rect">
            <a:avLst/>
          </a:prstGeom>
        </p:spPr>
        <p:txBody>
          <a:bodyPr wrap="square">
            <a:spAutoFit/>
          </a:bodyPr>
          <a:lstStyle/>
          <a:p>
            <a:endParaRPr lang="ru-RU" sz="2400" dirty="0">
              <a:solidFill>
                <a:srgbClr val="000000"/>
              </a:solidFill>
            </a:endParaRPr>
          </a:p>
          <a:p>
            <a:r>
              <a:rPr lang="ru-RU" sz="2200" b="1" dirty="0" smtClean="0">
                <a:solidFill>
                  <a:srgbClr val="000000"/>
                </a:solidFill>
              </a:rPr>
              <a:t>Информационные </a:t>
            </a:r>
            <a:r>
              <a:rPr lang="ru-RU" sz="2200" b="1" dirty="0">
                <a:solidFill>
                  <a:srgbClr val="000000"/>
                </a:solidFill>
              </a:rPr>
              <a:t>ресурсы и сообщества центров </a:t>
            </a:r>
            <a:r>
              <a:rPr lang="ru-RU" sz="2200" b="1" dirty="0" smtClean="0">
                <a:solidFill>
                  <a:srgbClr val="000000"/>
                </a:solidFill>
              </a:rPr>
              <a:t/>
            </a:r>
            <a:br>
              <a:rPr lang="ru-RU" sz="2200" b="1" dirty="0" smtClean="0">
                <a:solidFill>
                  <a:srgbClr val="000000"/>
                </a:solidFill>
              </a:rPr>
            </a:br>
            <a:r>
              <a:rPr lang="ru-RU" sz="2200" b="1" dirty="0" smtClean="0">
                <a:solidFill>
                  <a:srgbClr val="000000"/>
                </a:solidFill>
              </a:rPr>
              <a:t>«</a:t>
            </a:r>
            <a:r>
              <a:rPr lang="ru-RU" sz="2200" b="1" dirty="0">
                <a:solidFill>
                  <a:srgbClr val="000000"/>
                </a:solidFill>
              </a:rPr>
              <a:t>Точка роста» </a:t>
            </a:r>
            <a:r>
              <a:rPr lang="en-US" sz="2200" u="sng" dirty="0">
                <a:solidFill>
                  <a:srgbClr val="000000"/>
                </a:solidFill>
                <a:hlinkClick r:id="rId3"/>
              </a:rPr>
              <a:t>https://</a:t>
            </a:r>
            <a:r>
              <a:rPr lang="en-US" sz="2200" u="sng" dirty="0" smtClean="0">
                <a:solidFill>
                  <a:srgbClr val="000000"/>
                </a:solidFill>
                <a:hlinkClick r:id="rId3"/>
              </a:rPr>
              <a:t>yadi.sk/d/TAZiblzV0CloHg</a:t>
            </a:r>
            <a:endParaRPr lang="ru-RU" sz="2200" u="sng" dirty="0" smtClean="0">
              <a:solidFill>
                <a:srgbClr val="000000"/>
              </a:solidFill>
            </a:endParaRPr>
          </a:p>
          <a:p>
            <a:endParaRPr lang="ru-RU" sz="2200" u="sng" dirty="0"/>
          </a:p>
          <a:p>
            <a:pPr marL="285750" indent="-285750">
              <a:buFont typeface="Arial" panose="020B0604020202020204" pitchFamily="34" charset="0"/>
              <a:buChar char="•"/>
            </a:pPr>
            <a:r>
              <a:rPr lang="ru-RU" sz="2200" u="sng" dirty="0" smtClean="0"/>
              <a:t>Официальные </a:t>
            </a:r>
            <a:r>
              <a:rPr lang="ru-RU" sz="2200" u="sng" dirty="0"/>
              <a:t>информационные </a:t>
            </a:r>
            <a:r>
              <a:rPr lang="ru-RU" sz="2200" u="sng" dirty="0" smtClean="0"/>
              <a:t>ресурсы</a:t>
            </a:r>
          </a:p>
          <a:p>
            <a:pPr marL="285750" indent="-285750">
              <a:buFont typeface="Arial" panose="020B0604020202020204" pitchFamily="34" charset="0"/>
              <a:buChar char="•"/>
            </a:pPr>
            <a:r>
              <a:rPr lang="ru-RU" sz="2200" dirty="0" smtClean="0"/>
              <a:t>Рабочие </a:t>
            </a:r>
            <a:r>
              <a:rPr lang="ru-RU" sz="2200" dirty="0"/>
              <a:t>программы </a:t>
            </a:r>
            <a:r>
              <a:rPr lang="ru-RU" sz="2200" dirty="0" smtClean="0"/>
              <a:t>ФНФРО </a:t>
            </a:r>
            <a:r>
              <a:rPr lang="en-US" sz="2200" dirty="0" smtClean="0">
                <a:hlinkClick r:id="rId4"/>
              </a:rPr>
              <a:t>http</a:t>
            </a:r>
            <a:r>
              <a:rPr lang="en-US" sz="2200" dirty="0">
                <a:hlinkClick r:id="rId4"/>
              </a:rPr>
              <a:t>://</a:t>
            </a:r>
            <a:r>
              <a:rPr lang="en-US" sz="2200" dirty="0" smtClean="0">
                <a:hlinkClick r:id="rId4"/>
              </a:rPr>
              <a:t>cloud.roskvantorium.ru/index.php/s/FzM79VLVqsOzIlQ</a:t>
            </a:r>
            <a:endParaRPr lang="ru-RU" sz="2200" u="sng" dirty="0" smtClean="0"/>
          </a:p>
          <a:p>
            <a:pPr marL="285750" indent="-285750">
              <a:buFont typeface="Arial" panose="020B0604020202020204" pitchFamily="34" charset="0"/>
              <a:buChar char="•"/>
            </a:pPr>
            <a:r>
              <a:rPr lang="ru-RU" sz="2200" u="sng" dirty="0"/>
              <a:t>Неофициальные информационные группы и каналы сообщества представителей центров «Точка роста» </a:t>
            </a:r>
            <a:r>
              <a:rPr lang="ru-RU" sz="2200" u="sng" dirty="0" smtClean="0"/>
              <a:t>РФ</a:t>
            </a:r>
            <a:endParaRPr lang="ru-RU" sz="2200" u="sng" dirty="0"/>
          </a:p>
          <a:p>
            <a:pPr marL="285750" indent="-285750">
              <a:buFont typeface="Arial" panose="020B0604020202020204" pitchFamily="34" charset="0"/>
              <a:buChar char="•"/>
            </a:pPr>
            <a:r>
              <a:rPr lang="ru-RU" sz="2200" u="sng" dirty="0"/>
              <a:t>Взаимно-обновляемая методическая поддержка </a:t>
            </a:r>
          </a:p>
          <a:p>
            <a:pPr marL="285750" indent="-285750">
              <a:buFont typeface="Arial" panose="020B0604020202020204" pitchFamily="34" charset="0"/>
              <a:buChar char="•"/>
            </a:pPr>
            <a:r>
              <a:rPr lang="ru-RU" sz="2200" u="sng" dirty="0"/>
              <a:t>Информация для учителя на Яндекс диске (кейсы, доп. информация) </a:t>
            </a:r>
            <a:r>
              <a:rPr lang="en-US" sz="2200" u="sng" dirty="0" smtClean="0">
                <a:hlinkClick r:id="rId5"/>
              </a:rPr>
              <a:t>https</a:t>
            </a:r>
            <a:r>
              <a:rPr lang="en-US" sz="2200" u="sng" dirty="0">
                <a:hlinkClick r:id="rId5"/>
              </a:rPr>
              <a:t>://</a:t>
            </a:r>
            <a:r>
              <a:rPr lang="en-US" sz="2200" u="sng" dirty="0" smtClean="0">
                <a:hlinkClick r:id="rId5"/>
              </a:rPr>
              <a:t>yadi.sk/d/DEJYxfX_chP3vA</a:t>
            </a:r>
            <a:endParaRPr lang="ru-RU" sz="2200" u="sng" dirty="0" smtClean="0"/>
          </a:p>
          <a:p>
            <a:pPr marL="285750" indent="-285750">
              <a:buFont typeface="Arial" panose="020B0604020202020204" pitchFamily="34" charset="0"/>
              <a:buChar char="•"/>
            </a:pPr>
            <a:r>
              <a:rPr lang="ru-RU" sz="2200" u="sng" dirty="0"/>
              <a:t>Информационные каналы и ресурсы для методической поддержки центров «Точка роста» РФ, с участием партнеров и производителей ПО и оборудования: </a:t>
            </a:r>
            <a:endParaRPr lang="ru-RU" sz="2200" u="sng" dirty="0" smtClean="0"/>
          </a:p>
          <a:p>
            <a:pPr marL="285750" indent="-285750">
              <a:buFont typeface="Arial" panose="020B0604020202020204" pitchFamily="34" charset="0"/>
              <a:buChar char="•"/>
            </a:pPr>
            <a:r>
              <a:rPr lang="ru-RU" sz="2200" u="sng" dirty="0"/>
              <a:t>Примеры проведения мероприятия </a:t>
            </a:r>
            <a:endParaRPr lang="ru-RU" sz="2200" u="sng" dirty="0" smtClean="0"/>
          </a:p>
          <a:p>
            <a:endParaRPr lang="ru-RU" sz="2000" dirty="0" smtClean="0"/>
          </a:p>
        </p:txBody>
      </p:sp>
      <p:pic>
        <p:nvPicPr>
          <p:cNvPr id="5" name="Рисунок 4"/>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8000" contrast="14000"/>
                    </a14:imgEffect>
                  </a14:imgLayer>
                </a14:imgProps>
              </a:ext>
              <a:ext uri="{28A0092B-C50C-407E-A947-70E740481C1C}">
                <a14:useLocalDpi xmlns:a14="http://schemas.microsoft.com/office/drawing/2010/main" val="0"/>
              </a:ext>
            </a:extLst>
          </a:blip>
          <a:stretch>
            <a:fillRect/>
          </a:stretch>
        </p:blipFill>
        <p:spPr>
          <a:xfrm>
            <a:off x="8628512" y="1282700"/>
            <a:ext cx="3273137" cy="2182091"/>
          </a:xfrm>
          <a:prstGeom prst="rect">
            <a:avLst/>
          </a:prstGeom>
        </p:spPr>
      </p:pic>
    </p:spTree>
    <p:extLst>
      <p:ext uri="{BB962C8B-B14F-4D97-AF65-F5344CB8AC3E}">
        <p14:creationId xmlns:p14="http://schemas.microsoft.com/office/powerpoint/2010/main" val="4048892692"/>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Точка роста: проблемы или возможности?</a:t>
            </a:r>
            <a:endParaRPr lang="ru-RU" dirty="0"/>
          </a:p>
        </p:txBody>
      </p:sp>
      <p:pic>
        <p:nvPicPr>
          <p:cNvPr id="9" name="Рисунок 8"/>
          <p:cNvPicPr>
            <a:picLocks noChangeAspect="1"/>
          </p:cNvPicPr>
          <p:nvPr/>
        </p:nvPicPr>
        <p:blipFill>
          <a:blip r:embed="rId3"/>
          <a:stretch>
            <a:fillRect/>
          </a:stretch>
        </p:blipFill>
        <p:spPr>
          <a:xfrm>
            <a:off x="4385449" y="1471260"/>
            <a:ext cx="6717980" cy="5031140"/>
          </a:xfrm>
          <a:prstGeom prst="rect">
            <a:avLst/>
          </a:prstGeom>
        </p:spPr>
      </p:pic>
    </p:spTree>
    <p:extLst>
      <p:ext uri="{BB962C8B-B14F-4D97-AF65-F5344CB8AC3E}">
        <p14:creationId xmlns:p14="http://schemas.microsoft.com/office/powerpoint/2010/main" val="2001814504"/>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3862" y="2620587"/>
            <a:ext cx="8826137" cy="4335100"/>
          </a:xfrm>
          <a:prstGeom prst="rect">
            <a:avLst/>
          </a:prstGeom>
        </p:spPr>
      </p:pic>
      <p:sp>
        <p:nvSpPr>
          <p:cNvPr id="2" name="Заголовок 1"/>
          <p:cNvSpPr>
            <a:spLocks noGrp="1"/>
          </p:cNvSpPr>
          <p:nvPr>
            <p:ph type="title"/>
          </p:nvPr>
        </p:nvSpPr>
        <p:spPr>
          <a:xfrm>
            <a:off x="1031327" y="424518"/>
            <a:ext cx="8816865" cy="917575"/>
          </a:xfrm>
        </p:spPr>
        <p:txBody>
          <a:bodyPr>
            <a:normAutofit fontScale="90000"/>
          </a:bodyPr>
          <a:lstStyle/>
          <a:p>
            <a:r>
              <a:rPr lang="ru-RU" dirty="0" smtClean="0"/>
              <a:t>Основная образовательная программа (ООП)</a:t>
            </a:r>
            <a:br>
              <a:rPr lang="ru-RU" dirty="0" smtClean="0"/>
            </a:br>
            <a:r>
              <a:rPr lang="ru-RU" dirty="0" smtClean="0"/>
              <a:t>организация вытягивающей </a:t>
            </a:r>
            <a:r>
              <a:rPr lang="ru-RU" dirty="0"/>
              <a:t>модели обучения</a:t>
            </a:r>
          </a:p>
        </p:txBody>
      </p:sp>
      <p:sp>
        <p:nvSpPr>
          <p:cNvPr id="3" name="Текст 2"/>
          <p:cNvSpPr>
            <a:spLocks noGrp="1"/>
          </p:cNvSpPr>
          <p:nvPr>
            <p:ph type="body" idx="1"/>
          </p:nvPr>
        </p:nvSpPr>
        <p:spPr>
          <a:xfrm>
            <a:off x="838200" y="1825625"/>
            <a:ext cx="5421923" cy="4040603"/>
          </a:xfrm>
        </p:spPr>
        <p:txBody>
          <a:bodyPr/>
          <a:lstStyle/>
          <a:p>
            <a:r>
              <a:rPr lang="ru-RU" dirty="0"/>
              <a:t>Мотивация</a:t>
            </a:r>
          </a:p>
          <a:p>
            <a:r>
              <a:rPr lang="ru-RU" dirty="0">
                <a:hlinkClick r:id="rId4"/>
              </a:rPr>
              <a:t>Командная работа</a:t>
            </a:r>
            <a:endParaRPr lang="ru-RU" dirty="0"/>
          </a:p>
          <a:p>
            <a:r>
              <a:rPr lang="ru-RU" dirty="0" smtClean="0"/>
              <a:t>Создание среды</a:t>
            </a:r>
          </a:p>
        </p:txBody>
      </p:sp>
      <p:sp>
        <p:nvSpPr>
          <p:cNvPr id="5" name="Текст 2"/>
          <p:cNvSpPr txBox="1">
            <a:spLocks/>
          </p:cNvSpPr>
          <p:nvPr/>
        </p:nvSpPr>
        <p:spPr>
          <a:xfrm>
            <a:off x="5797870" y="1825625"/>
            <a:ext cx="5343096" cy="11488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1pPr>
            <a:lvl2pPr marL="714375" marR="0" indent="-257175"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2pPr>
            <a:lvl3pPr marL="1208314" marR="0" indent="-293914"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3pPr>
            <a:lvl4pPr marL="17145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4pPr>
            <a:lvl5pPr marL="21717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5pPr>
            <a:lvl6pPr marL="2514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6pPr>
            <a:lvl7pPr marL="29718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7pPr>
            <a:lvl8pPr marL="34290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8pPr>
            <a:lvl9pPr marL="38862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9pPr>
          </a:lstStyle>
          <a:p>
            <a:pPr hangingPunct="1">
              <a:lnSpc>
                <a:spcPct val="100000"/>
              </a:lnSpc>
              <a:spcBef>
                <a:spcPts val="0"/>
              </a:spcBef>
            </a:pPr>
            <a:r>
              <a:rPr lang="ru-RU" sz="1600" i="1" dirty="0" smtClean="0">
                <a:solidFill>
                  <a:srgbClr val="0070C0"/>
                </a:solidFill>
                <a:latin typeface="Muller Bold"/>
                <a:hlinkClick r:id="rId5"/>
              </a:rPr>
              <a:t>ТЕХНОЛОГИЯ</a:t>
            </a:r>
          </a:p>
          <a:p>
            <a:pPr hangingPunct="1">
              <a:lnSpc>
                <a:spcPct val="100000"/>
              </a:lnSpc>
              <a:spcBef>
                <a:spcPts val="0"/>
              </a:spcBef>
            </a:pPr>
            <a:r>
              <a:rPr lang="ru-RU" sz="1600" i="1" dirty="0" smtClean="0">
                <a:solidFill>
                  <a:srgbClr val="0070C0"/>
                </a:solidFill>
                <a:latin typeface="Muller Bold"/>
                <a:hlinkClick r:id="rId5"/>
              </a:rPr>
              <a:t>ИНФОРМАТИКА</a:t>
            </a:r>
          </a:p>
          <a:p>
            <a:pPr hangingPunct="1">
              <a:lnSpc>
                <a:spcPct val="100000"/>
              </a:lnSpc>
              <a:spcBef>
                <a:spcPts val="0"/>
              </a:spcBef>
            </a:pPr>
            <a:r>
              <a:rPr lang="ru-RU" sz="1600" i="1" dirty="0" smtClean="0">
                <a:solidFill>
                  <a:srgbClr val="0070C0"/>
                </a:solidFill>
                <a:latin typeface="Muller Bold"/>
                <a:hlinkClick r:id="rId5"/>
              </a:rPr>
              <a:t>ОБЖ</a:t>
            </a:r>
          </a:p>
          <a:p>
            <a:pPr hangingPunct="1">
              <a:lnSpc>
                <a:spcPct val="100000"/>
              </a:lnSpc>
              <a:spcBef>
                <a:spcPts val="0"/>
              </a:spcBef>
            </a:pPr>
            <a:r>
              <a:rPr lang="ru-RU" sz="1600" i="1" dirty="0" smtClean="0">
                <a:solidFill>
                  <a:srgbClr val="0070C0"/>
                </a:solidFill>
                <a:latin typeface="Muller Bold"/>
                <a:hlinkClick r:id="rId5"/>
              </a:rPr>
              <a:t>ОСЛ (основы социализации личности</a:t>
            </a:r>
            <a:r>
              <a:rPr lang="ru-RU" sz="1600" i="1" dirty="0" smtClean="0">
                <a:solidFill>
                  <a:srgbClr val="0070C0"/>
                </a:solidFill>
                <a:latin typeface="Muller Bold"/>
              </a:rPr>
              <a:t>)</a:t>
            </a:r>
          </a:p>
        </p:txBody>
      </p:sp>
      <p:sp>
        <p:nvSpPr>
          <p:cNvPr id="4" name="Стрелка вправо 3"/>
          <p:cNvSpPr/>
          <p:nvPr/>
        </p:nvSpPr>
        <p:spPr>
          <a:xfrm>
            <a:off x="3549161" y="2137055"/>
            <a:ext cx="1674480" cy="483532"/>
          </a:xfrm>
          <a:prstGeom prst="rightArrow">
            <a:avLst/>
          </a:prstGeom>
          <a:solidFill>
            <a:srgbClr val="FFFFFF"/>
          </a:solidFill>
          <a:ln w="28575" cap="flat">
            <a:solidFill>
              <a:srgbClr val="FF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Tree>
    <p:extLst>
      <p:ext uri="{BB962C8B-B14F-4D97-AF65-F5344CB8AC3E}">
        <p14:creationId xmlns:p14="http://schemas.microsoft.com/office/powerpoint/2010/main" val="2713919301"/>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Организация проектного обучения по вытягивающей модели обучения</a:t>
            </a:r>
          </a:p>
        </p:txBody>
      </p:sp>
      <p:sp>
        <p:nvSpPr>
          <p:cNvPr id="3" name="Текст 2"/>
          <p:cNvSpPr>
            <a:spLocks noGrp="1"/>
          </p:cNvSpPr>
          <p:nvPr>
            <p:ph type="body" idx="1"/>
          </p:nvPr>
        </p:nvSpPr>
        <p:spPr>
          <a:xfrm>
            <a:off x="838200" y="1825625"/>
            <a:ext cx="5421923" cy="4040603"/>
          </a:xfrm>
        </p:spPr>
        <p:txBody>
          <a:bodyPr/>
          <a:lstStyle/>
          <a:p>
            <a:r>
              <a:rPr lang="ru-RU" dirty="0" smtClean="0"/>
              <a:t>Организация обучения - Уроки </a:t>
            </a:r>
            <a:r>
              <a:rPr lang="ru-RU" dirty="0"/>
              <a:t>в </a:t>
            </a:r>
            <a:r>
              <a:rPr lang="ru-RU" dirty="0" smtClean="0"/>
              <a:t>проекте:</a:t>
            </a:r>
          </a:p>
          <a:p>
            <a:pPr lvl="1"/>
            <a:r>
              <a:rPr lang="ru-RU" dirty="0" smtClean="0">
                <a:hlinkClick r:id="rId3"/>
              </a:rPr>
              <a:t>Жизненный цикл проекта</a:t>
            </a:r>
            <a:endParaRPr lang="ru-RU" dirty="0" smtClean="0"/>
          </a:p>
          <a:p>
            <a:pPr lvl="1"/>
            <a:r>
              <a:rPr lang="ru-RU" dirty="0" smtClean="0">
                <a:hlinkClick r:id="rId4"/>
              </a:rPr>
              <a:t>Педагогический сценарий</a:t>
            </a:r>
            <a:endParaRPr lang="ru-RU" dirty="0" smtClean="0"/>
          </a:p>
          <a:p>
            <a:pPr lvl="1"/>
            <a:r>
              <a:rPr lang="ru-RU" dirty="0" smtClean="0"/>
              <a:t>Продуктовый результат</a:t>
            </a:r>
          </a:p>
        </p:txBody>
      </p:sp>
      <p:pic>
        <p:nvPicPr>
          <p:cNvPr id="4" name="Рисунок 3"/>
          <p:cNvPicPr>
            <a:picLocks noChangeAspect="1"/>
          </p:cNvPicPr>
          <p:nvPr/>
        </p:nvPicPr>
        <p:blipFill>
          <a:blip r:embed="rId5"/>
          <a:stretch>
            <a:fillRect/>
          </a:stretch>
        </p:blipFill>
        <p:spPr>
          <a:xfrm>
            <a:off x="4902554" y="2117011"/>
            <a:ext cx="6858000" cy="4080268"/>
          </a:xfrm>
          <a:prstGeom prst="rect">
            <a:avLst/>
          </a:prstGeom>
        </p:spPr>
      </p:pic>
      <p:sp>
        <p:nvSpPr>
          <p:cNvPr id="5" name="TextBox 4"/>
          <p:cNvSpPr txBox="1"/>
          <p:nvPr/>
        </p:nvSpPr>
        <p:spPr>
          <a:xfrm>
            <a:off x="4902554" y="6157614"/>
            <a:ext cx="541949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ru-RU" sz="1800" b="0" i="0" u="none" strike="noStrike" cap="none" spc="0" normalizeH="0" baseline="0" dirty="0" smtClean="0">
                <a:ln>
                  <a:noFill/>
                </a:ln>
                <a:solidFill>
                  <a:srgbClr val="000000"/>
                </a:solidFill>
                <a:effectLst/>
                <a:uFillTx/>
                <a:latin typeface="+mj-lt"/>
                <a:ea typeface="+mj-ea"/>
                <a:cs typeface="+mj-cs"/>
                <a:sym typeface="Calibri"/>
                <a:hlinkClick r:id="rId6"/>
              </a:rPr>
              <a:t>Про нас через месяц после начала работы 3.10.2019</a:t>
            </a:r>
            <a:endParaRPr kumimoji="0" lang="ru-RU" sz="1800" b="0" i="0" u="none" strike="noStrike" cap="none" spc="0" normalizeH="0" baseline="0" dirty="0">
              <a:ln>
                <a:noFill/>
              </a:ln>
              <a:solidFill>
                <a:srgbClr val="000000"/>
              </a:solidFill>
              <a:effectLst/>
              <a:uFillTx/>
              <a:latin typeface="+mj-lt"/>
              <a:ea typeface="+mj-ea"/>
              <a:cs typeface="+mj-cs"/>
              <a:sym typeface="Calibri"/>
            </a:endParaRPr>
          </a:p>
        </p:txBody>
      </p:sp>
    </p:spTree>
    <p:extLst>
      <p:ext uri="{BB962C8B-B14F-4D97-AF65-F5344CB8AC3E}">
        <p14:creationId xmlns:p14="http://schemas.microsoft.com/office/powerpoint/2010/main" val="3591796346"/>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104900" y="365125"/>
            <a:ext cx="8053614" cy="9175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fontScale="97500" lnSpcReduction="10000"/>
          </a:bodyPr>
          <a:lstStyle>
            <a:lvl1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1pPr>
            <a:lvl2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2pPr>
            <a:lvl3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3pPr>
            <a:lvl4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4pPr>
            <a:lvl5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5pPr>
            <a:lvl6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6pPr>
            <a:lvl7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7pPr>
            <a:lvl8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8pPr>
            <a:lvl9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9pPr>
          </a:lstStyle>
          <a:p>
            <a:pPr hangingPunct="1"/>
            <a:r>
              <a:rPr lang="ru-RU" dirty="0" smtClean="0"/>
              <a:t>Организация проектного обучения по вытягивающей </a:t>
            </a:r>
            <a:r>
              <a:rPr lang="ru-RU" dirty="0" smtClean="0">
                <a:hlinkClick r:id="rId3"/>
              </a:rPr>
              <a:t>модели обучения</a:t>
            </a:r>
            <a:endParaRPr lang="ru-RU" dirty="0"/>
          </a:p>
        </p:txBody>
      </p:sp>
      <p:sp>
        <p:nvSpPr>
          <p:cNvPr id="5" name="Текст 2"/>
          <p:cNvSpPr txBox="1">
            <a:spLocks/>
          </p:cNvSpPr>
          <p:nvPr/>
        </p:nvSpPr>
        <p:spPr>
          <a:xfrm>
            <a:off x="1104900" y="1727152"/>
            <a:ext cx="5421923" cy="40406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fontScale="925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1pPr>
            <a:lvl2pPr marL="714375" marR="0" indent="-257175"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2pPr>
            <a:lvl3pPr marL="1208314" marR="0" indent="-293914"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3pPr>
            <a:lvl4pPr marL="17145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4pPr>
            <a:lvl5pPr marL="21717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5pPr>
            <a:lvl6pPr marL="2514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6pPr>
            <a:lvl7pPr marL="29718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7pPr>
            <a:lvl8pPr marL="34290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8pPr>
            <a:lvl9pPr marL="38862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9pPr>
          </a:lstStyle>
          <a:p>
            <a:pPr hangingPunct="1"/>
            <a:r>
              <a:rPr lang="ru-RU" dirty="0" smtClean="0"/>
              <a:t>Критерии оценивания</a:t>
            </a:r>
          </a:p>
          <a:p>
            <a:pPr hangingPunct="1"/>
            <a:r>
              <a:rPr lang="ru-RU" dirty="0"/>
              <a:t>Создание истории успеха и неудач</a:t>
            </a:r>
          </a:p>
          <a:p>
            <a:pPr hangingPunct="1"/>
            <a:r>
              <a:rPr lang="ru-RU" dirty="0" smtClean="0"/>
              <a:t>Роль учителя в организации обучения</a:t>
            </a:r>
          </a:p>
          <a:p>
            <a:pPr lvl="1"/>
            <a:r>
              <a:rPr lang="ru-RU" dirty="0" smtClean="0"/>
              <a:t>   </a:t>
            </a:r>
            <a:r>
              <a:rPr lang="ru-RU" dirty="0" err="1" smtClean="0"/>
              <a:t>Коуч</a:t>
            </a:r>
            <a:endParaRPr lang="ru-RU" dirty="0"/>
          </a:p>
          <a:p>
            <a:pPr marL="485775" lvl="1" indent="0">
              <a:buNone/>
            </a:pPr>
            <a:r>
              <a:rPr lang="ru-RU" dirty="0" smtClean="0"/>
              <a:t>•	</a:t>
            </a:r>
            <a:r>
              <a:rPr lang="ru-RU" dirty="0" err="1" smtClean="0"/>
              <a:t>Валидатор</a:t>
            </a:r>
            <a:endParaRPr lang="ru-RU" dirty="0"/>
          </a:p>
          <a:p>
            <a:pPr marL="485775" lvl="1" indent="0">
              <a:buNone/>
            </a:pPr>
            <a:r>
              <a:rPr lang="ru-RU" dirty="0" smtClean="0"/>
              <a:t>•	</a:t>
            </a:r>
            <a:r>
              <a:rPr lang="ru-RU" dirty="0" err="1" smtClean="0"/>
              <a:t>Стейкхолдер</a:t>
            </a:r>
            <a:endParaRPr lang="ru-RU" dirty="0"/>
          </a:p>
          <a:p>
            <a:pPr marL="485775" lvl="1" indent="0">
              <a:buNone/>
            </a:pPr>
            <a:r>
              <a:rPr lang="ru-RU" dirty="0" smtClean="0"/>
              <a:t>•	</a:t>
            </a:r>
            <a:r>
              <a:rPr lang="ru-RU" dirty="0" err="1" smtClean="0"/>
              <a:t>Хаб</a:t>
            </a:r>
            <a:endParaRPr lang="ru-RU" dirty="0"/>
          </a:p>
          <a:p>
            <a:pPr marL="485775" lvl="1" indent="0">
              <a:buNone/>
            </a:pPr>
            <a:r>
              <a:rPr lang="ru-RU" dirty="0" smtClean="0"/>
              <a:t>•	Методист</a:t>
            </a:r>
            <a:endParaRPr lang="ru-RU" dirty="0"/>
          </a:p>
          <a:p>
            <a:pPr marL="485775" lvl="1" indent="0">
              <a:buNone/>
            </a:pPr>
            <a:r>
              <a:rPr lang="ru-RU" dirty="0" smtClean="0"/>
              <a:t>•	</a:t>
            </a:r>
            <a:r>
              <a:rPr lang="ru-RU" dirty="0" err="1" smtClean="0"/>
              <a:t>Фасилитатор</a:t>
            </a:r>
            <a:endParaRPr lang="ru-RU" dirty="0"/>
          </a:p>
          <a:p>
            <a:pPr marL="485775" lvl="1" indent="0">
              <a:buNone/>
            </a:pPr>
            <a:r>
              <a:rPr lang="ru-RU" dirty="0" smtClean="0"/>
              <a:t>•	Модератор</a:t>
            </a:r>
            <a:endParaRPr lang="ru-RU" dirty="0"/>
          </a:p>
          <a:p>
            <a:pPr marL="485775" lvl="1" indent="0">
              <a:buNone/>
            </a:pPr>
            <a:r>
              <a:rPr lang="ru-RU" dirty="0" smtClean="0"/>
              <a:t>•	Наставник</a:t>
            </a:r>
            <a:endParaRPr lang="ru-RU" dirty="0"/>
          </a:p>
          <a:p>
            <a:pPr marL="485775" lvl="1" indent="0">
              <a:buNone/>
            </a:pPr>
            <a:r>
              <a:rPr lang="ru-RU" dirty="0" smtClean="0"/>
              <a:t>•	Ментор</a:t>
            </a:r>
            <a:endParaRPr lang="ru-RU" dirty="0"/>
          </a:p>
          <a:p>
            <a:pPr marL="485775" lvl="1" indent="0">
              <a:buNone/>
            </a:pPr>
            <a:r>
              <a:rPr lang="ru-RU" dirty="0" smtClean="0"/>
              <a:t>•	</a:t>
            </a:r>
            <a:r>
              <a:rPr lang="ru-RU" dirty="0" err="1" smtClean="0"/>
              <a:t>Тьютор</a:t>
            </a:r>
            <a:endParaRPr lang="ru-RU" dirty="0"/>
          </a:p>
          <a:p>
            <a:pPr marL="485775" lvl="1" indent="0" hangingPunct="1">
              <a:buNone/>
            </a:pPr>
            <a:endParaRPr lang="ru-RU" dirty="0" smtClean="0"/>
          </a:p>
          <a:p>
            <a:pPr hangingPunct="1"/>
            <a:endParaRPr lang="ru-RU" dirty="0"/>
          </a:p>
        </p:txBody>
      </p:sp>
      <p:sp>
        <p:nvSpPr>
          <p:cNvPr id="3" name="TextBox 2"/>
          <p:cNvSpPr txBox="1"/>
          <p:nvPr/>
        </p:nvSpPr>
        <p:spPr>
          <a:xfrm>
            <a:off x="7073210" y="1709032"/>
            <a:ext cx="391389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ru-RU" sz="1800" b="0" i="0" u="none" strike="noStrike" cap="none" spc="0" normalizeH="0" baseline="0" dirty="0" smtClean="0">
                <a:ln>
                  <a:noFill/>
                </a:ln>
                <a:solidFill>
                  <a:srgbClr val="000000"/>
                </a:solidFill>
                <a:effectLst/>
                <a:uFillTx/>
                <a:latin typeface="+mj-lt"/>
                <a:ea typeface="+mj-ea"/>
                <a:cs typeface="+mj-cs"/>
                <a:sym typeface="Calibri"/>
                <a:hlinkClick r:id="rId4"/>
              </a:rPr>
              <a:t>Пример</a:t>
            </a:r>
            <a:r>
              <a:rPr kumimoji="0" lang="ru-RU" sz="1800" b="0" i="0" u="none" strike="noStrike" cap="none" spc="0" normalizeH="0" dirty="0" smtClean="0">
                <a:ln>
                  <a:noFill/>
                </a:ln>
                <a:solidFill>
                  <a:srgbClr val="000000"/>
                </a:solidFill>
                <a:effectLst/>
                <a:uFillTx/>
                <a:latin typeface="+mj-lt"/>
                <a:ea typeface="+mj-ea"/>
                <a:cs typeface="+mj-cs"/>
                <a:sym typeface="Calibri"/>
                <a:hlinkClick r:id="rId4"/>
              </a:rPr>
              <a:t> кейса для урока информатики</a:t>
            </a:r>
            <a:endParaRPr kumimoji="0" lang="ru-RU" sz="1800" b="0" i="0" u="none" strike="noStrike" cap="none" spc="0" normalizeH="0" baseline="0" dirty="0">
              <a:ln>
                <a:noFill/>
              </a:ln>
              <a:solidFill>
                <a:srgbClr val="000000"/>
              </a:solidFill>
              <a:effectLst/>
              <a:uFillTx/>
              <a:latin typeface="+mj-lt"/>
              <a:ea typeface="+mj-ea"/>
              <a:cs typeface="+mj-cs"/>
              <a:sym typeface="Calibri"/>
            </a:endParaRPr>
          </a:p>
        </p:txBody>
      </p:sp>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2153484"/>
            <a:ext cx="5437488" cy="2745716"/>
          </a:xfrm>
          <a:prstGeom prst="rect">
            <a:avLst/>
          </a:prstGeom>
        </p:spPr>
      </p:pic>
      <p:sp>
        <p:nvSpPr>
          <p:cNvPr id="7" name="TextBox 6"/>
          <p:cNvSpPr txBox="1"/>
          <p:nvPr/>
        </p:nvSpPr>
        <p:spPr>
          <a:xfrm>
            <a:off x="6603192" y="4899200"/>
            <a:ext cx="440120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r>
              <a:rPr lang="en-US" dirty="0">
                <a:hlinkClick r:id="rId6"/>
              </a:rPr>
              <a:t>https://</a:t>
            </a:r>
            <a:r>
              <a:rPr lang="en-US" dirty="0" smtClean="0">
                <a:hlinkClick r:id="rId6"/>
              </a:rPr>
              <a:t>cloud.mail.ru/public/5PoV/sQd3Lc2Eg</a:t>
            </a:r>
            <a:endParaRPr lang="ru-RU" dirty="0"/>
          </a:p>
        </p:txBody>
      </p:sp>
    </p:spTree>
    <p:extLst>
      <p:ext uri="{BB962C8B-B14F-4D97-AF65-F5344CB8AC3E}">
        <p14:creationId xmlns:p14="http://schemas.microsoft.com/office/powerpoint/2010/main" val="3158685886"/>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5812035" y="1930401"/>
            <a:ext cx="6017107" cy="3837354"/>
          </a:xfrm>
          <a:prstGeom prst="rect">
            <a:avLst/>
          </a:prstGeom>
        </p:spPr>
      </p:pic>
      <p:sp>
        <p:nvSpPr>
          <p:cNvPr id="4" name="Заголовок 1"/>
          <p:cNvSpPr txBox="1">
            <a:spLocks/>
          </p:cNvSpPr>
          <p:nvPr/>
        </p:nvSpPr>
        <p:spPr>
          <a:xfrm>
            <a:off x="1104900" y="365125"/>
            <a:ext cx="8053614" cy="9175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fontScale="97500" lnSpcReduction="10000"/>
          </a:bodyPr>
          <a:lstStyle>
            <a:lvl1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1pPr>
            <a:lvl2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2pPr>
            <a:lvl3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3pPr>
            <a:lvl4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4pPr>
            <a:lvl5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5pPr>
            <a:lvl6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6pPr>
            <a:lvl7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7pPr>
            <a:lvl8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8pPr>
            <a:lvl9pPr marL="0" marR="0" indent="0" algn="l" defTabSz="914400" rtl="0" latinLnBrk="0">
              <a:lnSpc>
                <a:spcPct val="90000"/>
              </a:lnSpc>
              <a:spcBef>
                <a:spcPts val="0"/>
              </a:spcBef>
              <a:spcAft>
                <a:spcPts val="0"/>
              </a:spcAft>
              <a:buClrTx/>
              <a:buSzTx/>
              <a:buFontTx/>
              <a:buNone/>
              <a:tabLst/>
              <a:defRPr sz="3200" b="1" i="0" u="none" strike="noStrike" cap="none" spc="0" baseline="0">
                <a:ln>
                  <a:noFill/>
                </a:ln>
                <a:solidFill>
                  <a:srgbClr val="333E48"/>
                </a:solidFill>
                <a:uFillTx/>
                <a:latin typeface="Arial"/>
                <a:ea typeface="Arial"/>
                <a:cs typeface="Arial"/>
                <a:sym typeface="Arial"/>
              </a:defRPr>
            </a:lvl9pPr>
          </a:lstStyle>
          <a:p>
            <a:pPr hangingPunct="1"/>
            <a:r>
              <a:rPr lang="ru-RU" dirty="0" smtClean="0"/>
              <a:t>Организация проектного обучения по вытягивающей </a:t>
            </a:r>
            <a:r>
              <a:rPr lang="ru-RU" dirty="0" smtClean="0">
                <a:hlinkClick r:id="rId4"/>
              </a:rPr>
              <a:t>модели обучения</a:t>
            </a:r>
            <a:endParaRPr lang="ru-RU" dirty="0"/>
          </a:p>
        </p:txBody>
      </p:sp>
      <p:sp>
        <p:nvSpPr>
          <p:cNvPr id="5" name="Текст 2"/>
          <p:cNvSpPr txBox="1">
            <a:spLocks/>
          </p:cNvSpPr>
          <p:nvPr/>
        </p:nvSpPr>
        <p:spPr>
          <a:xfrm>
            <a:off x="1005755" y="2343020"/>
            <a:ext cx="4745416" cy="30121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1pPr>
            <a:lvl2pPr marL="714375" marR="0" indent="-257175"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2pPr>
            <a:lvl3pPr marL="1208314" marR="0" indent="-293914"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3pPr>
            <a:lvl4pPr marL="17145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4pPr>
            <a:lvl5pPr marL="2171700" marR="0" indent="-3429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5pPr>
            <a:lvl6pPr marL="25146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6pPr>
            <a:lvl7pPr marL="29718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7pPr>
            <a:lvl8pPr marL="34290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8pPr>
            <a:lvl9pPr marL="3886200" marR="0" indent="-228600" algn="l" defTabSz="914400" rtl="0" latinLnBrk="0">
              <a:lnSpc>
                <a:spcPct val="90000"/>
              </a:lnSpc>
              <a:spcBef>
                <a:spcPts val="1000"/>
              </a:spcBef>
              <a:spcAft>
                <a:spcPts val="0"/>
              </a:spcAft>
              <a:buClrTx/>
              <a:buSzPct val="100000"/>
              <a:buFont typeface="Arial"/>
              <a:buChar char="•"/>
              <a:tabLst/>
              <a:defRPr sz="1800" b="0" i="0" u="none" strike="noStrike" cap="none" spc="0" baseline="0">
                <a:ln>
                  <a:noFill/>
                </a:ln>
                <a:solidFill>
                  <a:srgbClr val="333E48"/>
                </a:solidFill>
                <a:uFillTx/>
                <a:latin typeface="Arial"/>
                <a:ea typeface="Arial"/>
                <a:cs typeface="Arial"/>
                <a:sym typeface="Arial"/>
              </a:defRPr>
            </a:lvl9pPr>
          </a:lstStyle>
          <a:p>
            <a:pPr marL="485775" lvl="1" indent="0" algn="ctr" hangingPunct="1">
              <a:buNone/>
            </a:pPr>
            <a:r>
              <a:rPr lang="ru-RU" dirty="0" smtClean="0"/>
              <a:t>Основное образование</a:t>
            </a:r>
          </a:p>
          <a:p>
            <a:pPr marL="485775" lvl="1" indent="0" algn="ctr" hangingPunct="1">
              <a:buNone/>
            </a:pPr>
            <a:endParaRPr lang="ru-RU" dirty="0" smtClean="0"/>
          </a:p>
          <a:p>
            <a:pPr marL="485775" lvl="1" indent="0" algn="ctr" hangingPunct="1">
              <a:buNone/>
            </a:pPr>
            <a:r>
              <a:rPr lang="ru-RU" dirty="0" smtClean="0"/>
              <a:t>Внеурочная деятельность</a:t>
            </a:r>
          </a:p>
          <a:p>
            <a:pPr marL="485775" lvl="1" indent="0" algn="ctr" hangingPunct="1">
              <a:buNone/>
            </a:pPr>
            <a:endParaRPr lang="ru-RU" dirty="0" smtClean="0"/>
          </a:p>
          <a:p>
            <a:pPr marL="485775" lvl="1" indent="0" algn="ctr" hangingPunct="1">
              <a:buNone/>
            </a:pPr>
            <a:r>
              <a:rPr lang="ru-RU" dirty="0" smtClean="0"/>
              <a:t>Дополнительное образование</a:t>
            </a:r>
          </a:p>
          <a:p>
            <a:pPr marL="485775" lvl="1" indent="0" algn="ctr" hangingPunct="1">
              <a:buNone/>
            </a:pPr>
            <a:endParaRPr lang="ru-RU" dirty="0" smtClean="0"/>
          </a:p>
          <a:p>
            <a:pPr marL="485775" lvl="1" indent="0" algn="ctr" hangingPunct="1">
              <a:buNone/>
            </a:pPr>
            <a:r>
              <a:rPr lang="ru-RU" dirty="0" smtClean="0"/>
              <a:t>Сетевое взаимодействие</a:t>
            </a:r>
          </a:p>
          <a:p>
            <a:pPr marL="485775" lvl="1" indent="0" algn="ctr" hangingPunct="1">
              <a:buNone/>
            </a:pPr>
            <a:endParaRPr lang="ru-RU" dirty="0" smtClean="0"/>
          </a:p>
          <a:p>
            <a:pPr algn="ctr" hangingPunct="1"/>
            <a:endParaRPr lang="ru-RU" dirty="0"/>
          </a:p>
        </p:txBody>
      </p:sp>
      <p:sp>
        <p:nvSpPr>
          <p:cNvPr id="3" name="Прямоугольник 2"/>
          <p:cNvSpPr/>
          <p:nvPr/>
        </p:nvSpPr>
        <p:spPr>
          <a:xfrm rot="16200000">
            <a:off x="-57650" y="3279571"/>
            <a:ext cx="2528256" cy="923330"/>
          </a:xfrm>
          <a:prstGeom prst="rect">
            <a:avLst/>
          </a:prstGeom>
          <a:noFill/>
        </p:spPr>
        <p:txBody>
          <a:bodyPr wrap="none" lIns="91440" tIns="45720" rIns="91440" bIns="45720">
            <a:spAutoFit/>
          </a:bodyPr>
          <a:lstStyle/>
          <a:p>
            <a:pPr algn="ctr"/>
            <a:r>
              <a:rPr lang="ru-RU" sz="5400" b="1" cap="none" spc="0" dirty="0" smtClean="0">
                <a:ln w="6600">
                  <a:solidFill>
                    <a:schemeClr val="accent2"/>
                  </a:solidFill>
                  <a:prstDash val="solid"/>
                </a:ln>
                <a:solidFill>
                  <a:srgbClr val="FFFFFF"/>
                </a:solidFill>
                <a:effectLst>
                  <a:outerShdw dist="38100" dir="2700000" algn="tl" rotWithShape="0">
                    <a:schemeClr val="accent2"/>
                  </a:outerShdw>
                </a:effectLst>
              </a:rPr>
              <a:t>ПРОЕКТ</a:t>
            </a:r>
            <a:endParaRPr lang="ru-RU"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6" name="Развернутая стрелка 5"/>
          <p:cNvSpPr/>
          <p:nvPr/>
        </p:nvSpPr>
        <p:spPr>
          <a:xfrm>
            <a:off x="1206477" y="1742345"/>
            <a:ext cx="2506879" cy="501805"/>
          </a:xfrm>
          <a:prstGeom prst="uturn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
        <p:nvSpPr>
          <p:cNvPr id="7" name="Развернутая стрелка 6"/>
          <p:cNvSpPr/>
          <p:nvPr/>
        </p:nvSpPr>
        <p:spPr>
          <a:xfrm rot="10800000">
            <a:off x="1104900" y="4987419"/>
            <a:ext cx="2506879" cy="501805"/>
          </a:xfrm>
          <a:prstGeom prst="uturn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
        <p:nvSpPr>
          <p:cNvPr id="8" name="Стрелка вниз 7"/>
          <p:cNvSpPr/>
          <p:nvPr/>
        </p:nvSpPr>
        <p:spPr>
          <a:xfrm>
            <a:off x="3433167" y="2713788"/>
            <a:ext cx="276490" cy="373942"/>
          </a:xfrm>
          <a:prstGeom prst="down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
        <p:nvSpPr>
          <p:cNvPr id="9" name="Стрелка вниз 8"/>
          <p:cNvSpPr/>
          <p:nvPr/>
        </p:nvSpPr>
        <p:spPr>
          <a:xfrm>
            <a:off x="3378463" y="3471665"/>
            <a:ext cx="276490" cy="373942"/>
          </a:xfrm>
          <a:prstGeom prst="down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
        <p:nvSpPr>
          <p:cNvPr id="10" name="Стрелка вниз 9"/>
          <p:cNvSpPr/>
          <p:nvPr/>
        </p:nvSpPr>
        <p:spPr>
          <a:xfrm>
            <a:off x="3378463" y="4173606"/>
            <a:ext cx="276490" cy="373942"/>
          </a:xfrm>
          <a:prstGeom prst="down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
        <p:nvSpPr>
          <p:cNvPr id="11" name="Выгнутая влево стрелка 10"/>
          <p:cNvSpPr/>
          <p:nvPr/>
        </p:nvSpPr>
        <p:spPr>
          <a:xfrm flipH="1" flipV="1">
            <a:off x="5330103" y="3921782"/>
            <a:ext cx="490653" cy="877588"/>
          </a:xfrm>
          <a:prstGeom prst="curvedRight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
        <p:nvSpPr>
          <p:cNvPr id="13" name="Стрелка углом 12"/>
          <p:cNvSpPr/>
          <p:nvPr/>
        </p:nvSpPr>
        <p:spPr>
          <a:xfrm>
            <a:off x="1709367" y="2424512"/>
            <a:ext cx="439437" cy="1124736"/>
          </a:xfrm>
          <a:prstGeom prst="bent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
        <p:nvSpPr>
          <p:cNvPr id="14" name="Стрелка углом 13"/>
          <p:cNvSpPr/>
          <p:nvPr/>
        </p:nvSpPr>
        <p:spPr>
          <a:xfrm flipV="1">
            <a:off x="1695555" y="3549247"/>
            <a:ext cx="453250" cy="1349171"/>
          </a:xfrm>
          <a:prstGeom prst="bentArrow">
            <a:avLst/>
          </a:prstGeom>
          <a:solidFill>
            <a:schemeClr val="accent2">
              <a:lumMod val="40000"/>
              <a:lumOff val="6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ru-RU" sz="1800" b="0" i="0" u="none" strike="noStrike" cap="none" spc="0" normalizeH="0" baseline="0">
              <a:ln>
                <a:noFill/>
              </a:ln>
              <a:solidFill>
                <a:srgbClr val="000000"/>
              </a:solidFill>
              <a:effectLst/>
              <a:uFillTx/>
              <a:latin typeface="+mj-lt"/>
              <a:ea typeface="+mj-ea"/>
              <a:cs typeface="+mj-cs"/>
              <a:sym typeface="Calibri"/>
            </a:endParaRPr>
          </a:p>
        </p:txBody>
      </p:sp>
    </p:spTree>
    <p:extLst>
      <p:ext uri="{BB962C8B-B14F-4D97-AF65-F5344CB8AC3E}">
        <p14:creationId xmlns:p14="http://schemas.microsoft.com/office/powerpoint/2010/main" val="3097234652"/>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a:t>Организация </a:t>
            </a:r>
            <a:r>
              <a:rPr lang="ru-RU" dirty="0" smtClean="0">
                <a:hlinkClick r:id="rId3"/>
              </a:rPr>
              <a:t>Кейса/Проекта</a:t>
            </a:r>
            <a:endParaRPr lang="ru-RU" dirty="0"/>
          </a:p>
        </p:txBody>
      </p:sp>
      <p:sp>
        <p:nvSpPr>
          <p:cNvPr id="3" name="Текст 2"/>
          <p:cNvSpPr>
            <a:spLocks noGrp="1"/>
          </p:cNvSpPr>
          <p:nvPr>
            <p:ph type="body" idx="1"/>
          </p:nvPr>
        </p:nvSpPr>
        <p:spPr>
          <a:xfrm>
            <a:off x="810064" y="1282700"/>
            <a:ext cx="6069037" cy="4836746"/>
          </a:xfrm>
        </p:spPr>
        <p:txBody>
          <a:bodyPr>
            <a:normAutofit fontScale="85000" lnSpcReduction="20000"/>
          </a:bodyPr>
          <a:lstStyle/>
          <a:p>
            <a:endParaRPr lang="ru-RU" dirty="0"/>
          </a:p>
          <a:p>
            <a:pPr marL="0" indent="0">
              <a:buNone/>
            </a:pPr>
            <a:r>
              <a:rPr lang="ru-RU" b="1" dirty="0"/>
              <a:t>ЭТАПЫ </a:t>
            </a:r>
            <a:r>
              <a:rPr lang="ru-RU" b="1" dirty="0">
                <a:hlinkClick r:id="rId4"/>
              </a:rPr>
              <a:t>ЖИЗНЕННОГО </a:t>
            </a:r>
            <a:r>
              <a:rPr lang="ru-RU" b="1" dirty="0" smtClean="0">
                <a:hlinkClick r:id="rId4"/>
              </a:rPr>
              <a:t>ЦИКЛА</a:t>
            </a:r>
            <a:r>
              <a:rPr lang="ru-RU" b="1" dirty="0" smtClean="0"/>
              <a:t>:</a:t>
            </a:r>
          </a:p>
          <a:p>
            <a:pPr marL="0" indent="0">
              <a:buNone/>
            </a:pPr>
            <a:r>
              <a:rPr lang="ru-RU" dirty="0" smtClean="0"/>
              <a:t>1</a:t>
            </a:r>
            <a:r>
              <a:rPr lang="ru-RU" dirty="0"/>
              <a:t>. </a:t>
            </a:r>
            <a:r>
              <a:rPr lang="ru-RU" dirty="0" err="1"/>
              <a:t>Проблематизация</a:t>
            </a:r>
            <a:r>
              <a:rPr lang="ru-RU" dirty="0" smtClean="0"/>
              <a:t>. Теоретическая подготовка.</a:t>
            </a:r>
            <a:endParaRPr lang="ru-RU" dirty="0"/>
          </a:p>
          <a:p>
            <a:pPr marL="0" indent="0">
              <a:buNone/>
            </a:pPr>
            <a:r>
              <a:rPr lang="ru-RU" dirty="0"/>
              <a:t>2. Целеполагание. </a:t>
            </a:r>
            <a:r>
              <a:rPr lang="ru-RU" dirty="0" smtClean="0"/>
              <a:t>Исследование</a:t>
            </a:r>
            <a:endParaRPr lang="ru-RU" dirty="0"/>
          </a:p>
          <a:p>
            <a:pPr marL="0" indent="0">
              <a:buNone/>
            </a:pPr>
            <a:r>
              <a:rPr lang="ru-RU" dirty="0"/>
              <a:t>3. </a:t>
            </a:r>
            <a:r>
              <a:rPr lang="ru-RU" dirty="0" smtClean="0"/>
              <a:t>Командная работа. Поиск </a:t>
            </a:r>
            <a:r>
              <a:rPr lang="ru-RU" dirty="0"/>
              <a:t>решения. </a:t>
            </a:r>
            <a:endParaRPr lang="ru-RU" dirty="0" smtClean="0"/>
          </a:p>
          <a:p>
            <a:pPr marL="0" indent="0">
              <a:buNone/>
            </a:pPr>
            <a:r>
              <a:rPr lang="ru-RU" dirty="0" smtClean="0"/>
              <a:t>4. Планирование</a:t>
            </a:r>
            <a:r>
              <a:rPr lang="ru-RU" dirty="0"/>
              <a:t>. </a:t>
            </a:r>
            <a:r>
              <a:rPr lang="ru-RU" dirty="0" smtClean="0"/>
              <a:t>Формирование задания (ТЗ)</a:t>
            </a:r>
            <a:endParaRPr lang="ru-RU" dirty="0"/>
          </a:p>
          <a:p>
            <a:pPr marL="0" indent="0">
              <a:buNone/>
            </a:pPr>
            <a:r>
              <a:rPr lang="ru-RU" dirty="0"/>
              <a:t>5</a:t>
            </a:r>
            <a:r>
              <a:rPr lang="ru-RU" dirty="0" smtClean="0"/>
              <a:t>. </a:t>
            </a:r>
            <a:r>
              <a:rPr lang="ru-RU" dirty="0"/>
              <a:t>Реализация замысла. </a:t>
            </a:r>
          </a:p>
          <a:p>
            <a:pPr marL="0" indent="0">
              <a:buNone/>
            </a:pPr>
            <a:r>
              <a:rPr lang="ru-RU" dirty="0" smtClean="0"/>
              <a:t>6. Представление и Завершение </a:t>
            </a:r>
            <a:r>
              <a:rPr lang="ru-RU" dirty="0"/>
              <a:t>проекта. </a:t>
            </a:r>
          </a:p>
          <a:p>
            <a:pPr marL="0" indent="0">
              <a:buNone/>
            </a:pPr>
            <a:r>
              <a:rPr lang="ru-RU" b="1" dirty="0"/>
              <a:t>р</a:t>
            </a:r>
            <a:r>
              <a:rPr lang="ru-RU" b="1" dirty="0" smtClean="0"/>
              <a:t>езультаты этапа</a:t>
            </a:r>
          </a:p>
          <a:p>
            <a:pPr marL="0" indent="0">
              <a:buNone/>
            </a:pPr>
            <a:r>
              <a:rPr lang="ru-RU" dirty="0" smtClean="0"/>
              <a:t>-- продуктовый результат этапа</a:t>
            </a:r>
            <a:br>
              <a:rPr lang="ru-RU" dirty="0" smtClean="0"/>
            </a:br>
            <a:r>
              <a:rPr lang="ru-RU" dirty="0" smtClean="0"/>
              <a:t>-- представление этапа в заданном формате</a:t>
            </a:r>
            <a:br>
              <a:rPr lang="ru-RU" dirty="0" smtClean="0"/>
            </a:br>
            <a:r>
              <a:rPr lang="ru-RU" dirty="0" smtClean="0"/>
              <a:t>-- оценка этапа, рефлексия</a:t>
            </a:r>
          </a:p>
          <a:p>
            <a:pPr marL="0" indent="0">
              <a:buNone/>
            </a:pPr>
            <a:r>
              <a:rPr lang="ru-RU" b="1" dirty="0" smtClean="0"/>
              <a:t>результаты проекта</a:t>
            </a:r>
          </a:p>
          <a:p>
            <a:pPr marL="0" indent="0">
              <a:buNone/>
            </a:pPr>
            <a:r>
              <a:rPr lang="ru-RU" dirty="0" smtClean="0"/>
              <a:t>-- продуктовый результат;</a:t>
            </a:r>
            <a:r>
              <a:rPr lang="ru-RU" dirty="0"/>
              <a:t/>
            </a:r>
            <a:br>
              <a:rPr lang="ru-RU" dirty="0"/>
            </a:br>
            <a:r>
              <a:rPr lang="ru-RU" i="1" dirty="0"/>
              <a:t>-- видео запись </a:t>
            </a:r>
            <a:r>
              <a:rPr lang="ru-RU" i="1" dirty="0" smtClean="0"/>
              <a:t>представления </a:t>
            </a:r>
            <a:r>
              <a:rPr lang="ru-RU" i="1" dirty="0"/>
              <a:t>(не более 3 минут);</a:t>
            </a:r>
            <a:br>
              <a:rPr lang="ru-RU" i="1" dirty="0"/>
            </a:br>
            <a:r>
              <a:rPr lang="ru-RU" i="1" dirty="0"/>
              <a:t>-- </a:t>
            </a:r>
            <a:r>
              <a:rPr lang="ru-RU" i="1" dirty="0" smtClean="0"/>
              <a:t>презентационные файлы, отражающие </a:t>
            </a:r>
            <a:br>
              <a:rPr lang="ru-RU" i="1" dirty="0" smtClean="0"/>
            </a:br>
            <a:r>
              <a:rPr lang="ru-RU" i="1" dirty="0" smtClean="0"/>
              <a:t>    все этапы проекта и документация; </a:t>
            </a:r>
            <a:br>
              <a:rPr lang="ru-RU" i="1" dirty="0" smtClean="0"/>
            </a:br>
            <a:r>
              <a:rPr lang="ru-RU" i="1" dirty="0" smtClean="0"/>
              <a:t>-- оценка проекта по формальным критериям</a:t>
            </a:r>
            <a:br>
              <a:rPr lang="ru-RU" i="1" dirty="0" smtClean="0"/>
            </a:br>
            <a:r>
              <a:rPr lang="ru-RU" i="1" dirty="0" smtClean="0"/>
              <a:t>-- анализ и рефлексия;</a:t>
            </a:r>
            <a:endParaRPr lang="ru-RU" dirty="0"/>
          </a:p>
        </p:txBody>
      </p:sp>
      <p:sp>
        <p:nvSpPr>
          <p:cNvPr id="4" name="Стрелка вправо 3"/>
          <p:cNvSpPr/>
          <p:nvPr/>
        </p:nvSpPr>
        <p:spPr>
          <a:xfrm>
            <a:off x="5584874" y="1824095"/>
            <a:ext cx="6144494" cy="213632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трелка вправо 4"/>
          <p:cNvSpPr/>
          <p:nvPr/>
        </p:nvSpPr>
        <p:spPr>
          <a:xfrm>
            <a:off x="5584874" y="4473526"/>
            <a:ext cx="6167834" cy="213632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p:cNvPicPr>
            <a:picLocks noChangeAspect="1"/>
          </p:cNvPicPr>
          <p:nvPr/>
        </p:nvPicPr>
        <p:blipFill>
          <a:blip r:embed="rId5">
            <a:clrChange>
              <a:clrFrom>
                <a:srgbClr val="FDFDFC"/>
              </a:clrFrom>
              <a:clrTo>
                <a:srgbClr val="FDFDFC">
                  <a:alpha val="0"/>
                </a:srgbClr>
              </a:clrTo>
            </a:clrChange>
            <a:extLst>
              <a:ext uri="{28A0092B-C50C-407E-A947-70E740481C1C}">
                <a14:useLocalDpi xmlns:a14="http://schemas.microsoft.com/office/drawing/2010/main" val="0"/>
              </a:ext>
            </a:extLst>
          </a:blip>
          <a:stretch>
            <a:fillRect/>
          </a:stretch>
        </p:blipFill>
        <p:spPr>
          <a:xfrm>
            <a:off x="5951176" y="4980501"/>
            <a:ext cx="5778192" cy="959398"/>
          </a:xfrm>
          <a:prstGeom prst="rect">
            <a:avLst/>
          </a:prstGeom>
        </p:spPr>
      </p:pic>
      <p:pic>
        <p:nvPicPr>
          <p:cNvPr id="7" name="Рисунок 6"/>
          <p:cNvPicPr>
            <a:picLocks noChangeAspect="1"/>
          </p:cNvPicPr>
          <p:nvPr/>
        </p:nvPicPr>
        <p:blipFill rotWithShape="1">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sharpenSoften amount="25000"/>
                    </a14:imgEffect>
                  </a14:imgLayer>
                </a14:imgProps>
              </a:ext>
            </a:extLst>
          </a:blip>
          <a:srcRect l="16685" t="23231" r="11728" b="64738"/>
          <a:stretch/>
        </p:blipFill>
        <p:spPr>
          <a:xfrm>
            <a:off x="6020618" y="2365388"/>
            <a:ext cx="5732090" cy="744548"/>
          </a:xfrm>
          <a:prstGeom prst="rect">
            <a:avLst/>
          </a:prstGeom>
        </p:spPr>
      </p:pic>
      <p:sp>
        <p:nvSpPr>
          <p:cNvPr id="8" name="TextBox 7"/>
          <p:cNvSpPr txBox="1"/>
          <p:nvPr/>
        </p:nvSpPr>
        <p:spPr>
          <a:xfrm>
            <a:off x="7399606" y="1824095"/>
            <a:ext cx="265879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ru-RU" sz="1800" b="1" i="0" u="none" strike="noStrike" cap="none" spc="0" normalizeH="0" baseline="0" dirty="0" smtClean="0">
                <a:ln>
                  <a:noFill/>
                </a:ln>
                <a:solidFill>
                  <a:srgbClr val="002060"/>
                </a:solidFill>
                <a:effectLst/>
                <a:uFillTx/>
                <a:latin typeface="+mj-lt"/>
                <a:ea typeface="+mj-ea"/>
                <a:cs typeface="+mj-cs"/>
                <a:sym typeface="Calibri"/>
              </a:rPr>
              <a:t>Взрослый проект</a:t>
            </a:r>
            <a:endParaRPr kumimoji="0" lang="ru-RU" sz="1800" b="1" i="0" u="none" strike="noStrike" cap="none" spc="0" normalizeH="0" baseline="0" dirty="0">
              <a:ln>
                <a:noFill/>
              </a:ln>
              <a:solidFill>
                <a:srgbClr val="002060"/>
              </a:solidFill>
              <a:effectLst/>
              <a:uFillTx/>
              <a:latin typeface="+mj-lt"/>
              <a:ea typeface="+mj-ea"/>
              <a:cs typeface="+mj-cs"/>
              <a:sym typeface="Calibri"/>
            </a:endParaRPr>
          </a:p>
        </p:txBody>
      </p:sp>
      <p:sp>
        <p:nvSpPr>
          <p:cNvPr id="9" name="TextBox 8"/>
          <p:cNvSpPr txBox="1"/>
          <p:nvPr/>
        </p:nvSpPr>
        <p:spPr>
          <a:xfrm>
            <a:off x="7399606" y="4467399"/>
            <a:ext cx="265879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ru-RU" sz="1800" b="1" i="0" u="none" strike="noStrike" cap="none" spc="0" normalizeH="0" baseline="0" dirty="0" smtClean="0">
                <a:ln>
                  <a:noFill/>
                </a:ln>
                <a:solidFill>
                  <a:srgbClr val="002060"/>
                </a:solidFill>
                <a:effectLst/>
                <a:uFillTx/>
                <a:latin typeface="+mj-lt"/>
                <a:ea typeface="+mj-ea"/>
                <a:cs typeface="+mj-cs"/>
                <a:sym typeface="Calibri"/>
              </a:rPr>
              <a:t>Детский проект</a:t>
            </a:r>
            <a:endParaRPr kumimoji="0" lang="ru-RU" sz="1800" b="1" i="0" u="none" strike="noStrike" cap="none" spc="0" normalizeH="0" baseline="0" dirty="0">
              <a:ln>
                <a:noFill/>
              </a:ln>
              <a:solidFill>
                <a:srgbClr val="002060"/>
              </a:solidFill>
              <a:effectLst/>
              <a:uFillTx/>
              <a:latin typeface="+mj-lt"/>
              <a:ea typeface="+mj-ea"/>
              <a:cs typeface="+mj-cs"/>
              <a:sym typeface="Calibri"/>
            </a:endParaRPr>
          </a:p>
        </p:txBody>
      </p:sp>
    </p:spTree>
    <p:extLst>
      <p:ext uri="{BB962C8B-B14F-4D97-AF65-F5344CB8AC3E}">
        <p14:creationId xmlns:p14="http://schemas.microsoft.com/office/powerpoint/2010/main" val="34968481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1146" y="4278342"/>
            <a:ext cx="3910818" cy="1955409"/>
          </a:xfrm>
          <a:prstGeom prst="rect">
            <a:avLst/>
          </a:prstGeom>
        </p:spPr>
      </p:pic>
      <p:sp>
        <p:nvSpPr>
          <p:cNvPr id="2" name="Заголовок 1"/>
          <p:cNvSpPr>
            <a:spLocks noGrp="1"/>
          </p:cNvSpPr>
          <p:nvPr>
            <p:ph type="title"/>
          </p:nvPr>
        </p:nvSpPr>
        <p:spPr/>
        <p:txBody>
          <a:bodyPr>
            <a:normAutofit/>
          </a:bodyPr>
          <a:lstStyle/>
          <a:p>
            <a:r>
              <a:rPr lang="ru-RU" dirty="0"/>
              <a:t>Организация </a:t>
            </a:r>
            <a:r>
              <a:rPr lang="ru-RU" dirty="0" smtClean="0"/>
              <a:t>этапа/урока</a:t>
            </a:r>
            <a:endParaRPr lang="ru-RU" dirty="0"/>
          </a:p>
        </p:txBody>
      </p:sp>
      <p:sp>
        <p:nvSpPr>
          <p:cNvPr id="3" name="Текст 2"/>
          <p:cNvSpPr>
            <a:spLocks noGrp="1"/>
          </p:cNvSpPr>
          <p:nvPr>
            <p:ph type="body" idx="1"/>
          </p:nvPr>
        </p:nvSpPr>
        <p:spPr>
          <a:xfrm>
            <a:off x="838200" y="1825625"/>
            <a:ext cx="7560212" cy="4351338"/>
          </a:xfrm>
        </p:spPr>
        <p:txBody>
          <a:bodyPr>
            <a:normAutofit/>
          </a:bodyPr>
          <a:lstStyle/>
          <a:p>
            <a:endParaRPr lang="ru-RU" dirty="0"/>
          </a:p>
          <a:p>
            <a:pPr marL="0" indent="0">
              <a:buNone/>
            </a:pPr>
            <a:r>
              <a:rPr lang="ru-RU" b="1" dirty="0"/>
              <a:t>ЭТАПЫ </a:t>
            </a:r>
            <a:r>
              <a:rPr lang="ru-RU" b="1" dirty="0" smtClean="0"/>
              <a:t>УРОКА (сдвоенный урок 80-90 минут) </a:t>
            </a:r>
          </a:p>
          <a:p>
            <a:pPr marL="0" indent="0">
              <a:buNone/>
            </a:pPr>
            <a:r>
              <a:rPr lang="ru-RU" b="1" dirty="0" smtClean="0"/>
              <a:t>-- уточнение назначения этапа</a:t>
            </a:r>
          </a:p>
          <a:p>
            <a:pPr marL="0" indent="0">
              <a:buNone/>
            </a:pPr>
            <a:r>
              <a:rPr lang="ru-RU" b="1" dirty="0" smtClean="0"/>
              <a:t>-- командная работа </a:t>
            </a:r>
          </a:p>
          <a:p>
            <a:pPr marL="0" indent="0">
              <a:buNone/>
            </a:pPr>
            <a:r>
              <a:rPr lang="ru-RU" b="1" dirty="0" smtClean="0"/>
              <a:t>-- представление этапа</a:t>
            </a:r>
            <a:endParaRPr lang="ru-RU" dirty="0"/>
          </a:p>
          <a:p>
            <a:endParaRPr lang="ru-RU" dirty="0" smtClean="0"/>
          </a:p>
          <a:p>
            <a:pPr marL="0" indent="0">
              <a:buNone/>
            </a:pPr>
            <a:r>
              <a:rPr lang="ru-RU" b="1" dirty="0"/>
              <a:t>результаты этапа</a:t>
            </a:r>
          </a:p>
          <a:p>
            <a:pPr marL="0" indent="0">
              <a:buNone/>
            </a:pPr>
            <a:r>
              <a:rPr lang="ru-RU" dirty="0"/>
              <a:t>-- продуктовый результат этапа</a:t>
            </a:r>
            <a:br>
              <a:rPr lang="ru-RU" dirty="0"/>
            </a:br>
            <a:r>
              <a:rPr lang="ru-RU" dirty="0"/>
              <a:t>-- представление этапа в заданном </a:t>
            </a:r>
            <a:r>
              <a:rPr lang="ru-RU" dirty="0" smtClean="0"/>
              <a:t/>
            </a:r>
            <a:br>
              <a:rPr lang="ru-RU" dirty="0" smtClean="0"/>
            </a:br>
            <a:r>
              <a:rPr lang="ru-RU" dirty="0" smtClean="0"/>
              <a:t>    формате</a:t>
            </a:r>
            <a:r>
              <a:rPr lang="ru-RU" dirty="0"/>
              <a:t/>
            </a:r>
            <a:br>
              <a:rPr lang="ru-RU" dirty="0"/>
            </a:br>
            <a:r>
              <a:rPr lang="ru-RU" dirty="0"/>
              <a:t>-- </a:t>
            </a:r>
            <a:r>
              <a:rPr lang="ru-RU" dirty="0" smtClean="0"/>
              <a:t>оценка этапа, рефлексия</a:t>
            </a:r>
            <a:endParaRPr lang="ru-RU" dirty="0"/>
          </a:p>
        </p:txBody>
      </p:sp>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91228" y="2955588"/>
            <a:ext cx="2022596" cy="3595727"/>
          </a:xfrm>
          <a:prstGeom prst="rect">
            <a:avLst/>
          </a:prstGeom>
        </p:spPr>
      </p:pic>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43811" y="1282700"/>
            <a:ext cx="3450688" cy="2300459"/>
          </a:xfrm>
          <a:prstGeom prst="rect">
            <a:avLst/>
          </a:prstGeom>
        </p:spPr>
      </p:pic>
    </p:spTree>
    <p:extLst>
      <p:ext uri="{BB962C8B-B14F-4D97-AF65-F5344CB8AC3E}">
        <p14:creationId xmlns:p14="http://schemas.microsoft.com/office/powerpoint/2010/main" val="2495732602"/>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1_Тема Office">
  <a:themeElements>
    <a:clrScheme name="Тема Offic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TotalTime>
  <Words>1777</Words>
  <Application>Microsoft Office PowerPoint</Application>
  <PresentationFormat>Широкоэкранный</PresentationFormat>
  <Paragraphs>195</Paragraphs>
  <Slides>14</Slides>
  <Notes>14</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14</vt:i4>
      </vt:variant>
    </vt:vector>
  </HeadingPairs>
  <TitlesOfParts>
    <vt:vector size="22" baseType="lpstr">
      <vt:lpstr>Arial</vt:lpstr>
      <vt:lpstr>Calibri</vt:lpstr>
      <vt:lpstr>Calibri Light</vt:lpstr>
      <vt:lpstr>Helvetica</vt:lpstr>
      <vt:lpstr>Muller Black</vt:lpstr>
      <vt:lpstr>Muller Bold</vt:lpstr>
      <vt:lpstr>Roboto</vt:lpstr>
      <vt:lpstr>1_Тема Office</vt:lpstr>
      <vt:lpstr>Презентация PowerPoint</vt:lpstr>
      <vt:lpstr>Точка роста: проблемы или возможности?</vt:lpstr>
      <vt:lpstr>Точка роста: проблемы или возможности?</vt:lpstr>
      <vt:lpstr>Основная образовательная программа (ООП) организация вытягивающей модели обучения</vt:lpstr>
      <vt:lpstr>Организация проектного обучения по вытягивающей модели обучения</vt:lpstr>
      <vt:lpstr>Презентация PowerPoint</vt:lpstr>
      <vt:lpstr>Презентация PowerPoint</vt:lpstr>
      <vt:lpstr>Организация Кейса/Проекта</vt:lpstr>
      <vt:lpstr>Организация этапа/урока</vt:lpstr>
      <vt:lpstr>Метод проектного обучения</vt:lpstr>
      <vt:lpstr>Формы работы</vt:lpstr>
      <vt:lpstr>Контакты</vt:lpstr>
      <vt:lpstr>Точка роста - это новые возможности!!!</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Чувакаев Эльмир</dc:creator>
  <cp:lastModifiedBy>Котова Ирина Алексеевна</cp:lastModifiedBy>
  <cp:revision>64</cp:revision>
  <dcterms:created xsi:type="dcterms:W3CDTF">2019-11-01T14:27:23Z</dcterms:created>
  <dcterms:modified xsi:type="dcterms:W3CDTF">2020-10-30T08:04:04Z</dcterms:modified>
</cp:coreProperties>
</file>