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3"/>
  </p:notesMasterIdLst>
  <p:sldIdLst>
    <p:sldId id="256" r:id="rId2"/>
    <p:sldId id="281" r:id="rId3"/>
    <p:sldId id="282" r:id="rId4"/>
    <p:sldId id="283" r:id="rId5"/>
    <p:sldId id="284" r:id="rId6"/>
    <p:sldId id="280" r:id="rId7"/>
    <p:sldId id="285" r:id="rId8"/>
    <p:sldId id="286" r:id="rId9"/>
    <p:sldId id="269" r:id="rId10"/>
    <p:sldId id="270" r:id="rId11"/>
    <p:sldId id="27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4C6A"/>
    <a:srgbClr val="7EA1AA"/>
    <a:srgbClr val="BEC0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27" autoAdjust="0"/>
    <p:restoredTop sz="95958" autoAdjust="0"/>
  </p:normalViewPr>
  <p:slideViewPr>
    <p:cSldViewPr snapToGrid="0">
      <p:cViewPr varScale="1">
        <p:scale>
          <a:sx n="115" d="100"/>
          <a:sy n="115" d="100"/>
        </p:scale>
        <p:origin x="32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2437334468221434E-2"/>
          <c:y val="0.2526310486893632"/>
          <c:w val="0.9725765912055071"/>
          <c:h val="0.639043364057786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Финансирвание из ФБ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6160</c:v>
                </c:pt>
                <c:pt idx="1">
                  <c:v>6220</c:v>
                </c:pt>
                <c:pt idx="2">
                  <c:v>6460</c:v>
                </c:pt>
                <c:pt idx="3">
                  <c:v>6460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9C-4C33-829B-4DA9B0DA03E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создание Центров "Точка роста"</c:v>
                </c:pt>
              </c:strCache>
            </c:strRef>
          </c:tx>
          <c:spPr>
            <a:solidFill>
              <a:srgbClr val="484C6A"/>
            </a:solidFill>
            <a:ln>
              <a:noFill/>
            </a:ln>
            <a:effectLst/>
          </c:spPr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2049</c:v>
                </c:pt>
                <c:pt idx="1">
                  <c:v>2951</c:v>
                </c:pt>
                <c:pt idx="2">
                  <c:v>3000</c:v>
                </c:pt>
                <c:pt idx="3">
                  <c:v>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9C-4C33-829B-4DA9B0DA03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4"/>
        <c:overlap val="-19"/>
        <c:axId val="291113496"/>
        <c:axId val="291113824"/>
      </c:barChart>
      <c:catAx>
        <c:axId val="291113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91113824"/>
        <c:crosses val="autoZero"/>
        <c:auto val="1"/>
        <c:lblAlgn val="ctr"/>
        <c:lblOffset val="100"/>
        <c:noMultiLvlLbl val="0"/>
      </c:catAx>
      <c:valAx>
        <c:axId val="2911138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91113496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0.31957153917366221"/>
          <c:y val="2.7595636607876651E-3"/>
          <c:w val="0.35337771201219897"/>
          <c:h val="7.11170704009522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3E82BD-2ACD-4ABA-8FFA-F374AB6F275E}" type="datetimeFigureOut">
              <a:rPr lang="ru-RU" smtClean="0"/>
              <a:t>21.10.2020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A30FD-D632-493D-BB73-FE948D092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072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62D1F-EBD6-44C1-A0ED-6441966F5E8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039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62D1F-EBD6-44C1-A0ED-6441966F5E8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45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62D1F-EBD6-44C1-A0ED-6441966F5E8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1233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62D1F-EBD6-44C1-A0ED-6441966F5E8A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244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23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" name="Параллелограмм 6">
            <a:extLst>
              <a:ext uri="{FF2B5EF4-FFF2-40B4-BE49-F238E27FC236}">
                <a16:creationId xmlns:a16="http://schemas.microsoft.com/office/drawing/2014/main" id="{28F85B2D-7FCC-4EEA-9BBB-6F27AF5BF478}"/>
              </a:ext>
            </a:extLst>
          </p:cNvPr>
          <p:cNvSpPr/>
          <p:nvPr userDrawn="1"/>
        </p:nvSpPr>
        <p:spPr>
          <a:xfrm rot="18919285">
            <a:off x="-547867" y="792195"/>
            <a:ext cx="1846767" cy="7687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017" y="0"/>
                </a:lnTo>
                <a:lnTo>
                  <a:pt x="21600" y="0"/>
                </a:lnTo>
                <a:lnTo>
                  <a:pt x="12583" y="21600"/>
                </a:lnTo>
                <a:close/>
              </a:path>
            </a:pathLst>
          </a:custGeom>
          <a:solidFill>
            <a:srgbClr val="FF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pic>
        <p:nvPicPr>
          <p:cNvPr id="6" name="Рисунок 9" descr="Рисунок 9">
            <a:extLst>
              <a:ext uri="{FF2B5EF4-FFF2-40B4-BE49-F238E27FC236}">
                <a16:creationId xmlns:a16="http://schemas.microsoft.com/office/drawing/2014/main" id="{87198CF6-9465-4CEF-8EA8-10D9FCD0E5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0605" y="258760"/>
            <a:ext cx="1675732" cy="626612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Номер слайда">
            <a:extLst>
              <a:ext uri="{FF2B5EF4-FFF2-40B4-BE49-F238E27FC236}">
                <a16:creationId xmlns:a16="http://schemas.microsoft.com/office/drawing/2014/main" id="{49CEBB83-4BB7-4A97-9C44-A160943E60FB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746500" y="6362700"/>
            <a:ext cx="343901" cy="358138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 algn="r">
              <a:defRPr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221956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араллелограмм 4">
            <a:extLst>
              <a:ext uri="{FF2B5EF4-FFF2-40B4-BE49-F238E27FC236}">
                <a16:creationId xmlns:a16="http://schemas.microsoft.com/office/drawing/2014/main" id="{B38D47B3-52AB-4177-A78F-B76C0886F46B}"/>
              </a:ext>
            </a:extLst>
          </p:cNvPr>
          <p:cNvSpPr/>
          <p:nvPr userDrawn="1"/>
        </p:nvSpPr>
        <p:spPr>
          <a:xfrm rot="18900000">
            <a:off x="-1304110" y="3722080"/>
            <a:ext cx="4805847" cy="1683309"/>
          </a:xfrm>
          <a:prstGeom prst="parallelogram">
            <a:avLst>
              <a:gd name="adj" fmla="val 10058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57" dirty="0"/>
          </a:p>
        </p:txBody>
      </p:sp>
    </p:spTree>
    <p:extLst>
      <p:ext uri="{BB962C8B-B14F-4D97-AF65-F5344CB8AC3E}">
        <p14:creationId xmlns:p14="http://schemas.microsoft.com/office/powerpoint/2010/main" val="197902229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2D71-5880-4386-AD22-3690F95103D7}" type="datetimeFigureOut">
              <a:rPr lang="ru-RU" smtClean="0"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70DE3-E551-40B6-AC3B-B3BDCC9B2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578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104900" y="365125"/>
            <a:ext cx="8053614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5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</p:spTree>
    <p:extLst>
      <p:ext uri="{BB962C8B-B14F-4D97-AF65-F5344CB8AC3E}">
        <p14:creationId xmlns:p14="http://schemas.microsoft.com/office/powerpoint/2010/main" val="641808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1pPr>
      <a:lvl2pPr marL="714375" marR="0" indent="-25717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2pPr>
      <a:lvl3pPr marL="1208314" marR="0" indent="-293914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3pPr>
      <a:lvl4pPr marL="1714500" marR="0" indent="-3429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4pPr>
      <a:lvl5pPr marL="2171700" marR="0" indent="-3429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5pPr>
      <a:lvl6pPr marL="2514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6pPr>
      <a:lvl7pPr marL="29718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7pPr>
      <a:lvl8pPr marL="34290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8pPr>
      <a:lvl9pPr marL="38862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t.me/tochkarosta_official" TargetMode="External"/><Relationship Id="rId3" Type="http://schemas.openxmlformats.org/officeDocument/2006/relationships/image" Target="../media/image21.png"/><Relationship Id="rId7" Type="http://schemas.openxmlformats.org/officeDocument/2006/relationships/hyperlink" Target="https://instagram.com/tochka_rosta_official?igshid=1bwnj7o12w29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vk.com/club196554063" TargetMode="External"/><Relationship Id="rId5" Type="http://schemas.openxmlformats.org/officeDocument/2006/relationships/image" Target="../media/image23.jpeg"/><Relationship Id="rId4" Type="http://schemas.openxmlformats.org/officeDocument/2006/relationships/image" Target="../media/image22.pn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mailto:sulima.lo@fnfro.ru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NULL"/><Relationship Id="rId3" Type="http://schemas.openxmlformats.org/officeDocument/2006/relationships/image" Target="../media/image6.png"/><Relationship Id="rId7" Type="http://schemas.openxmlformats.org/officeDocument/2006/relationships/image" Target="NULL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NULL"/><Relationship Id="rId5" Type="http://schemas.openxmlformats.org/officeDocument/2006/relationships/image" Target="NULL"/><Relationship Id="rId10" Type="http://schemas.openxmlformats.org/officeDocument/2006/relationships/image" Target="../media/image9.png"/><Relationship Id="rId9" Type="http://schemas.openxmlformats.org/officeDocument/2006/relationships/image" Target="NULL"/><Relationship Id="rId1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sv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>
            <a:extLst>
              <a:ext uri="{FF2B5EF4-FFF2-40B4-BE49-F238E27FC236}">
                <a16:creationId xmlns:a16="http://schemas.microsoft.com/office/drawing/2014/main" id="{F40AC4F2-E188-4C1A-9B8A-F109297CA223}"/>
              </a:ext>
            </a:extLst>
          </p:cNvPr>
          <p:cNvSpPr txBox="1">
            <a:spLocks/>
          </p:cNvSpPr>
          <p:nvPr/>
        </p:nvSpPr>
        <p:spPr>
          <a:xfrm>
            <a:off x="2691588" y="1840675"/>
            <a:ext cx="8696848" cy="2708266"/>
          </a:xfrm>
          <a:prstGeom prst="rect">
            <a:avLst/>
          </a:prstGeom>
        </p:spPr>
        <p:txBody>
          <a:bodyPr vert="horz" lIns="43548" tIns="21774" rIns="43548" bIns="21774" rtlCol="0" anchor="ctr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Национальный проект «Образование»: </a:t>
            </a:r>
            <a:br>
              <a:rPr lang="ru-RU" sz="36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</a:br>
            <a:r>
              <a:rPr lang="ru-RU" sz="36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новые возможности для самореализации и развития талантов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E57831E3-F5F2-46F8-A0C7-4D523557FD00}"/>
              </a:ext>
            </a:extLst>
          </p:cNvPr>
          <p:cNvSpPr txBox="1">
            <a:spLocks/>
          </p:cNvSpPr>
          <p:nvPr/>
        </p:nvSpPr>
        <p:spPr>
          <a:xfrm>
            <a:off x="2672913" y="4822974"/>
            <a:ext cx="8954734" cy="1753441"/>
          </a:xfrm>
          <a:prstGeom prst="rect">
            <a:avLst/>
          </a:prstGeom>
        </p:spPr>
        <p:txBody>
          <a:bodyPr vert="horz" lIns="43548" tIns="21774" rIns="43548" bIns="21774" rtlCol="0" anchor="t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571" dirty="0">
                <a:solidFill>
                  <a:srgbClr val="FF0000"/>
                </a:solidFill>
                <a:latin typeface="Muller Bold" pitchFamily="50" charset="-52"/>
                <a:cs typeface="Arial" panose="020B0604020202020204" pitchFamily="34" charset="0"/>
              </a:rPr>
              <a:t>Сулима Лариса Олеговна</a:t>
            </a:r>
          </a:p>
          <a:p>
            <a:pPr algn="l"/>
            <a:r>
              <a:rPr lang="ru-RU" sz="2000" dirty="0">
                <a:solidFill>
                  <a:srgbClr val="484C6A"/>
                </a:solidFill>
                <a:latin typeface="Muller Bold" pitchFamily="50" charset="-52"/>
                <a:cs typeface="Arial" panose="020B0604020202020204" pitchFamily="34" charset="0"/>
              </a:rPr>
              <a:t>Руководитель Дирекции региональной деятельности </a:t>
            </a:r>
            <a:br>
              <a:rPr lang="ru-RU" sz="2000" dirty="0">
                <a:solidFill>
                  <a:srgbClr val="484C6A"/>
                </a:solidFill>
                <a:latin typeface="Muller Bold" pitchFamily="50" charset="-52"/>
                <a:cs typeface="Arial" panose="020B0604020202020204" pitchFamily="34" charset="0"/>
              </a:rPr>
            </a:br>
            <a:r>
              <a:rPr lang="ru-RU" sz="2000" dirty="0">
                <a:solidFill>
                  <a:srgbClr val="484C6A"/>
                </a:solidFill>
                <a:latin typeface="Muller Bold" pitchFamily="50" charset="-52"/>
                <a:cs typeface="Arial" panose="020B0604020202020204" pitchFamily="34" charset="0"/>
              </a:rPr>
              <a:t>ФГАУ «Фонд новых форм развития образования», </a:t>
            </a:r>
            <a:br>
              <a:rPr lang="ru-RU" sz="2000" dirty="0">
                <a:solidFill>
                  <a:srgbClr val="484C6A"/>
                </a:solidFill>
                <a:latin typeface="Muller Bold" pitchFamily="50" charset="-52"/>
                <a:cs typeface="Arial" panose="020B0604020202020204" pitchFamily="34" charset="0"/>
              </a:rPr>
            </a:br>
            <a:r>
              <a:rPr lang="ru-RU" sz="2000" dirty="0" err="1">
                <a:solidFill>
                  <a:srgbClr val="484C6A"/>
                </a:solidFill>
                <a:latin typeface="Muller Bold" pitchFamily="50" charset="-52"/>
                <a:cs typeface="Arial" panose="020B0604020202020204" pitchFamily="34" charset="0"/>
              </a:rPr>
              <a:t>к.и.н</a:t>
            </a:r>
            <a:r>
              <a:rPr lang="ru-RU" sz="2000" dirty="0">
                <a:solidFill>
                  <a:srgbClr val="484C6A"/>
                </a:solidFill>
                <a:latin typeface="Muller Bold" pitchFamily="50" charset="-52"/>
                <a:cs typeface="Arial" panose="020B0604020202020204" pitchFamily="34" charset="0"/>
              </a:rPr>
              <a:t>., доцент, Почетный работник молодежной политики РФ, Почетный работник воспитания и просвещения РФ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65249E6-038C-43D3-BE46-E4E565EAA8CC}"/>
              </a:ext>
            </a:extLst>
          </p:cNvPr>
          <p:cNvSpPr txBox="1">
            <a:spLocks/>
          </p:cNvSpPr>
          <p:nvPr/>
        </p:nvSpPr>
        <p:spPr>
          <a:xfrm>
            <a:off x="513390" y="4323495"/>
            <a:ext cx="1701921" cy="735459"/>
          </a:xfrm>
          <a:prstGeom prst="rect">
            <a:avLst/>
          </a:prstGeom>
        </p:spPr>
        <p:txBody>
          <a:bodyPr vert="horz" lIns="43548" tIns="21774" rIns="43548" bIns="21774" rtlCol="0" anchor="t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ru-RU" sz="1714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 года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A0EE7FC-157D-4914-AC43-658AE58ADF20}"/>
              </a:ext>
            </a:extLst>
          </p:cNvPr>
          <p:cNvSpPr txBox="1">
            <a:spLocks/>
          </p:cNvSpPr>
          <p:nvPr/>
        </p:nvSpPr>
        <p:spPr>
          <a:xfrm>
            <a:off x="7048888" y="445609"/>
            <a:ext cx="4839272" cy="681383"/>
          </a:xfrm>
          <a:prstGeom prst="rect">
            <a:avLst/>
          </a:prstGeom>
        </p:spPr>
        <p:txBody>
          <a:bodyPr vert="horz" lIns="43548" tIns="21774" rIns="43548" bIns="21774" rtlCol="0" anchor="t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I</a:t>
            </a:r>
            <a:r>
              <a:rPr lang="en-US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I</a:t>
            </a:r>
            <a:r>
              <a:rPr lang="ru-RU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 Всероссийский Форум </a:t>
            </a:r>
            <a:r>
              <a:rPr lang="ru-RU" sz="1200" kern="1200" dirty="0">
                <a:solidFill>
                  <a:srgbClr val="484C6A"/>
                </a:solidFill>
                <a:latin typeface="Muller Black" pitchFamily="50" charset="-52"/>
                <a:ea typeface="+mj-ea"/>
                <a:cs typeface="Arial" panose="020B0604020202020204" pitchFamily="34" charset="0"/>
              </a:rPr>
              <a:t>центров «Точка роста» </a:t>
            </a:r>
            <a:endParaRPr lang="en-US" sz="1200" kern="1200" dirty="0">
              <a:solidFill>
                <a:srgbClr val="484C6A"/>
              </a:solidFill>
              <a:latin typeface="Muller Black" pitchFamily="50" charset="-52"/>
              <a:ea typeface="+mj-ea"/>
              <a:cs typeface="Arial" panose="020B0604020202020204" pitchFamily="34" charset="0"/>
            </a:endParaRPr>
          </a:p>
          <a:p>
            <a:pPr algn="l"/>
            <a:r>
              <a:rPr lang="ru-RU" sz="12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«Вектор трансформации образования общеобразовательных организаций сельских территорий и малых городов»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735A365-77AE-4B42-935A-84EEAD5FFB7A}"/>
              </a:ext>
            </a:extLst>
          </p:cNvPr>
          <p:cNvSpPr/>
          <p:nvPr/>
        </p:nvSpPr>
        <p:spPr>
          <a:xfrm>
            <a:off x="2691588" y="4613249"/>
            <a:ext cx="7782294" cy="7797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57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F55672F-1D90-4C01-BA0A-E3BD6DDD72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610" r="38169"/>
          <a:stretch/>
        </p:blipFill>
        <p:spPr>
          <a:xfrm>
            <a:off x="4853223" y="203609"/>
            <a:ext cx="1972247" cy="71221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98E3054-4B50-414C-B6C9-AC05AB1E18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701"/>
          <a:stretch/>
        </p:blipFill>
        <p:spPr>
          <a:xfrm>
            <a:off x="2519849" y="343413"/>
            <a:ext cx="820499" cy="68138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52F3D1F-618D-41E0-B52B-22227D6DC4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78565" y="456516"/>
            <a:ext cx="836440" cy="35653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A159E77-2255-40A2-B4BD-8389B97E84E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1" t="41188" r="10648" b="42046"/>
          <a:stretch/>
        </p:blipFill>
        <p:spPr>
          <a:xfrm>
            <a:off x="513390" y="486787"/>
            <a:ext cx="1870952" cy="27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2297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1493675-6510-4578-B897-9DF5C4A698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7692" y="1581413"/>
            <a:ext cx="3182781" cy="31367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7197" y="583266"/>
            <a:ext cx="4192751" cy="832536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defTabSz="1007943">
              <a:lnSpc>
                <a:spcPct val="90000"/>
              </a:lnSpc>
              <a:spcBef>
                <a:spcPct val="0"/>
              </a:spcBef>
            </a:pPr>
            <a:r>
              <a:rPr lang="ru-RU" sz="28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  <a:t>Репозиторий </a:t>
            </a:r>
            <a:br>
              <a:rPr lang="ru-RU" sz="28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</a:br>
            <a:r>
              <a:rPr lang="ru-RU" sz="28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  <a:t>метод. материалов:</a:t>
            </a:r>
          </a:p>
        </p:txBody>
      </p:sp>
      <p:pic>
        <p:nvPicPr>
          <p:cNvPr id="10" name="Picture 12" descr="Картинки по запросу инстаграм лого">
            <a:extLst>
              <a:ext uri="{FF2B5EF4-FFF2-40B4-BE49-F238E27FC236}">
                <a16:creationId xmlns:a16="http://schemas.microsoft.com/office/drawing/2014/main" id="{CA22A484-B51C-4606-ACE5-50570A741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7856" y="2105568"/>
            <a:ext cx="1227420" cy="1191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1B2B102-2C49-449A-A92E-CAD0D92C2EF8}"/>
              </a:ext>
            </a:extLst>
          </p:cNvPr>
          <p:cNvSpPr txBox="1"/>
          <p:nvPr/>
        </p:nvSpPr>
        <p:spPr>
          <a:xfrm>
            <a:off x="1520769" y="4914690"/>
            <a:ext cx="4067231" cy="969496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en-US" sz="2000" u="sng" dirty="0">
                <a:solidFill>
                  <a:srgbClr val="484C6A"/>
                </a:solidFill>
                <a:latin typeface="Muller Bold" pitchFamily="50" charset="-52"/>
              </a:rPr>
              <a:t>web.roskvantorium.ru</a:t>
            </a:r>
            <a:r>
              <a:rPr lang="ru-RU" sz="2000" dirty="0">
                <a:solidFill>
                  <a:srgbClr val="484C6A"/>
                </a:solidFill>
                <a:latin typeface="Muller Bold" pitchFamily="50" charset="-52"/>
              </a:rPr>
              <a:t>     </a:t>
            </a:r>
          </a:p>
          <a:p>
            <a:endParaRPr lang="ru-RU" sz="2000" dirty="0">
              <a:solidFill>
                <a:srgbClr val="484C6A"/>
              </a:solidFill>
              <a:latin typeface="Muller Bold" pitchFamily="50" charset="-52"/>
            </a:endParaRPr>
          </a:p>
          <a:p>
            <a:r>
              <a:rPr lang="en-US" sz="2000" u="sng" dirty="0">
                <a:solidFill>
                  <a:srgbClr val="484C6A"/>
                </a:solidFill>
                <a:latin typeface="Muller Bold" pitchFamily="50" charset="-52"/>
              </a:rPr>
              <a:t>www.elducation.ru </a:t>
            </a:r>
            <a:endParaRPr lang="ru-RU" sz="2000" u="sng" dirty="0">
              <a:solidFill>
                <a:srgbClr val="484C6A"/>
              </a:solidFill>
              <a:latin typeface="Muller Bold" pitchFamily="50" charset="-52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078CEBF2-28A1-41CC-8427-8B3DFFF08D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978" y="1962007"/>
            <a:ext cx="1444243" cy="1444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B31A5A2-CF22-4D1C-8D0C-86B1F9E85B50}"/>
              </a:ext>
            </a:extLst>
          </p:cNvPr>
          <p:cNvSpPr txBox="1"/>
          <p:nvPr/>
        </p:nvSpPr>
        <p:spPr>
          <a:xfrm>
            <a:off x="6071442" y="583266"/>
            <a:ext cx="3552827" cy="832536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defTabSz="1007943">
              <a:lnSpc>
                <a:spcPct val="90000"/>
              </a:lnSpc>
              <a:spcBef>
                <a:spcPct val="0"/>
              </a:spcBef>
            </a:pPr>
            <a:r>
              <a:rPr lang="ru-RU" sz="28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  <a:t>Каналы </a:t>
            </a:r>
          </a:p>
          <a:p>
            <a:pPr defTabSz="1007943">
              <a:lnSpc>
                <a:spcPct val="90000"/>
              </a:lnSpc>
              <a:spcBef>
                <a:spcPct val="0"/>
              </a:spcBef>
            </a:pPr>
            <a:r>
              <a:rPr lang="ru-RU" sz="28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  <a:t>коммуникации: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96000" y="3952455"/>
            <a:ext cx="4641295" cy="19389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hangingPunct="0"/>
            <a:r>
              <a:rPr lang="en-US" sz="2000" u="sng" dirty="0">
                <a:solidFill>
                  <a:srgbClr val="484C6A"/>
                </a:solidFill>
                <a:latin typeface="Muller Bold" pitchFamily="50" charset="-52"/>
                <a:hlinkClick r:id="rId6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vk.com/club196554063</a:t>
            </a:r>
            <a:endParaRPr lang="ru-RU" sz="2000" u="sng" dirty="0">
              <a:solidFill>
                <a:srgbClr val="484C6A"/>
              </a:solidFill>
              <a:latin typeface="Muller Bold" pitchFamily="50" charset="-52"/>
            </a:endParaRPr>
          </a:p>
          <a:p>
            <a:pPr hangingPunct="0"/>
            <a:endParaRPr lang="ru-RU" sz="2000" u="sng" dirty="0">
              <a:solidFill>
                <a:srgbClr val="484C6A"/>
              </a:solidFill>
              <a:latin typeface="Muller Bold" pitchFamily="50" charset="-52"/>
              <a:sym typeface="Helvetica"/>
            </a:endParaRPr>
          </a:p>
          <a:p>
            <a:pPr hangingPunct="0"/>
            <a:r>
              <a:rPr lang="en-US" sz="2000" u="sng" dirty="0">
                <a:solidFill>
                  <a:srgbClr val="484C6A"/>
                </a:solidFill>
                <a:latin typeface="Muller Bold" pitchFamily="50" charset="-52"/>
                <a:hlinkClick r:id="rId7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instagram.com/</a:t>
            </a:r>
            <a:r>
              <a:rPr lang="en-US" sz="2000" u="sng" dirty="0" err="1">
                <a:solidFill>
                  <a:srgbClr val="484C6A"/>
                </a:solidFill>
                <a:latin typeface="Muller Bold" pitchFamily="50" charset="-52"/>
                <a:hlinkClick r:id="rId7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tochka_rosta_official?igshid</a:t>
            </a:r>
            <a:r>
              <a:rPr lang="en-US" sz="2000" u="sng" dirty="0">
                <a:solidFill>
                  <a:srgbClr val="484C6A"/>
                </a:solidFill>
                <a:latin typeface="Muller Bold" pitchFamily="50" charset="-52"/>
                <a:hlinkClick r:id="rId7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=1bwnj7o12w292</a:t>
            </a:r>
            <a:r>
              <a:rPr lang="en-US" sz="2000" u="sng" dirty="0">
                <a:solidFill>
                  <a:srgbClr val="484C6A"/>
                </a:solidFill>
                <a:latin typeface="Muller Bold" pitchFamily="50" charset="-52"/>
              </a:rPr>
              <a:t> </a:t>
            </a:r>
          </a:p>
          <a:p>
            <a:pPr hangingPunct="0"/>
            <a:endParaRPr lang="ru-RU" sz="2000" u="sng" dirty="0">
              <a:solidFill>
                <a:srgbClr val="484C6A"/>
              </a:solidFill>
              <a:latin typeface="Muller Bold" pitchFamily="50" charset="-52"/>
              <a:sym typeface="Helvetica"/>
            </a:endParaRPr>
          </a:p>
          <a:p>
            <a:pPr hangingPunct="0"/>
            <a:r>
              <a:rPr lang="en-US" sz="2000" u="sng" dirty="0">
                <a:solidFill>
                  <a:srgbClr val="484C6A"/>
                </a:solidFill>
                <a:latin typeface="Muller Bold" pitchFamily="50" charset="-52"/>
                <a:sym typeface="Helvetica"/>
                <a:hlinkClick r:id="rId8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https://t.me/tochkarosta_official</a:t>
            </a:r>
            <a:r>
              <a:rPr lang="ru-RU" sz="2000" u="sng" dirty="0">
                <a:solidFill>
                  <a:srgbClr val="484C6A"/>
                </a:solidFill>
                <a:latin typeface="Muller Bold" pitchFamily="50" charset="-52"/>
                <a:sym typeface="Helvetica"/>
              </a:rPr>
              <a:t> </a:t>
            </a:r>
          </a:p>
        </p:txBody>
      </p:sp>
      <p:pic>
        <p:nvPicPr>
          <p:cNvPr id="13" name="Рисунок 6" descr="Рисунок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49509" y="2128784"/>
            <a:ext cx="1167873" cy="116787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6962979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Номер слайда 1"/>
          <p:cNvSpPr txBox="1">
            <a:spLocks noGrp="1"/>
          </p:cNvSpPr>
          <p:nvPr>
            <p:ph type="sldNum" sz="quarter" idx="2"/>
          </p:nvPr>
        </p:nvSpPr>
        <p:spPr>
          <a:xfrm>
            <a:off x="11829458" y="6385924"/>
            <a:ext cx="243146" cy="2692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11</a:t>
            </a:fld>
            <a:endParaRPr/>
          </a:p>
        </p:txBody>
      </p:sp>
      <p:sp>
        <p:nvSpPr>
          <p:cNvPr id="299" name="Текст 2"/>
          <p:cNvSpPr txBox="1">
            <a:spLocks noGrp="1"/>
          </p:cNvSpPr>
          <p:nvPr>
            <p:ph type="body" sz="quarter" idx="1"/>
          </p:nvPr>
        </p:nvSpPr>
        <p:spPr>
          <a:xfrm>
            <a:off x="3845449" y="2247795"/>
            <a:ext cx="5003800" cy="49540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SzTx/>
              <a:buNone/>
              <a:defRPr sz="2400">
                <a:solidFill>
                  <a:srgbClr val="37507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2800" dirty="0">
                <a:solidFill>
                  <a:srgbClr val="484C6A"/>
                </a:solidFill>
                <a:latin typeface="Muller Regular" pitchFamily="50" charset="-52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sulima.lo@fnfro.ru</a:t>
            </a:r>
            <a:r>
              <a:rPr lang="ru-RU" sz="2800" dirty="0">
                <a:solidFill>
                  <a:srgbClr val="484C6A"/>
                </a:solidFill>
                <a:latin typeface="Muller Regular" pitchFamily="50" charset="-52"/>
              </a:rPr>
              <a:t> </a:t>
            </a:r>
            <a:endParaRPr sz="2800" dirty="0">
              <a:solidFill>
                <a:srgbClr val="484C6A"/>
              </a:solidFill>
              <a:latin typeface="Muller Regular" pitchFamily="50" charset="-52"/>
            </a:endParaRPr>
          </a:p>
        </p:txBody>
      </p:sp>
      <p:pic>
        <p:nvPicPr>
          <p:cNvPr id="301" name="Рисунок 6" descr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2066925"/>
            <a:ext cx="914400" cy="914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12" descr="Картинки по запросу инстаграм лого">
            <a:extLst>
              <a:ext uri="{FF2B5EF4-FFF2-40B4-BE49-F238E27FC236}">
                <a16:creationId xmlns:a16="http://schemas.microsoft.com/office/drawing/2014/main" id="{CA22A484-B51C-4606-ACE5-50570A741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3396760"/>
            <a:ext cx="945682" cy="917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143" y="3396759"/>
            <a:ext cx="2266173" cy="2266173"/>
          </a:xfrm>
          <a:prstGeom prst="rect">
            <a:avLst/>
          </a:prstGeom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C39DD474-E202-4EF5-BF4A-A71BCBC1EC37}"/>
              </a:ext>
            </a:extLst>
          </p:cNvPr>
          <p:cNvSpPr txBox="1">
            <a:spLocks/>
          </p:cNvSpPr>
          <p:nvPr/>
        </p:nvSpPr>
        <p:spPr>
          <a:xfrm>
            <a:off x="1104900" y="365125"/>
            <a:ext cx="8053614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sz="2800" kern="12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  <a:t>Контакты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135014" y="3114121"/>
            <a:ext cx="36944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07943">
              <a:lnSpc>
                <a:spcPct val="90000"/>
              </a:lnSpc>
              <a:spcBef>
                <a:spcPct val="0"/>
              </a:spcBef>
            </a:pPr>
            <a:r>
              <a:rPr lang="ru-RU" sz="4000" dirty="0">
                <a:solidFill>
                  <a:srgbClr val="484C6A"/>
                </a:solidFill>
                <a:latin typeface="Muller Black" pitchFamily="50" charset="-52"/>
                <a:ea typeface="+mj-ea"/>
                <a:cs typeface="Arial" panose="020B0604020202020204" pitchFamily="34" charset="0"/>
              </a:rPr>
              <a:t>Спасибо </a:t>
            </a:r>
            <a:br>
              <a:rPr lang="ru-RU" sz="4000" dirty="0">
                <a:solidFill>
                  <a:srgbClr val="484C6A"/>
                </a:solidFill>
                <a:latin typeface="Muller Black" pitchFamily="50" charset="-52"/>
                <a:ea typeface="+mj-ea"/>
                <a:cs typeface="Arial" panose="020B0604020202020204" pitchFamily="34" charset="0"/>
              </a:rPr>
            </a:br>
            <a:r>
              <a:rPr lang="ru-RU" sz="4000" dirty="0">
                <a:solidFill>
                  <a:srgbClr val="484C6A"/>
                </a:solidFill>
                <a:latin typeface="Muller Black" pitchFamily="50" charset="-52"/>
                <a:ea typeface="+mj-ea"/>
                <a:cs typeface="Arial" panose="020B0604020202020204" pitchFamily="34" charset="0"/>
              </a:rPr>
              <a:t>за внимание!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735A365-77AE-4B42-935A-84EEAD5FFB7A}"/>
              </a:ext>
            </a:extLst>
          </p:cNvPr>
          <p:cNvSpPr/>
          <p:nvPr/>
        </p:nvSpPr>
        <p:spPr>
          <a:xfrm rot="5400000" flipV="1">
            <a:off x="5899489" y="3914577"/>
            <a:ext cx="3741022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57"/>
          </a:p>
        </p:txBody>
      </p:sp>
    </p:spTree>
    <p:extLst>
      <p:ext uri="{BB962C8B-B14F-4D97-AF65-F5344CB8AC3E}">
        <p14:creationId xmlns:p14="http://schemas.microsoft.com/office/powerpoint/2010/main" val="136822864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C6D01A0-97E4-448C-A330-0E4109FF81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566" y="767412"/>
            <a:ext cx="9507248" cy="52451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3315" y="548118"/>
            <a:ext cx="3759585" cy="834163"/>
          </a:xfrm>
        </p:spPr>
        <p:txBody>
          <a:bodyPr>
            <a:noAutofit/>
          </a:bodyPr>
          <a:lstStyle/>
          <a:p>
            <a:pPr defTabSz="1007943">
              <a:spcBef>
                <a:spcPct val="0"/>
              </a:spcBef>
            </a:pPr>
            <a:r>
              <a:rPr lang="ru-RU" sz="2400" kern="12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  <a:t>Субьект Российской Федерации в 2020 г. 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F4D45FFF-EDDF-402C-BB80-0CC81F35C8E2}"/>
              </a:ext>
            </a:extLst>
          </p:cNvPr>
          <p:cNvSpPr txBox="1">
            <a:spLocks/>
          </p:cNvSpPr>
          <p:nvPr/>
        </p:nvSpPr>
        <p:spPr>
          <a:xfrm>
            <a:off x="1358515" y="454309"/>
            <a:ext cx="1841885" cy="123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1007943">
              <a:spcBef>
                <a:spcPct val="0"/>
              </a:spcBef>
            </a:pPr>
            <a:r>
              <a:rPr lang="ru-RU" sz="8800" b="0" kern="1200" dirty="0">
                <a:solidFill>
                  <a:srgbClr val="FF0000"/>
                </a:solidFill>
                <a:latin typeface="Muller Black" pitchFamily="50" charset="-52"/>
                <a:ea typeface="+mj-ea"/>
                <a:cs typeface="Arial" panose="020B0604020202020204" pitchFamily="34" charset="0"/>
              </a:rPr>
              <a:t>81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92B4E0C-3914-4CB4-9644-2987D312BE69}"/>
              </a:ext>
            </a:extLst>
          </p:cNvPr>
          <p:cNvSpPr txBox="1">
            <a:spLocks/>
          </p:cNvSpPr>
          <p:nvPr/>
        </p:nvSpPr>
        <p:spPr>
          <a:xfrm>
            <a:off x="4533515" y="5397642"/>
            <a:ext cx="3759585" cy="834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1007943">
              <a:spcBef>
                <a:spcPct val="0"/>
              </a:spcBef>
            </a:pPr>
            <a:r>
              <a:rPr lang="ru-RU" sz="2400" kern="12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  <a:t>Центров </a:t>
            </a:r>
            <a:br>
              <a:rPr lang="ru-RU" sz="2400" kern="12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</a:br>
            <a:r>
              <a:rPr lang="ru-RU" sz="2400" kern="12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  <a:t>«ТОЧКА РОСТА»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EC57DE85-3DEF-4838-A5F4-5CBAE2BE5469}"/>
              </a:ext>
            </a:extLst>
          </p:cNvPr>
          <p:cNvSpPr txBox="1">
            <a:spLocks/>
          </p:cNvSpPr>
          <p:nvPr/>
        </p:nvSpPr>
        <p:spPr>
          <a:xfrm>
            <a:off x="1358515" y="5262706"/>
            <a:ext cx="3353185" cy="123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1007943">
              <a:spcBef>
                <a:spcPct val="0"/>
              </a:spcBef>
            </a:pPr>
            <a:r>
              <a:rPr lang="ru-RU" sz="8800" b="0" kern="1200" dirty="0">
                <a:solidFill>
                  <a:srgbClr val="FF0000"/>
                </a:solidFill>
                <a:latin typeface="Muller Black" pitchFamily="50" charset="-52"/>
                <a:ea typeface="+mj-ea"/>
                <a:cs typeface="Arial" panose="020B0604020202020204" pitchFamily="34" charset="0"/>
              </a:rPr>
              <a:t>5000</a:t>
            </a:r>
          </a:p>
        </p:txBody>
      </p:sp>
    </p:spTree>
    <p:extLst>
      <p:ext uri="{BB962C8B-B14F-4D97-AF65-F5344CB8AC3E}">
        <p14:creationId xmlns:p14="http://schemas.microsoft.com/office/powerpoint/2010/main" val="201090873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56145" y="433383"/>
            <a:ext cx="9134764" cy="832536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defTabSz="1007943">
              <a:lnSpc>
                <a:spcPct val="90000"/>
              </a:lnSpc>
              <a:spcBef>
                <a:spcPct val="0"/>
              </a:spcBef>
            </a:pPr>
            <a:r>
              <a:rPr lang="ru-RU" sz="2800" b="1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  <a:sym typeface="Arial"/>
              </a:rPr>
              <a:t>ФГАУ «ФНФРО» - федеральный оператор </a:t>
            </a:r>
            <a:br>
              <a:rPr lang="ru-RU" sz="2800" b="1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  <a:sym typeface="Arial"/>
              </a:rPr>
            </a:br>
            <a:r>
              <a:rPr lang="ru-RU" sz="2800" b="1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  <a:sym typeface="Arial"/>
              </a:rPr>
              <a:t>сети центров «Точка роста»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3E29CD-06AD-4C03-B8D3-8D151581C359}"/>
              </a:ext>
            </a:extLst>
          </p:cNvPr>
          <p:cNvSpPr txBox="1"/>
          <p:nvPr/>
        </p:nvSpPr>
        <p:spPr>
          <a:xfrm>
            <a:off x="5262004" y="2206270"/>
            <a:ext cx="6339195" cy="1985159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defTabSz="1007943">
              <a:lnSpc>
                <a:spcPct val="90000"/>
              </a:lnSpc>
              <a:spcBef>
                <a:spcPct val="0"/>
              </a:spcBef>
            </a:pPr>
            <a:r>
              <a:rPr lang="ru-RU" sz="2800" b="1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  <a:sym typeface="Arial"/>
              </a:rPr>
              <a:t>Организационно-управленческое</a:t>
            </a:r>
          </a:p>
          <a:p>
            <a:pPr defTabSz="1007943">
              <a:lnSpc>
                <a:spcPct val="90000"/>
              </a:lnSpc>
              <a:spcBef>
                <a:spcPct val="0"/>
              </a:spcBef>
            </a:pPr>
            <a:endParaRPr lang="ru-RU" sz="2800" b="1" dirty="0">
              <a:solidFill>
                <a:srgbClr val="484C6A"/>
              </a:solidFill>
              <a:latin typeface="Muller Bold" pitchFamily="50" charset="-52"/>
              <a:ea typeface="+mj-ea"/>
              <a:cs typeface="Arial" panose="020B0604020202020204" pitchFamily="34" charset="0"/>
              <a:sym typeface="Arial"/>
            </a:endParaRPr>
          </a:p>
          <a:p>
            <a:pPr defTabSz="1007943">
              <a:lnSpc>
                <a:spcPct val="90000"/>
              </a:lnSpc>
              <a:spcBef>
                <a:spcPct val="0"/>
              </a:spcBef>
            </a:pPr>
            <a:r>
              <a:rPr lang="ru-RU" sz="2800" b="1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  <a:sym typeface="Arial"/>
              </a:rPr>
              <a:t>М</a:t>
            </a:r>
            <a:r>
              <a:rPr lang="ru-RU" sz="2800" b="1" dirty="0" smtClean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  <a:sym typeface="Arial"/>
              </a:rPr>
              <a:t>етодическое</a:t>
            </a:r>
            <a:endParaRPr lang="ru-RU" sz="2800" b="1" dirty="0">
              <a:solidFill>
                <a:srgbClr val="484C6A"/>
              </a:solidFill>
              <a:latin typeface="Muller Bold" pitchFamily="50" charset="-52"/>
              <a:ea typeface="+mj-ea"/>
              <a:cs typeface="Arial" panose="020B0604020202020204" pitchFamily="34" charset="0"/>
              <a:sym typeface="Arial"/>
            </a:endParaRPr>
          </a:p>
          <a:p>
            <a:pPr defTabSz="1007943">
              <a:lnSpc>
                <a:spcPct val="90000"/>
              </a:lnSpc>
              <a:spcBef>
                <a:spcPct val="0"/>
              </a:spcBef>
            </a:pPr>
            <a:endParaRPr lang="ru-RU" sz="2800" b="1" dirty="0">
              <a:solidFill>
                <a:srgbClr val="484C6A"/>
              </a:solidFill>
              <a:latin typeface="Muller Bold" pitchFamily="50" charset="-52"/>
              <a:ea typeface="+mj-ea"/>
              <a:cs typeface="Arial" panose="020B0604020202020204" pitchFamily="34" charset="0"/>
              <a:sym typeface="Arial"/>
            </a:endParaRPr>
          </a:p>
          <a:p>
            <a:pPr defTabSz="1007943">
              <a:lnSpc>
                <a:spcPct val="90000"/>
              </a:lnSpc>
              <a:spcBef>
                <a:spcPct val="0"/>
              </a:spcBef>
            </a:pPr>
            <a:r>
              <a:rPr lang="ru-RU" sz="2800" b="1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  <a:sym typeface="Arial"/>
              </a:rPr>
              <a:t>Информационное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33BC5E-2C02-484F-8403-BC007A02416B}"/>
              </a:ext>
            </a:extLst>
          </p:cNvPr>
          <p:cNvSpPr txBox="1"/>
          <p:nvPr/>
        </p:nvSpPr>
        <p:spPr>
          <a:xfrm>
            <a:off x="1295924" y="3051752"/>
            <a:ext cx="3141684" cy="444737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defTabSz="1007943">
              <a:lnSpc>
                <a:spcPct val="90000"/>
              </a:lnSpc>
              <a:spcBef>
                <a:spcPct val="0"/>
              </a:spcBef>
            </a:pPr>
            <a:r>
              <a:rPr lang="ru-RU" sz="2800" b="1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  <a:sym typeface="Arial"/>
              </a:rPr>
              <a:t>Сопровождение</a:t>
            </a: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6F1AB605-F0CE-4C52-A0DE-DB02363AD64B}"/>
              </a:ext>
            </a:extLst>
          </p:cNvPr>
          <p:cNvGrpSpPr/>
          <p:nvPr/>
        </p:nvGrpSpPr>
        <p:grpSpPr>
          <a:xfrm>
            <a:off x="4479243" y="2328898"/>
            <a:ext cx="699844" cy="1859802"/>
            <a:chOff x="4438584" y="2328898"/>
            <a:chExt cx="740503" cy="1967850"/>
          </a:xfrm>
        </p:grpSpPr>
        <p:sp>
          <p:nvSpPr>
            <p:cNvPr id="2" name="Параллелограмм 1">
              <a:extLst>
                <a:ext uri="{FF2B5EF4-FFF2-40B4-BE49-F238E27FC236}">
                  <a16:creationId xmlns:a16="http://schemas.microsoft.com/office/drawing/2014/main" id="{3D5E8662-6885-47EB-9599-89B15FDB7583}"/>
                </a:ext>
              </a:extLst>
            </p:cNvPr>
            <p:cNvSpPr/>
            <p:nvPr/>
          </p:nvSpPr>
          <p:spPr>
            <a:xfrm rot="18900000">
              <a:off x="4438584" y="2328898"/>
              <a:ext cx="740503" cy="307784"/>
            </a:xfrm>
            <a:prstGeom prst="parallelogram">
              <a:avLst>
                <a:gd name="adj" fmla="val 10058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857" dirty="0"/>
            </a:p>
          </p:txBody>
        </p:sp>
        <p:sp>
          <p:nvSpPr>
            <p:cNvPr id="14" name="Параллелограмм 13">
              <a:extLst>
                <a:ext uri="{FF2B5EF4-FFF2-40B4-BE49-F238E27FC236}">
                  <a16:creationId xmlns:a16="http://schemas.microsoft.com/office/drawing/2014/main" id="{2903FDD4-EBBA-4BB8-8599-A680CF6EF6D7}"/>
                </a:ext>
              </a:extLst>
            </p:cNvPr>
            <p:cNvSpPr/>
            <p:nvPr/>
          </p:nvSpPr>
          <p:spPr>
            <a:xfrm rot="18900000">
              <a:off x="4438584" y="3175144"/>
              <a:ext cx="740503" cy="307784"/>
            </a:xfrm>
            <a:prstGeom prst="parallelogram">
              <a:avLst>
                <a:gd name="adj" fmla="val 10058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857" dirty="0"/>
            </a:p>
          </p:txBody>
        </p:sp>
        <p:sp>
          <p:nvSpPr>
            <p:cNvPr id="16" name="Параллелограмм 15">
              <a:extLst>
                <a:ext uri="{FF2B5EF4-FFF2-40B4-BE49-F238E27FC236}">
                  <a16:creationId xmlns:a16="http://schemas.microsoft.com/office/drawing/2014/main" id="{67CA8B20-F501-4699-94A8-ECE6588962D8}"/>
                </a:ext>
              </a:extLst>
            </p:cNvPr>
            <p:cNvSpPr/>
            <p:nvPr/>
          </p:nvSpPr>
          <p:spPr>
            <a:xfrm rot="18900000">
              <a:off x="4438584" y="3988964"/>
              <a:ext cx="740503" cy="307784"/>
            </a:xfrm>
            <a:prstGeom prst="parallelogram">
              <a:avLst>
                <a:gd name="adj" fmla="val 10058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857" dirty="0"/>
            </a:p>
          </p:txBody>
        </p:sp>
      </p:grpSp>
    </p:spTree>
    <p:extLst>
      <p:ext uri="{BB962C8B-B14F-4D97-AF65-F5344CB8AC3E}">
        <p14:creationId xmlns:p14="http://schemas.microsoft.com/office/powerpoint/2010/main" val="232389737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7C7D103-B35A-413F-BF99-051062741231}"/>
              </a:ext>
            </a:extLst>
          </p:cNvPr>
          <p:cNvSpPr/>
          <p:nvPr/>
        </p:nvSpPr>
        <p:spPr>
          <a:xfrm>
            <a:off x="5515661" y="2738967"/>
            <a:ext cx="4749908" cy="2960821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8" name="Параллелограмм 7">
            <a:extLst>
              <a:ext uri="{FF2B5EF4-FFF2-40B4-BE49-F238E27FC236}">
                <a16:creationId xmlns:a16="http://schemas.microsoft.com/office/drawing/2014/main" id="{B679170A-645C-447E-9C71-C41BF37218EC}"/>
              </a:ext>
            </a:extLst>
          </p:cNvPr>
          <p:cNvSpPr/>
          <p:nvPr/>
        </p:nvSpPr>
        <p:spPr>
          <a:xfrm>
            <a:off x="5515661" y="1508787"/>
            <a:ext cx="5860927" cy="1152128"/>
          </a:xfrm>
          <a:prstGeom prst="parallelogram">
            <a:avLst>
              <a:gd name="adj" fmla="val 98855"/>
            </a:avLst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9" name="Параллелограмм 8">
            <a:extLst>
              <a:ext uri="{FF2B5EF4-FFF2-40B4-BE49-F238E27FC236}">
                <a16:creationId xmlns:a16="http://schemas.microsoft.com/office/drawing/2014/main" id="{EB427D90-675A-4FBF-8749-97D39D36C5A1}"/>
              </a:ext>
            </a:extLst>
          </p:cNvPr>
          <p:cNvSpPr/>
          <p:nvPr/>
        </p:nvSpPr>
        <p:spPr>
          <a:xfrm rot="5400000" flipV="1">
            <a:off x="8829448" y="3054492"/>
            <a:ext cx="4191000" cy="1173484"/>
          </a:xfrm>
          <a:prstGeom prst="parallelogram">
            <a:avLst>
              <a:gd name="adj" fmla="val 98855"/>
            </a:avLst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7CE9C4-762B-4BE8-8ABC-CDB66BBE024A}"/>
              </a:ext>
            </a:extLst>
          </p:cNvPr>
          <p:cNvSpPr txBox="1"/>
          <p:nvPr/>
        </p:nvSpPr>
        <p:spPr>
          <a:xfrm>
            <a:off x="704815" y="343025"/>
            <a:ext cx="10806875" cy="456600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algn="ctr"/>
            <a:r>
              <a:rPr lang="ru-RU" sz="2667" b="1" cap="all" dirty="0">
                <a:solidFill>
                  <a:srgbClr val="1E3584"/>
                </a:solidFill>
                <a:latin typeface="Circe"/>
              </a:rPr>
              <a:t>Модель «коробочного» решения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624D51-904F-42E4-91E3-8B681DF610B9}"/>
              </a:ext>
            </a:extLst>
          </p:cNvPr>
          <p:cNvSpPr txBox="1"/>
          <p:nvPr/>
        </p:nvSpPr>
        <p:spPr>
          <a:xfrm>
            <a:off x="815414" y="2084851"/>
            <a:ext cx="3873847" cy="2705356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spc="-1" dirty="0">
                <a:solidFill>
                  <a:srgbClr val="1E3584"/>
                </a:solidFill>
                <a:latin typeface="Circe"/>
                <a:ea typeface="DejaVu Sans"/>
              </a:rPr>
              <a:t>Реализация национального проекта «Образование» — комплексное развитие системы образования Российской Федерации по </a:t>
            </a:r>
            <a:r>
              <a:rPr lang="ru-RU" sz="2400" spc="-1" dirty="0">
                <a:solidFill>
                  <a:srgbClr val="595959"/>
                </a:solidFill>
                <a:latin typeface="Circe"/>
                <a:ea typeface="DejaVu Sans"/>
              </a:rPr>
              <a:t>модельным «коробочным» решениям</a:t>
            </a:r>
            <a:endParaRPr lang="ru-RU" sz="1600" spc="-1" dirty="0">
              <a:solidFill>
                <a:srgbClr val="595959"/>
              </a:solidFill>
              <a:latin typeface="Circe"/>
              <a:ea typeface="DejaVu Sans"/>
            </a:endParaRPr>
          </a:p>
        </p:txBody>
      </p:sp>
      <p:sp>
        <p:nvSpPr>
          <p:cNvPr id="16" name="Подзаголовок 2">
            <a:extLst>
              <a:ext uri="{FF2B5EF4-FFF2-40B4-BE49-F238E27FC236}">
                <a16:creationId xmlns:a16="http://schemas.microsoft.com/office/drawing/2014/main" id="{9259ACDE-A4CB-43DF-B0FA-EF8F161BBB54}"/>
              </a:ext>
            </a:extLst>
          </p:cNvPr>
          <p:cNvSpPr txBox="1">
            <a:spLocks/>
          </p:cNvSpPr>
          <p:nvPr/>
        </p:nvSpPr>
        <p:spPr>
          <a:xfrm>
            <a:off x="6312001" y="3243308"/>
            <a:ext cx="3675704" cy="16734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5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64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4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475128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212693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950257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687821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4425385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5162949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5900513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3200" dirty="0">
                <a:solidFill>
                  <a:schemeClr val="bg1"/>
                </a:solidFill>
                <a:latin typeface="Muller Regular" pitchFamily="50" charset="-52"/>
              </a:rPr>
              <a:t>Содержание</a:t>
            </a:r>
          </a:p>
          <a:p>
            <a:pPr algn="l"/>
            <a:r>
              <a:rPr lang="ru-RU" sz="3200" dirty="0">
                <a:solidFill>
                  <a:schemeClr val="bg1"/>
                </a:solidFill>
                <a:latin typeface="Muller Regular" pitchFamily="50" charset="-52"/>
              </a:rPr>
              <a:t>Кадры</a:t>
            </a:r>
          </a:p>
          <a:p>
            <a:pPr algn="l"/>
            <a:r>
              <a:rPr lang="ru-RU" sz="3200" dirty="0">
                <a:solidFill>
                  <a:schemeClr val="bg1"/>
                </a:solidFill>
                <a:latin typeface="Muller Regular" pitchFamily="50" charset="-52"/>
              </a:rPr>
              <a:t>Инфраструктура </a:t>
            </a:r>
          </a:p>
        </p:txBody>
      </p:sp>
      <p:sp>
        <p:nvSpPr>
          <p:cNvPr id="17" name="Подзаголовок 2">
            <a:extLst>
              <a:ext uri="{FF2B5EF4-FFF2-40B4-BE49-F238E27FC236}">
                <a16:creationId xmlns:a16="http://schemas.microsoft.com/office/drawing/2014/main" id="{AAF15C67-2A5D-417B-872F-A31C128A81E7}"/>
              </a:ext>
            </a:extLst>
          </p:cNvPr>
          <p:cNvSpPr txBox="1">
            <a:spLocks/>
          </p:cNvSpPr>
          <p:nvPr/>
        </p:nvSpPr>
        <p:spPr>
          <a:xfrm>
            <a:off x="7173664" y="1842822"/>
            <a:ext cx="2693653" cy="6226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5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64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4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475128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212693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950257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687821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4425385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5162949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5900513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67" dirty="0">
                <a:solidFill>
                  <a:schemeClr val="bg1"/>
                </a:solidFill>
                <a:latin typeface="Muller Regular" pitchFamily="50" charset="-52"/>
              </a:rPr>
              <a:t>Нормативно-</a:t>
            </a:r>
            <a:br>
              <a:rPr lang="ru-RU" sz="1867" dirty="0">
                <a:solidFill>
                  <a:schemeClr val="bg1"/>
                </a:solidFill>
                <a:latin typeface="Muller Regular" pitchFamily="50" charset="-52"/>
              </a:rPr>
            </a:br>
            <a:r>
              <a:rPr lang="ru-RU" sz="1867" dirty="0">
                <a:solidFill>
                  <a:schemeClr val="bg1"/>
                </a:solidFill>
                <a:latin typeface="Muller Regular" pitchFamily="50" charset="-52"/>
              </a:rPr>
              <a:t>правовой контур </a:t>
            </a:r>
          </a:p>
        </p:txBody>
      </p:sp>
      <p:sp>
        <p:nvSpPr>
          <p:cNvPr id="18" name="Подзаголовок 2">
            <a:extLst>
              <a:ext uri="{FF2B5EF4-FFF2-40B4-BE49-F238E27FC236}">
                <a16:creationId xmlns:a16="http://schemas.microsoft.com/office/drawing/2014/main" id="{497897C0-05A0-4B92-B05F-D74D102B7902}"/>
              </a:ext>
            </a:extLst>
          </p:cNvPr>
          <p:cNvSpPr txBox="1">
            <a:spLocks/>
          </p:cNvSpPr>
          <p:nvPr/>
        </p:nvSpPr>
        <p:spPr>
          <a:xfrm rot="16200000">
            <a:off x="9759921" y="3162667"/>
            <a:ext cx="2394844" cy="6778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5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64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4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475128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3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212693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950257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687821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4425385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5162949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5900513" indent="0" algn="ctr" defTabSz="1475128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67" dirty="0">
                <a:solidFill>
                  <a:schemeClr val="bg1"/>
                </a:solidFill>
                <a:latin typeface="Muller Regular" pitchFamily="50" charset="-52"/>
              </a:rPr>
              <a:t>Критерии оценки</a:t>
            </a:r>
          </a:p>
          <a:p>
            <a:r>
              <a:rPr lang="ru-RU" sz="1867" dirty="0">
                <a:solidFill>
                  <a:schemeClr val="bg1"/>
                </a:solidFill>
                <a:latin typeface="Muller Regular" pitchFamily="50" charset="-52"/>
              </a:rPr>
              <a:t>результата</a:t>
            </a:r>
          </a:p>
        </p:txBody>
      </p:sp>
      <p:pic>
        <p:nvPicPr>
          <p:cNvPr id="19" name="Рисунок 18" descr="Расширение бизнеса">
            <a:extLst>
              <a:ext uri="{FF2B5EF4-FFF2-40B4-BE49-F238E27FC236}">
                <a16:creationId xmlns:a16="http://schemas.microsoft.com/office/drawing/2014/main" id="{88119607-4FBD-4CDA-BEA7-8A3B53B9FD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30220" y="3797484"/>
            <a:ext cx="565089" cy="565089"/>
          </a:xfrm>
          <a:prstGeom prst="rect">
            <a:avLst/>
          </a:prstGeom>
        </p:spPr>
      </p:pic>
      <p:pic>
        <p:nvPicPr>
          <p:cNvPr id="20" name="Рисунок 19" descr="Документ">
            <a:extLst>
              <a:ext uri="{FF2B5EF4-FFF2-40B4-BE49-F238E27FC236}">
                <a16:creationId xmlns:a16="http://schemas.microsoft.com/office/drawing/2014/main" id="{AD0E9BDD-1F07-4577-B0DC-7683681634D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54914" y="1837357"/>
            <a:ext cx="546113" cy="546113"/>
          </a:xfrm>
          <a:prstGeom prst="rect">
            <a:avLst/>
          </a:prstGeom>
        </p:spPr>
      </p:pic>
      <p:pic>
        <p:nvPicPr>
          <p:cNvPr id="21" name="Рисунок 20" descr="Лупа">
            <a:extLst>
              <a:ext uri="{FF2B5EF4-FFF2-40B4-BE49-F238E27FC236}">
                <a16:creationId xmlns:a16="http://schemas.microsoft.com/office/drawing/2014/main" id="{730E0CB8-454C-468F-ADDE-64CE0238E60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H="1">
            <a:off x="10759931" y="4325129"/>
            <a:ext cx="536323" cy="544515"/>
          </a:xfrm>
          <a:prstGeom prst="rect">
            <a:avLst/>
          </a:prstGeom>
        </p:spPr>
      </p:pic>
      <p:pic>
        <p:nvPicPr>
          <p:cNvPr id="22" name="Рисунок 21" descr="Суд">
            <a:extLst>
              <a:ext uri="{FF2B5EF4-FFF2-40B4-BE49-F238E27FC236}">
                <a16:creationId xmlns:a16="http://schemas.microsoft.com/office/drawing/2014/main" id="{36182DDF-08F3-4361-9775-E6FB27326E2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672522" y="4371914"/>
            <a:ext cx="622887" cy="622887"/>
          </a:xfrm>
          <a:prstGeom prst="rect">
            <a:avLst/>
          </a:prstGeom>
        </p:spPr>
      </p:pic>
      <p:pic>
        <p:nvPicPr>
          <p:cNvPr id="23" name="Рисунок 22" descr="Книги">
            <a:extLst>
              <a:ext uri="{FF2B5EF4-FFF2-40B4-BE49-F238E27FC236}">
                <a16:creationId xmlns:a16="http://schemas.microsoft.com/office/drawing/2014/main" id="{95E3D5FF-20A1-45C2-9934-C934FE82B9D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755801" y="3273517"/>
            <a:ext cx="456332" cy="456332"/>
          </a:xfrm>
          <a:prstGeom prst="rect">
            <a:avLst/>
          </a:prstGeom>
        </p:spPr>
      </p:pic>
      <p:sp>
        <p:nvSpPr>
          <p:cNvPr id="24" name="Равнобедренный треугольник 23">
            <a:extLst>
              <a:ext uri="{FF2B5EF4-FFF2-40B4-BE49-F238E27FC236}">
                <a16:creationId xmlns:a16="http://schemas.microsoft.com/office/drawing/2014/main" id="{8BFD682C-C6D6-45DE-BFEB-81A7747A04DC}"/>
              </a:ext>
            </a:extLst>
          </p:cNvPr>
          <p:cNvSpPr/>
          <p:nvPr/>
        </p:nvSpPr>
        <p:spPr>
          <a:xfrm rot="5400000">
            <a:off x="4625315" y="4370391"/>
            <a:ext cx="672076" cy="326431"/>
          </a:xfrm>
          <a:prstGeom prst="triangl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pic>
        <p:nvPicPr>
          <p:cNvPr id="25" name="Рисунок 24" descr="Изображение выглядит как нож&#10;&#10;Автоматически созданное описание">
            <a:extLst>
              <a:ext uri="{FF2B5EF4-FFF2-40B4-BE49-F238E27FC236}">
                <a16:creationId xmlns:a16="http://schemas.microsoft.com/office/drawing/2014/main" id="{21DF4756-F61C-4A36-85FA-FB0579EC804B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884"/>
          <a:stretch/>
        </p:blipFill>
        <p:spPr>
          <a:xfrm>
            <a:off x="10338206" y="5359566"/>
            <a:ext cx="2005029" cy="138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0957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2589" y="1652671"/>
            <a:ext cx="2653663" cy="955707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0EDF06D-230E-4FF6-81CD-C344B812B35E}"/>
              </a:ext>
            </a:extLst>
          </p:cNvPr>
          <p:cNvSpPr/>
          <p:nvPr/>
        </p:nvSpPr>
        <p:spPr>
          <a:xfrm>
            <a:off x="357631" y="5596999"/>
            <a:ext cx="40198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44083"/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Август 2020 года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001" y="1523512"/>
            <a:ext cx="2743217" cy="91367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81798" y="414615"/>
            <a:ext cx="3398202" cy="77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07943">
              <a:lnSpc>
                <a:spcPct val="90000"/>
              </a:lnSpc>
              <a:spcBef>
                <a:spcPct val="0"/>
              </a:spcBef>
            </a:pPr>
            <a:r>
              <a:rPr lang="ru-RU" sz="4800" b="1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  <a:sym typeface="Arial"/>
              </a:rPr>
              <a:t>2020 г.</a:t>
            </a:r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1E45048B-C650-4C03-88FB-EF766D6ED80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7278"/>
          <a:stretch/>
        </p:blipFill>
        <p:spPr>
          <a:xfrm>
            <a:off x="3729891" y="2770491"/>
            <a:ext cx="1378542" cy="992586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7A389442-E601-4620-B0F1-5BD9DB928F3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6896"/>
          <a:stretch/>
        </p:blipFill>
        <p:spPr>
          <a:xfrm>
            <a:off x="3911781" y="5323216"/>
            <a:ext cx="1077818" cy="121108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357592" y="1190212"/>
            <a:ext cx="924997" cy="5419946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r">
              <a:lnSpc>
                <a:spcPct val="200000"/>
              </a:lnSpc>
            </a:pPr>
            <a:r>
              <a:rPr lang="ru-RU" sz="4400" spc="-1" dirty="0">
                <a:solidFill>
                  <a:srgbClr val="FF0000"/>
                </a:solidFill>
                <a:latin typeface="Muller Black"/>
                <a:ea typeface="DejaVu Sans"/>
              </a:rPr>
              <a:t>30</a:t>
            </a:r>
          </a:p>
          <a:p>
            <a:pPr algn="r">
              <a:lnSpc>
                <a:spcPct val="200000"/>
              </a:lnSpc>
            </a:pPr>
            <a:r>
              <a:rPr lang="ru-RU" sz="4400" spc="-1" dirty="0">
                <a:solidFill>
                  <a:srgbClr val="FF0000"/>
                </a:solidFill>
                <a:latin typeface="Muller Black"/>
                <a:ea typeface="DejaVu Sans"/>
              </a:rPr>
              <a:t>27</a:t>
            </a:r>
          </a:p>
          <a:p>
            <a:pPr algn="r">
              <a:lnSpc>
                <a:spcPct val="200000"/>
              </a:lnSpc>
            </a:pPr>
            <a:r>
              <a:rPr lang="ru-RU" sz="4400" spc="-1" dirty="0">
                <a:solidFill>
                  <a:srgbClr val="FF0000"/>
                </a:solidFill>
                <a:latin typeface="Muller Black"/>
                <a:ea typeface="DejaVu Sans"/>
              </a:rPr>
              <a:t>37</a:t>
            </a:r>
          </a:p>
          <a:p>
            <a:pPr algn="r">
              <a:lnSpc>
                <a:spcPct val="200000"/>
              </a:lnSpc>
            </a:pPr>
            <a:endParaRPr lang="ru-RU" sz="4400" spc="-1" dirty="0">
              <a:solidFill>
                <a:srgbClr val="FF0000"/>
              </a:solidFill>
              <a:latin typeface="Circe"/>
              <a:ea typeface="DejaVu Sans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0444" y="4138048"/>
            <a:ext cx="1181655" cy="861295"/>
          </a:xfrm>
          <a:prstGeom prst="rect">
            <a:avLst/>
          </a:prstGeom>
        </p:spPr>
      </p:pic>
      <p:pic>
        <p:nvPicPr>
          <p:cNvPr id="1026" name="Picture 2" descr="https://week-science.spbstu.ru/userfiles/images/partner/sirius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3" t="26336" r="7841" b="17670"/>
          <a:stretch/>
        </p:blipFill>
        <p:spPr bwMode="auto">
          <a:xfrm>
            <a:off x="8500847" y="2860254"/>
            <a:ext cx="2543829" cy="1137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Региональный модельный центр дополнительного образования детей ...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5" t="-8086" r="47852" b="19205"/>
          <a:stretch/>
        </p:blipFill>
        <p:spPr bwMode="auto">
          <a:xfrm>
            <a:off x="8476343" y="4083891"/>
            <a:ext cx="1296419" cy="1425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771146" y="1132272"/>
            <a:ext cx="1723036" cy="5903238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r">
              <a:lnSpc>
                <a:spcPct val="200000"/>
              </a:lnSpc>
            </a:pPr>
            <a:r>
              <a:rPr lang="ru-RU" sz="4400" spc="-1" dirty="0">
                <a:solidFill>
                  <a:srgbClr val="FF0000"/>
                </a:solidFill>
                <a:latin typeface="Muller Black"/>
                <a:ea typeface="DejaVu Sans"/>
              </a:rPr>
              <a:t>5000</a:t>
            </a:r>
          </a:p>
          <a:p>
            <a:pPr algn="r">
              <a:lnSpc>
                <a:spcPct val="200000"/>
              </a:lnSpc>
            </a:pPr>
            <a:r>
              <a:rPr lang="ru-RU" sz="4400" spc="-1" dirty="0">
                <a:solidFill>
                  <a:srgbClr val="FF0000"/>
                </a:solidFill>
                <a:latin typeface="Muller Black"/>
                <a:ea typeface="DejaVu Sans"/>
              </a:rPr>
              <a:t>135</a:t>
            </a:r>
          </a:p>
          <a:p>
            <a:pPr algn="r">
              <a:lnSpc>
                <a:spcPct val="200000"/>
              </a:lnSpc>
            </a:pPr>
            <a:r>
              <a:rPr lang="ru-RU" sz="4400" spc="-1" dirty="0">
                <a:solidFill>
                  <a:srgbClr val="FF0000"/>
                </a:solidFill>
                <a:latin typeface="Muller Black"/>
                <a:ea typeface="DejaVu Sans"/>
              </a:rPr>
              <a:t>86</a:t>
            </a:r>
          </a:p>
          <a:p>
            <a:pPr algn="r">
              <a:lnSpc>
                <a:spcPct val="200000"/>
              </a:lnSpc>
            </a:pPr>
            <a:r>
              <a:rPr lang="ru-RU" sz="4400" spc="-1" dirty="0">
                <a:solidFill>
                  <a:srgbClr val="FF0000"/>
                </a:solidFill>
                <a:latin typeface="Muller Black"/>
                <a:ea typeface="DejaVu Sans"/>
              </a:rPr>
              <a:t>71</a:t>
            </a:r>
          </a:p>
        </p:txBody>
      </p:sp>
    </p:spTree>
    <p:extLst>
      <p:ext uri="{BB962C8B-B14F-4D97-AF65-F5344CB8AC3E}">
        <p14:creationId xmlns:p14="http://schemas.microsoft.com/office/powerpoint/2010/main" val="39182404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Объект 2">
            <a:extLst>
              <a:ext uri="{FF2B5EF4-FFF2-40B4-BE49-F238E27FC236}">
                <a16:creationId xmlns:a16="http://schemas.microsoft.com/office/drawing/2014/main" id="{D40DAD62-AEE8-4C86-9341-8B19C2B6BC66}"/>
              </a:ext>
            </a:extLst>
          </p:cNvPr>
          <p:cNvSpPr txBox="1">
            <a:spLocks/>
          </p:cNvSpPr>
          <p:nvPr/>
        </p:nvSpPr>
        <p:spPr>
          <a:xfrm>
            <a:off x="1133928" y="2137549"/>
            <a:ext cx="2694956" cy="10766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ru-RU" sz="1600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Национальная цель </a:t>
            </a:r>
            <a:br>
              <a:rPr lang="ru-RU" sz="1600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</a:br>
            <a:r>
              <a:rPr lang="ru-RU" sz="1600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развития Российской Федерации на период </a:t>
            </a:r>
            <a:br>
              <a:rPr lang="ru-RU" sz="1600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</a:br>
            <a:r>
              <a:rPr lang="ru-RU" sz="1600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до 2030 года</a:t>
            </a:r>
          </a:p>
        </p:txBody>
      </p:sp>
      <p:sp>
        <p:nvSpPr>
          <p:cNvPr id="22" name="Объект 2">
            <a:extLst>
              <a:ext uri="{FF2B5EF4-FFF2-40B4-BE49-F238E27FC236}">
                <a16:creationId xmlns:a16="http://schemas.microsoft.com/office/drawing/2014/main" id="{4F6862E3-D18B-470D-9B6F-9D25AA358220}"/>
              </a:ext>
            </a:extLst>
          </p:cNvPr>
          <p:cNvSpPr txBox="1">
            <a:spLocks/>
          </p:cNvSpPr>
          <p:nvPr/>
        </p:nvSpPr>
        <p:spPr>
          <a:xfrm>
            <a:off x="1133928" y="4701135"/>
            <a:ext cx="2388238" cy="4876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ru-RU" sz="1600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Целевые показатели</a:t>
            </a:r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AE8CB5BB-F638-4315-A78F-7E60DF8EA309}"/>
              </a:ext>
            </a:extLst>
          </p:cNvPr>
          <p:cNvCxnSpPr>
            <a:cxnSpLocks/>
          </p:cNvCxnSpPr>
          <p:nvPr/>
        </p:nvCxnSpPr>
        <p:spPr>
          <a:xfrm>
            <a:off x="3675524" y="2137549"/>
            <a:ext cx="0" cy="107663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F5FDDFA4-1132-440B-B75E-B847D7DA75AA}"/>
              </a:ext>
            </a:extLst>
          </p:cNvPr>
          <p:cNvCxnSpPr>
            <a:cxnSpLocks/>
          </p:cNvCxnSpPr>
          <p:nvPr/>
        </p:nvCxnSpPr>
        <p:spPr>
          <a:xfrm>
            <a:off x="3675524" y="3724092"/>
            <a:ext cx="0" cy="228837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бъект 2">
            <a:extLst>
              <a:ext uri="{FF2B5EF4-FFF2-40B4-BE49-F238E27FC236}">
                <a16:creationId xmlns:a16="http://schemas.microsoft.com/office/drawing/2014/main" id="{312162F5-6B0A-405D-B468-3A2B3CADFA31}"/>
              </a:ext>
            </a:extLst>
          </p:cNvPr>
          <p:cNvSpPr txBox="1">
            <a:spLocks/>
          </p:cNvSpPr>
          <p:nvPr/>
        </p:nvSpPr>
        <p:spPr>
          <a:xfrm>
            <a:off x="4176371" y="2223803"/>
            <a:ext cx="6106278" cy="9903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ru-RU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Возможность для самореализации </a:t>
            </a:r>
            <a:br>
              <a:rPr lang="ru-RU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</a:br>
            <a:r>
              <a:rPr lang="ru-RU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и развития талантов</a:t>
            </a:r>
          </a:p>
        </p:txBody>
      </p:sp>
      <p:sp>
        <p:nvSpPr>
          <p:cNvPr id="26" name="Объект 2">
            <a:extLst>
              <a:ext uri="{FF2B5EF4-FFF2-40B4-BE49-F238E27FC236}">
                <a16:creationId xmlns:a16="http://schemas.microsoft.com/office/drawing/2014/main" id="{0F1BABCB-D0ED-47A1-AEA3-D9AE48FF4CEC}"/>
              </a:ext>
            </a:extLst>
          </p:cNvPr>
          <p:cNvSpPr txBox="1">
            <a:spLocks/>
          </p:cNvSpPr>
          <p:nvPr/>
        </p:nvSpPr>
        <p:spPr>
          <a:xfrm>
            <a:off x="4176372" y="3724092"/>
            <a:ext cx="7681800" cy="22883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ru-RU" sz="1600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Вхождение Российской Федерации десятку ведущих стран </a:t>
            </a:r>
            <a:r>
              <a:rPr lang="ru-RU" sz="1600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мира по качеству общего образования</a:t>
            </a:r>
          </a:p>
          <a:p>
            <a:pPr marL="0" lvl="0" indent="0">
              <a:buNone/>
              <a:defRPr/>
            </a:pPr>
            <a:r>
              <a:rPr lang="ru-RU" sz="1600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Формирование эффективной системы выявления, поддержки и развития способностей </a:t>
            </a:r>
            <a:r>
              <a:rPr lang="ru-RU" sz="1600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и талантов у детей и молодежи, основанной на принципах справедливости, всеобщности и направленной на самоопределение и профессиональную ориентацию всех обучающихся</a:t>
            </a:r>
          </a:p>
          <a:p>
            <a:pPr marL="0" lvl="0" indent="0">
              <a:buNone/>
              <a:defRPr/>
            </a:pPr>
            <a:r>
              <a:rPr lang="ru-RU" sz="1600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Создание условий для воспитания гармонично развитой и социально ответственной личности </a:t>
            </a:r>
            <a:r>
              <a:rPr lang="ru-RU" sz="1600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на основе духовно-нравственных ценностей народов Российской Федерации, исторических и национально-культурных традиций</a:t>
            </a:r>
          </a:p>
        </p:txBody>
      </p:sp>
      <p:sp>
        <p:nvSpPr>
          <p:cNvPr id="27" name="Объект 2">
            <a:extLst>
              <a:ext uri="{FF2B5EF4-FFF2-40B4-BE49-F238E27FC236}">
                <a16:creationId xmlns:a16="http://schemas.microsoft.com/office/drawing/2014/main" id="{4A9D823A-F2D0-4BA6-AD4B-614167451862}"/>
              </a:ext>
            </a:extLst>
          </p:cNvPr>
          <p:cNvSpPr txBox="1">
            <a:spLocks/>
          </p:cNvSpPr>
          <p:nvPr/>
        </p:nvSpPr>
        <p:spPr>
          <a:xfrm>
            <a:off x="3828884" y="3764238"/>
            <a:ext cx="400828" cy="442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ru-RU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8" name="Объект 2">
            <a:extLst>
              <a:ext uri="{FF2B5EF4-FFF2-40B4-BE49-F238E27FC236}">
                <a16:creationId xmlns:a16="http://schemas.microsoft.com/office/drawing/2014/main" id="{6D247672-A749-42F0-92E6-BD066987E227}"/>
              </a:ext>
            </a:extLst>
          </p:cNvPr>
          <p:cNvSpPr txBox="1">
            <a:spLocks/>
          </p:cNvSpPr>
          <p:nvPr/>
        </p:nvSpPr>
        <p:spPr>
          <a:xfrm>
            <a:off x="3828884" y="4585520"/>
            <a:ext cx="400828" cy="442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ru-RU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9" name="Объект 2">
            <a:extLst>
              <a:ext uri="{FF2B5EF4-FFF2-40B4-BE49-F238E27FC236}">
                <a16:creationId xmlns:a16="http://schemas.microsoft.com/office/drawing/2014/main" id="{99F30604-E191-4979-B6BD-C45174D3389A}"/>
              </a:ext>
            </a:extLst>
          </p:cNvPr>
          <p:cNvSpPr txBox="1">
            <a:spLocks/>
          </p:cNvSpPr>
          <p:nvPr/>
        </p:nvSpPr>
        <p:spPr>
          <a:xfrm>
            <a:off x="3828884" y="5479091"/>
            <a:ext cx="400828" cy="442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ru-RU" b="1" dirty="0">
                <a:solidFill>
                  <a:srgbClr val="484C6A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021F11-BC2E-4008-853D-D76F84FB9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3928" y="251101"/>
            <a:ext cx="8053614" cy="1262514"/>
          </a:xfrm>
        </p:spPr>
        <p:txBody>
          <a:bodyPr>
            <a:noAutofit/>
          </a:bodyPr>
          <a:lstStyle/>
          <a:p>
            <a:pPr defTabSz="1007943">
              <a:spcBef>
                <a:spcPct val="0"/>
              </a:spcBef>
            </a:pPr>
            <a:r>
              <a:rPr lang="ru-RU" sz="2800" kern="12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  <a:t>Указ Президента Российской Федерации </a:t>
            </a:r>
            <a:br>
              <a:rPr lang="ru-RU" sz="2800" kern="12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</a:br>
            <a:r>
              <a:rPr lang="ru-RU" sz="2800" kern="12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  <a:t>о Национальных целях развития Российской Федерации на период до 2030 года</a:t>
            </a:r>
          </a:p>
        </p:txBody>
      </p:sp>
    </p:spTree>
    <p:extLst>
      <p:ext uri="{BB962C8B-B14F-4D97-AF65-F5344CB8AC3E}">
        <p14:creationId xmlns:p14="http://schemas.microsoft.com/office/powerpoint/2010/main" val="209119208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6354" y="1597839"/>
            <a:ext cx="2111329" cy="1030860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algn="ctr"/>
            <a:r>
              <a:rPr lang="ru-RU" sz="2133" b="1" dirty="0">
                <a:solidFill>
                  <a:srgbClr val="484C6A"/>
                </a:solidFill>
                <a:latin typeface="Muller Regular" pitchFamily="50" charset="-52"/>
              </a:rPr>
              <a:t>«</a:t>
            </a:r>
            <a:r>
              <a:rPr lang="ru-RU" sz="2133" b="1" dirty="0" smtClean="0">
                <a:solidFill>
                  <a:srgbClr val="484C6A"/>
                </a:solidFill>
                <a:latin typeface="Muller Regular" pitchFamily="50" charset="-52"/>
              </a:rPr>
              <a:t>Успех каждого </a:t>
            </a:r>
            <a:r>
              <a:rPr lang="ru-RU" sz="2133" b="1" dirty="0">
                <a:solidFill>
                  <a:srgbClr val="484C6A"/>
                </a:solidFill>
                <a:latin typeface="Muller Regular" pitchFamily="50" charset="-52"/>
              </a:rPr>
              <a:t>ребенка»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EF836B-6E65-4D38-B719-D55AD8AE66D4}"/>
              </a:ext>
            </a:extLst>
          </p:cNvPr>
          <p:cNvSpPr txBox="1"/>
          <p:nvPr/>
        </p:nvSpPr>
        <p:spPr>
          <a:xfrm>
            <a:off x="834468" y="3505963"/>
            <a:ext cx="2208245" cy="702628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ru-RU" sz="2133" b="1" dirty="0">
                <a:solidFill>
                  <a:srgbClr val="484C6A"/>
                </a:solidFill>
                <a:latin typeface="Muller Regular" pitchFamily="50" charset="-52"/>
              </a:rPr>
              <a:t>«Современная школа»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D119CE-3FCF-418A-87B1-F499D5395AF5}"/>
              </a:ext>
            </a:extLst>
          </p:cNvPr>
          <p:cNvSpPr txBox="1"/>
          <p:nvPr/>
        </p:nvSpPr>
        <p:spPr>
          <a:xfrm>
            <a:off x="3599723" y="1468735"/>
            <a:ext cx="4963670" cy="1346331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867" dirty="0">
                <a:solidFill>
                  <a:srgbClr val="484C6A"/>
                </a:solidFill>
                <a:latin typeface="Muller Regular" pitchFamily="50" charset="-52"/>
              </a:rPr>
              <a:t>Мероприятие:</a:t>
            </a:r>
            <a:endParaRPr lang="en-US" sz="1867" dirty="0">
              <a:solidFill>
                <a:srgbClr val="484C6A"/>
              </a:solidFill>
              <a:latin typeface="Muller Regular" pitchFamily="50" charset="-52"/>
            </a:endParaRPr>
          </a:p>
          <a:p>
            <a:pPr>
              <a:lnSpc>
                <a:spcPct val="90000"/>
              </a:lnSpc>
            </a:pPr>
            <a:r>
              <a:rPr lang="ru-RU" sz="1867" dirty="0">
                <a:solidFill>
                  <a:srgbClr val="484C6A"/>
                </a:solidFill>
                <a:latin typeface="Muller Regular" pitchFamily="50" charset="-52"/>
              </a:rPr>
              <a:t>«Создание в общеобразовательных организациях, расположенных в сельской местности и малых городах, условий для занятия физической культурой и спортом"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6320EB-6AD8-467E-A954-C175B40877D5}"/>
              </a:ext>
            </a:extLst>
          </p:cNvPr>
          <p:cNvSpPr txBox="1"/>
          <p:nvPr/>
        </p:nvSpPr>
        <p:spPr>
          <a:xfrm>
            <a:off x="3599686" y="2924950"/>
            <a:ext cx="4963706" cy="1818959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600" dirty="0">
                <a:solidFill>
                  <a:srgbClr val="484C6A"/>
                </a:solidFill>
                <a:latin typeface="Muller Regular" pitchFamily="50" charset="-52"/>
              </a:rPr>
              <a:t>Мероприятие:</a:t>
            </a:r>
          </a:p>
          <a:p>
            <a:pPr>
              <a:lnSpc>
                <a:spcPct val="90000"/>
              </a:lnSpc>
            </a:pPr>
            <a:r>
              <a:rPr lang="ru-RU" sz="1600" dirty="0">
                <a:solidFill>
                  <a:srgbClr val="484C6A"/>
                </a:solidFill>
                <a:latin typeface="Muller Regular" pitchFamily="50" charset="-52"/>
              </a:rPr>
              <a:t>«Создание и функционирование в общеобразовательных организациях, расположенных в сельской местности и малых городах центров образования естественно-научной и технологической направленностей в рамках федерального проекта «Современная школа» национального проекта «Образование»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1E1299-527C-40A1-9B42-8FFDFB0C0394}"/>
              </a:ext>
            </a:extLst>
          </p:cNvPr>
          <p:cNvSpPr txBox="1"/>
          <p:nvPr/>
        </p:nvSpPr>
        <p:spPr>
          <a:xfrm>
            <a:off x="8998855" y="1459144"/>
            <a:ext cx="2190859" cy="1256754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>
              <a:spcBef>
                <a:spcPts val="800"/>
              </a:spcBef>
              <a:buClr>
                <a:srgbClr val="FFC000"/>
              </a:buClr>
            </a:pPr>
            <a:r>
              <a:rPr lang="ru-RU" sz="2400" dirty="0">
                <a:solidFill>
                  <a:srgbClr val="FF0000"/>
                </a:solidFill>
                <a:latin typeface="Muller Regular" pitchFamily="50" charset="-52"/>
              </a:rPr>
              <a:t>К 2024 г. </a:t>
            </a:r>
          </a:p>
          <a:p>
            <a:pPr>
              <a:spcBef>
                <a:spcPts val="800"/>
              </a:spcBef>
              <a:buClr>
                <a:srgbClr val="FFC000"/>
              </a:buClr>
            </a:pPr>
            <a:r>
              <a:rPr lang="ru-RU" sz="4400" spc="-1" dirty="0" smtClean="0">
                <a:solidFill>
                  <a:srgbClr val="FF0000"/>
                </a:solidFill>
                <a:latin typeface="Muller Black"/>
              </a:rPr>
              <a:t>5 700 </a:t>
            </a:r>
            <a:r>
              <a:rPr lang="ru-RU" sz="4800" dirty="0" smtClean="0">
                <a:solidFill>
                  <a:srgbClr val="FF0000"/>
                </a:solidFill>
                <a:latin typeface="Muller Regular" pitchFamily="50" charset="-52"/>
              </a:rPr>
              <a:t> </a:t>
            </a:r>
            <a:endParaRPr lang="ru-RU" sz="2400" dirty="0">
              <a:solidFill>
                <a:srgbClr val="FF0000"/>
              </a:solidFill>
              <a:latin typeface="Muller Regular" pitchFamily="50" charset="-5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474C10-6F84-4463-8BC7-A0B70A3A53B6}"/>
              </a:ext>
            </a:extLst>
          </p:cNvPr>
          <p:cNvSpPr txBox="1"/>
          <p:nvPr/>
        </p:nvSpPr>
        <p:spPr>
          <a:xfrm>
            <a:off x="9136517" y="4897385"/>
            <a:ext cx="2053197" cy="1482457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>
              <a:spcBef>
                <a:spcPts val="800"/>
              </a:spcBef>
              <a:buClr>
                <a:srgbClr val="FFC000"/>
              </a:buClr>
            </a:pPr>
            <a:r>
              <a:rPr lang="ru-RU" sz="2000" dirty="0">
                <a:solidFill>
                  <a:srgbClr val="FF0000"/>
                </a:solidFill>
                <a:latin typeface="Muller Regular" pitchFamily="50" charset="-52"/>
              </a:rPr>
              <a:t>К 2024 г. </a:t>
            </a:r>
            <a:r>
              <a:rPr lang="ru-RU" sz="2000" dirty="0" smtClean="0">
                <a:solidFill>
                  <a:srgbClr val="FF0000"/>
                </a:solidFill>
                <a:latin typeface="Muller Regular" pitchFamily="50" charset="-52"/>
              </a:rPr>
              <a:t> </a:t>
            </a:r>
          </a:p>
          <a:p>
            <a:pPr>
              <a:spcBef>
                <a:spcPts val="800"/>
              </a:spcBef>
              <a:buClr>
                <a:srgbClr val="FFC000"/>
              </a:buClr>
            </a:pPr>
            <a:endParaRPr lang="ru-RU" sz="2000" dirty="0">
              <a:solidFill>
                <a:srgbClr val="FF0000"/>
              </a:solidFill>
              <a:latin typeface="Muller Regular" pitchFamily="50" charset="-52"/>
            </a:endParaRPr>
          </a:p>
          <a:p>
            <a:pPr>
              <a:spcBef>
                <a:spcPts val="800"/>
              </a:spcBef>
              <a:buClr>
                <a:srgbClr val="FFC000"/>
              </a:buClr>
            </a:pPr>
            <a:r>
              <a:rPr lang="ru-RU" sz="4000" spc="-1" dirty="0" smtClean="0">
                <a:solidFill>
                  <a:srgbClr val="FF0000"/>
                </a:solidFill>
                <a:latin typeface="Muller Black"/>
              </a:rPr>
              <a:t>36 078</a:t>
            </a:r>
            <a:endParaRPr lang="ru-RU" sz="4000" spc="-1" dirty="0">
              <a:solidFill>
                <a:srgbClr val="FF0000"/>
              </a:solidFill>
              <a:latin typeface="Muller Black"/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07DEF6F9-BC79-4C55-A352-7FAC7EFA8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900" y="365125"/>
            <a:ext cx="8053614" cy="917575"/>
          </a:xfrm>
        </p:spPr>
        <p:txBody>
          <a:bodyPr>
            <a:normAutofit/>
          </a:bodyPr>
          <a:lstStyle/>
          <a:p>
            <a:r>
              <a:rPr lang="ru-RU" sz="2800" kern="12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  <a:t>Федеральные проекты:</a:t>
            </a: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3AB56731-7D82-4F36-B51B-3A1059D51282}"/>
              </a:ext>
            </a:extLst>
          </p:cNvPr>
          <p:cNvCxnSpPr>
            <a:cxnSpLocks/>
          </p:cNvCxnSpPr>
          <p:nvPr/>
        </p:nvCxnSpPr>
        <p:spPr>
          <a:xfrm>
            <a:off x="3313145" y="1468735"/>
            <a:ext cx="0" cy="134633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4E20C124-8C4D-4C3A-826F-BF12065FC1F9}"/>
              </a:ext>
            </a:extLst>
          </p:cNvPr>
          <p:cNvCxnSpPr>
            <a:cxnSpLocks/>
          </p:cNvCxnSpPr>
          <p:nvPr/>
        </p:nvCxnSpPr>
        <p:spPr>
          <a:xfrm>
            <a:off x="3313145" y="2995386"/>
            <a:ext cx="0" cy="160274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3EF836B-6E65-4D38-B719-D55AD8AE66D4}"/>
              </a:ext>
            </a:extLst>
          </p:cNvPr>
          <p:cNvSpPr txBox="1"/>
          <p:nvPr/>
        </p:nvSpPr>
        <p:spPr>
          <a:xfrm>
            <a:off x="564036" y="5085855"/>
            <a:ext cx="2478677" cy="1030860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algn="ctr"/>
            <a:r>
              <a:rPr lang="ru-RU" sz="2133" b="1" dirty="0" smtClean="0">
                <a:solidFill>
                  <a:srgbClr val="484C6A"/>
                </a:solidFill>
                <a:latin typeface="Muller Regular" pitchFamily="50" charset="-52"/>
              </a:rPr>
              <a:t>«Цифровая </a:t>
            </a:r>
            <a:r>
              <a:rPr lang="ru-RU" sz="2133" b="1" dirty="0">
                <a:solidFill>
                  <a:srgbClr val="484C6A"/>
                </a:solidFill>
                <a:latin typeface="Muller Regular" pitchFamily="50" charset="-52"/>
              </a:rPr>
              <a:t>образовательная </a:t>
            </a:r>
            <a:r>
              <a:rPr lang="ru-RU" sz="2133" b="1" dirty="0" smtClean="0">
                <a:solidFill>
                  <a:srgbClr val="484C6A"/>
                </a:solidFill>
                <a:latin typeface="Muller Regular" pitchFamily="50" charset="-52"/>
              </a:rPr>
              <a:t>среда»</a:t>
            </a:r>
            <a:endParaRPr lang="ru-RU" sz="2133" b="1" dirty="0">
              <a:solidFill>
                <a:srgbClr val="484C6A"/>
              </a:solidFill>
              <a:latin typeface="Muller Regular" pitchFamily="50" charset="-52"/>
            </a:endParaRPr>
          </a:p>
        </p:txBody>
      </p: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3AB56731-7D82-4F36-B51B-3A1059D51282}"/>
              </a:ext>
            </a:extLst>
          </p:cNvPr>
          <p:cNvCxnSpPr>
            <a:cxnSpLocks/>
          </p:cNvCxnSpPr>
          <p:nvPr/>
        </p:nvCxnSpPr>
        <p:spPr>
          <a:xfrm>
            <a:off x="3313145" y="4843307"/>
            <a:ext cx="0" cy="134633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3474720" y="4897385"/>
            <a:ext cx="508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484C6A"/>
                </a:solidFill>
                <a:latin typeface="Muller Regular" pitchFamily="50" charset="-52"/>
              </a:rPr>
              <a:t>Мероприятие:</a:t>
            </a:r>
          </a:p>
          <a:p>
            <a:r>
              <a:rPr lang="ru-RU" dirty="0">
                <a:solidFill>
                  <a:srgbClr val="484C6A"/>
                </a:solidFill>
                <a:latin typeface="Muller Regular" pitchFamily="50" charset="-52"/>
              </a:rPr>
              <a:t>Образовательные организации обеспечены материально-технической базой для внедрения цифровой образовательной среды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B474C10-6F84-4463-8BC7-A0B70A3A53B6}"/>
              </a:ext>
            </a:extLst>
          </p:cNvPr>
          <p:cNvSpPr txBox="1"/>
          <p:nvPr/>
        </p:nvSpPr>
        <p:spPr>
          <a:xfrm>
            <a:off x="9151255" y="3207927"/>
            <a:ext cx="2053197" cy="1482457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>
              <a:spcBef>
                <a:spcPts val="800"/>
              </a:spcBef>
              <a:buClr>
                <a:srgbClr val="FFC000"/>
              </a:buClr>
            </a:pPr>
            <a:r>
              <a:rPr lang="ru-RU" sz="2000" dirty="0">
                <a:solidFill>
                  <a:srgbClr val="FF0000"/>
                </a:solidFill>
                <a:latin typeface="Muller Regular" pitchFamily="50" charset="-52"/>
              </a:rPr>
              <a:t>К 2024 г. </a:t>
            </a:r>
            <a:r>
              <a:rPr lang="ru-RU" sz="2000" dirty="0" smtClean="0">
                <a:solidFill>
                  <a:srgbClr val="FF0000"/>
                </a:solidFill>
                <a:latin typeface="Muller Regular" pitchFamily="50" charset="-52"/>
              </a:rPr>
              <a:t> </a:t>
            </a:r>
          </a:p>
          <a:p>
            <a:pPr>
              <a:spcBef>
                <a:spcPts val="800"/>
              </a:spcBef>
              <a:buClr>
                <a:srgbClr val="FFC000"/>
              </a:buClr>
            </a:pPr>
            <a:endParaRPr lang="ru-RU" sz="2000" dirty="0">
              <a:solidFill>
                <a:srgbClr val="FF0000"/>
              </a:solidFill>
              <a:latin typeface="Muller Regular" pitchFamily="50" charset="-52"/>
            </a:endParaRPr>
          </a:p>
          <a:p>
            <a:pPr>
              <a:spcBef>
                <a:spcPts val="800"/>
              </a:spcBef>
              <a:buClr>
                <a:srgbClr val="FFC000"/>
              </a:buClr>
            </a:pPr>
            <a:r>
              <a:rPr lang="ru-RU" sz="4000" spc="-1" dirty="0" smtClean="0">
                <a:solidFill>
                  <a:srgbClr val="FF0000"/>
                </a:solidFill>
                <a:latin typeface="Muller Black"/>
              </a:rPr>
              <a:t>24 950</a:t>
            </a:r>
            <a:endParaRPr lang="ru-RU" sz="4000" spc="-1" dirty="0">
              <a:solidFill>
                <a:srgbClr val="FF0000"/>
              </a:solidFill>
              <a:latin typeface="Muller Black"/>
            </a:endParaRPr>
          </a:p>
        </p:txBody>
      </p:sp>
    </p:spTree>
    <p:extLst>
      <p:ext uri="{BB962C8B-B14F-4D97-AF65-F5344CB8AC3E}">
        <p14:creationId xmlns:p14="http://schemas.microsoft.com/office/powerpoint/2010/main" val="128744486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3C33CB10-1055-4781-96BC-77987D044B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73557392"/>
              </p:ext>
            </p:extLst>
          </p:nvPr>
        </p:nvGraphicFramePr>
        <p:xfrm>
          <a:off x="781182" y="1890608"/>
          <a:ext cx="10188376" cy="4168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D555DEF-421B-4DA4-B839-BAB60FBA3522}"/>
              </a:ext>
            </a:extLst>
          </p:cNvPr>
          <p:cNvSpPr txBox="1"/>
          <p:nvPr/>
        </p:nvSpPr>
        <p:spPr>
          <a:xfrm>
            <a:off x="1540424" y="2334368"/>
            <a:ext cx="1408673" cy="699743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FF0000"/>
                </a:solidFill>
                <a:latin typeface="Muller ExtraBold" pitchFamily="50" charset="-52"/>
              </a:rPr>
              <a:t>3,1</a:t>
            </a:r>
            <a:r>
              <a:rPr lang="en-US" sz="2800" b="1" dirty="0">
                <a:solidFill>
                  <a:srgbClr val="FF0000"/>
                </a:solidFill>
                <a:latin typeface="Muller ExtraBold" pitchFamily="50" charset="-52"/>
              </a:rPr>
              <a:t>10</a:t>
            </a:r>
            <a:endParaRPr lang="ru-RU" sz="2800" b="1" dirty="0">
              <a:solidFill>
                <a:srgbClr val="FF0000"/>
              </a:solidFill>
              <a:latin typeface="Muller ExtraBold" pitchFamily="50" charset="-52"/>
            </a:endParaRPr>
          </a:p>
          <a:p>
            <a:pPr>
              <a:lnSpc>
                <a:spcPct val="90000"/>
              </a:lnSpc>
            </a:pPr>
            <a:r>
              <a:rPr lang="ru-RU" sz="1867" b="1" dirty="0">
                <a:solidFill>
                  <a:srgbClr val="FF0000"/>
                </a:solidFill>
                <a:latin typeface="Muller Regular" pitchFamily="50" charset="-52"/>
              </a:rPr>
              <a:t>млрд р.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EBCF93-C51F-4A1F-ACEC-4D0D8BA397BD}"/>
              </a:ext>
            </a:extLst>
          </p:cNvPr>
          <p:cNvSpPr txBox="1"/>
          <p:nvPr/>
        </p:nvSpPr>
        <p:spPr>
          <a:xfrm>
            <a:off x="4096926" y="2302632"/>
            <a:ext cx="1166317" cy="699743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FF0000"/>
                </a:solidFill>
                <a:latin typeface="Muller ExtraBold" pitchFamily="50" charset="-52"/>
              </a:rPr>
              <a:t>6,75 </a:t>
            </a:r>
          </a:p>
          <a:p>
            <a:pPr>
              <a:lnSpc>
                <a:spcPct val="90000"/>
              </a:lnSpc>
            </a:pPr>
            <a:r>
              <a:rPr lang="ru-RU" sz="1867" b="1" dirty="0">
                <a:solidFill>
                  <a:srgbClr val="FF0000"/>
                </a:solidFill>
                <a:latin typeface="Muller Regular" pitchFamily="50" charset="-52"/>
              </a:rPr>
              <a:t>млрд р.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B13B3F-6F80-444F-ACB7-5BE892BFDCEA}"/>
              </a:ext>
            </a:extLst>
          </p:cNvPr>
          <p:cNvSpPr txBox="1"/>
          <p:nvPr/>
        </p:nvSpPr>
        <p:spPr>
          <a:xfrm>
            <a:off x="6515367" y="2264890"/>
            <a:ext cx="1270613" cy="699743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FF0000"/>
                </a:solidFill>
                <a:latin typeface="Muller ExtraBold" pitchFamily="50" charset="-52"/>
              </a:rPr>
              <a:t>6,75 </a:t>
            </a:r>
          </a:p>
          <a:p>
            <a:pPr>
              <a:lnSpc>
                <a:spcPct val="90000"/>
              </a:lnSpc>
            </a:pPr>
            <a:r>
              <a:rPr lang="ru-RU" sz="1867" b="1" dirty="0">
                <a:solidFill>
                  <a:srgbClr val="FF0000"/>
                </a:solidFill>
                <a:latin typeface="Muller Regular" pitchFamily="50" charset="-52"/>
              </a:rPr>
              <a:t>млрд р.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A401B4-3BA2-4925-9BD9-6730ED2B1DA6}"/>
              </a:ext>
            </a:extLst>
          </p:cNvPr>
          <p:cNvSpPr txBox="1"/>
          <p:nvPr/>
        </p:nvSpPr>
        <p:spPr>
          <a:xfrm>
            <a:off x="8933808" y="2266495"/>
            <a:ext cx="1270612" cy="699743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FF0000"/>
                </a:solidFill>
                <a:latin typeface="Muller ExtraBold" pitchFamily="50" charset="-52"/>
              </a:rPr>
              <a:t>6,75</a:t>
            </a:r>
          </a:p>
          <a:p>
            <a:pPr>
              <a:lnSpc>
                <a:spcPct val="90000"/>
              </a:lnSpc>
            </a:pPr>
            <a:r>
              <a:rPr lang="ru-RU" sz="1867" b="1" dirty="0">
                <a:solidFill>
                  <a:srgbClr val="FF0000"/>
                </a:solidFill>
                <a:latin typeface="Muller Regular" pitchFamily="50" charset="-52"/>
              </a:rPr>
              <a:t>млрд р.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C1F29A-54F0-4E5B-8112-F89F89D6D918}"/>
              </a:ext>
            </a:extLst>
          </p:cNvPr>
          <p:cNvSpPr txBox="1"/>
          <p:nvPr/>
        </p:nvSpPr>
        <p:spPr>
          <a:xfrm>
            <a:off x="2527100" y="4386487"/>
            <a:ext cx="960107" cy="311945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867" b="1" dirty="0">
                <a:solidFill>
                  <a:srgbClr val="484C6A"/>
                </a:solidFill>
                <a:latin typeface="Muller Regular" pitchFamily="50" charset="-52"/>
              </a:rPr>
              <a:t>2951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091920-AE13-4CCF-9CF3-5F2029641E7E}"/>
              </a:ext>
            </a:extLst>
          </p:cNvPr>
          <p:cNvSpPr txBox="1"/>
          <p:nvPr/>
        </p:nvSpPr>
        <p:spPr>
          <a:xfrm>
            <a:off x="4915263" y="4074542"/>
            <a:ext cx="960107" cy="311945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867" b="1" dirty="0">
                <a:solidFill>
                  <a:srgbClr val="484C6A"/>
                </a:solidFill>
                <a:latin typeface="Muller Regular" pitchFamily="50" charset="-52"/>
              </a:rPr>
              <a:t>4500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054DBE-B301-496F-AF32-7F2942864095}"/>
              </a:ext>
            </a:extLst>
          </p:cNvPr>
          <p:cNvSpPr txBox="1"/>
          <p:nvPr/>
        </p:nvSpPr>
        <p:spPr>
          <a:xfrm>
            <a:off x="7397236" y="4074543"/>
            <a:ext cx="960107" cy="311945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867" b="1" dirty="0">
                <a:solidFill>
                  <a:srgbClr val="484C6A"/>
                </a:solidFill>
                <a:latin typeface="Muller Regular" pitchFamily="50" charset="-52"/>
              </a:rPr>
              <a:t>4500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C9E020-3E63-4085-9461-6343A921B4A9}"/>
              </a:ext>
            </a:extLst>
          </p:cNvPr>
          <p:cNvSpPr txBox="1"/>
          <p:nvPr/>
        </p:nvSpPr>
        <p:spPr>
          <a:xfrm>
            <a:off x="9879209" y="4056989"/>
            <a:ext cx="960107" cy="311945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867" b="1" dirty="0">
                <a:solidFill>
                  <a:srgbClr val="484C6A"/>
                </a:solidFill>
                <a:latin typeface="Muller Regular" pitchFamily="50" charset="-52"/>
              </a:rPr>
              <a:t>4500</a:t>
            </a:r>
          </a:p>
        </p:txBody>
      </p: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D51BF829-7D21-4236-AB8C-22BE573163EE}"/>
              </a:ext>
            </a:extLst>
          </p:cNvPr>
          <p:cNvSpPr txBox="1">
            <a:spLocks/>
          </p:cNvSpPr>
          <p:nvPr/>
        </p:nvSpPr>
        <p:spPr>
          <a:xfrm>
            <a:off x="1104900" y="365125"/>
            <a:ext cx="8053614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sz="2800" kern="12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  <a:t>Центры «Точка роста»</a:t>
            </a:r>
          </a:p>
        </p:txBody>
      </p:sp>
    </p:spTree>
    <p:extLst>
      <p:ext uri="{BB962C8B-B14F-4D97-AF65-F5344CB8AC3E}">
        <p14:creationId xmlns:p14="http://schemas.microsoft.com/office/powerpoint/2010/main" val="3711431575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7"/>
          <p:cNvSpPr txBox="1">
            <a:spLocks noGrp="1"/>
          </p:cNvSpPr>
          <p:nvPr>
            <p:ph type="sldNum" sz="quarter" idx="4294967295"/>
          </p:nvPr>
        </p:nvSpPr>
        <p:spPr>
          <a:xfrm>
            <a:off x="11866378" y="6362698"/>
            <a:ext cx="224020" cy="3581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9</a:t>
            </a:fld>
            <a:endParaRPr/>
          </a:p>
        </p:txBody>
      </p:sp>
      <p:sp>
        <p:nvSpPr>
          <p:cNvPr id="47" name="Объект 2"/>
          <p:cNvSpPr txBox="1">
            <a:spLocks noGrp="1"/>
          </p:cNvSpPr>
          <p:nvPr>
            <p:ph type="body" idx="1"/>
          </p:nvPr>
        </p:nvSpPr>
        <p:spPr>
          <a:xfrm>
            <a:off x="6850743" y="2355181"/>
            <a:ext cx="5015635" cy="37579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defTabSz="1007943">
              <a:spcBef>
                <a:spcPct val="0"/>
              </a:spcBef>
              <a:buSzTx/>
              <a:buNone/>
              <a:defRPr sz="2400"/>
            </a:pPr>
            <a:r>
              <a:rPr lang="ru-RU" sz="2400" kern="1200" dirty="0">
                <a:solidFill>
                  <a:srgbClr val="FF0000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  <a:t>Методические рекомендации </a:t>
            </a:r>
            <a:r>
              <a:rPr lang="ru-RU" sz="2400" kern="12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  <a:t/>
            </a:r>
            <a:br>
              <a:rPr lang="ru-RU" sz="2400" kern="12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</a:br>
            <a:r>
              <a:rPr lang="ru-RU" sz="2400" kern="12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  <a:t>по созданию региональной сети Центров образования цифрового и гуманитарного профилей «Точка роста» на базе общеобразовательных организаций сельской местности и малых городов </a:t>
            </a:r>
            <a:r>
              <a:rPr lang="ru-RU" sz="2400" kern="1200" dirty="0">
                <a:solidFill>
                  <a:srgbClr val="484C6A"/>
                </a:solidFill>
                <a:latin typeface="Muller Regular" pitchFamily="50" charset="-52"/>
                <a:ea typeface="+mj-ea"/>
                <a:cs typeface="Arial" panose="020B0604020202020204" pitchFamily="34" charset="0"/>
              </a:rPr>
              <a:t>(утверждены Минпросвещения России 25.06.2020 ВБ-174</a:t>
            </a:r>
            <a:r>
              <a:rPr lang="en-US" sz="2400" kern="1200" dirty="0">
                <a:solidFill>
                  <a:srgbClr val="484C6A"/>
                </a:solidFill>
                <a:latin typeface="Muller Regular" pitchFamily="50" charset="-52"/>
                <a:ea typeface="+mj-ea"/>
                <a:cs typeface="Arial" panose="020B0604020202020204" pitchFamily="34" charset="0"/>
              </a:rPr>
              <a:t>/04-</a:t>
            </a:r>
            <a:r>
              <a:rPr lang="ru-RU" sz="2400" kern="1200" dirty="0" err="1">
                <a:solidFill>
                  <a:srgbClr val="484C6A"/>
                </a:solidFill>
                <a:latin typeface="Muller Regular" pitchFamily="50" charset="-52"/>
                <a:ea typeface="+mj-ea"/>
                <a:cs typeface="Arial" panose="020B0604020202020204" pitchFamily="34" charset="0"/>
              </a:rPr>
              <a:t>вн</a:t>
            </a:r>
            <a:r>
              <a:rPr lang="ru-RU" sz="2400" kern="1200" dirty="0">
                <a:solidFill>
                  <a:srgbClr val="484C6A"/>
                </a:solidFill>
                <a:latin typeface="Muller Regular" pitchFamily="50" charset="-52"/>
                <a:ea typeface="+mj-ea"/>
                <a:cs typeface="Arial" panose="020B0604020202020204" pitchFamily="34" charset="0"/>
              </a:rPr>
              <a:t>)</a:t>
            </a:r>
          </a:p>
          <a:p>
            <a:pPr marL="0" indent="0" algn="just">
              <a:lnSpc>
                <a:spcPct val="80000"/>
              </a:lnSpc>
              <a:buSzTx/>
              <a:buNone/>
              <a:defRPr sz="2400"/>
            </a:pPr>
            <a:endParaRPr sz="2400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53700" y="2355180"/>
            <a:ext cx="5319672" cy="3757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07943">
              <a:lnSpc>
                <a:spcPct val="90000"/>
              </a:lnSpc>
              <a:spcBef>
                <a:spcPct val="0"/>
              </a:spcBef>
              <a:defRPr sz="2400"/>
            </a:pPr>
            <a:r>
              <a:rPr lang="ru-RU" sz="2400" dirty="0">
                <a:solidFill>
                  <a:srgbClr val="FF0000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  <a:t>Распоряжение </a:t>
            </a:r>
            <a:r>
              <a:rPr lang="ru-RU" sz="24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</a:br>
            <a:r>
              <a:rPr lang="ru-RU" sz="24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  <a:t>Министерства просвещения Российской Федерации </a:t>
            </a:r>
            <a:r>
              <a:rPr lang="ru-RU" sz="2400" b="1" dirty="0">
                <a:solidFill>
                  <a:srgbClr val="484C6A"/>
                </a:solidFill>
                <a:ea typeface="+mj-ea"/>
                <a:cs typeface="Arial" panose="020B0604020202020204" pitchFamily="34" charset="0"/>
              </a:rPr>
              <a:t>№</a:t>
            </a:r>
            <a:r>
              <a:rPr lang="ru-RU" sz="24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</a:rPr>
              <a:t>P-133 от 17 декабря 2019 года </a:t>
            </a:r>
          </a:p>
          <a:p>
            <a:pPr defTabSz="1007943">
              <a:lnSpc>
                <a:spcPct val="90000"/>
              </a:lnSpc>
              <a:spcBef>
                <a:spcPct val="0"/>
              </a:spcBef>
              <a:defRPr sz="2400"/>
            </a:pPr>
            <a:r>
              <a:rPr lang="ru-RU" sz="2400" dirty="0">
                <a:solidFill>
                  <a:srgbClr val="484C6A"/>
                </a:solidFill>
                <a:latin typeface="Muller Regular" pitchFamily="50" charset="-52"/>
                <a:ea typeface="+mj-ea"/>
                <a:cs typeface="Arial" panose="020B0604020202020204" pitchFamily="34" charset="0"/>
              </a:rPr>
              <a:t>(</a:t>
            </a:r>
            <a:r>
              <a:rPr lang="ru-RU" sz="2400" dirty="0">
                <a:solidFill>
                  <a:srgbClr val="484C6A"/>
                </a:solidFill>
                <a:latin typeface="Muller Regular" pitchFamily="50" charset="-52"/>
                <a:ea typeface="+mj-ea"/>
                <a:cs typeface="Arial" panose="020B0604020202020204" pitchFamily="34" charset="0"/>
                <a:sym typeface="Arial"/>
              </a:rPr>
              <a:t>Распоряжение Министерства просвещения Российской Федерации №Р-5 от 15 января 2020 года «О внесении изменений в распоряжение </a:t>
            </a:r>
            <a:r>
              <a:rPr lang="ru-RU" sz="2400" dirty="0" err="1">
                <a:solidFill>
                  <a:srgbClr val="484C6A"/>
                </a:solidFill>
                <a:latin typeface="Muller Regular" pitchFamily="50" charset="-52"/>
                <a:ea typeface="+mj-ea"/>
                <a:cs typeface="Arial" panose="020B0604020202020204" pitchFamily="34" charset="0"/>
                <a:sym typeface="Arial"/>
              </a:rPr>
              <a:t>Минпросвещения</a:t>
            </a:r>
            <a:r>
              <a:rPr lang="ru-RU" sz="2400" dirty="0">
                <a:solidFill>
                  <a:srgbClr val="484C6A"/>
                </a:solidFill>
                <a:latin typeface="Muller Regular" pitchFamily="50" charset="-52"/>
                <a:ea typeface="+mj-ea"/>
                <a:cs typeface="Arial" panose="020B0604020202020204" pitchFamily="34" charset="0"/>
                <a:sym typeface="Arial"/>
              </a:rPr>
              <a:t> России от 17 декабря 2019 года №Р-133»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29F1A6-2F1A-4D0C-A9E1-05B491285F56}"/>
              </a:ext>
            </a:extLst>
          </p:cNvPr>
          <p:cNvSpPr txBox="1"/>
          <p:nvPr/>
        </p:nvSpPr>
        <p:spPr>
          <a:xfrm>
            <a:off x="1256145" y="520469"/>
            <a:ext cx="9134764" cy="444737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defTabSz="1007943">
              <a:lnSpc>
                <a:spcPct val="90000"/>
              </a:lnSpc>
              <a:spcBef>
                <a:spcPct val="0"/>
              </a:spcBef>
            </a:pPr>
            <a:r>
              <a:rPr lang="ru-RU" sz="2800" dirty="0">
                <a:solidFill>
                  <a:srgbClr val="484C6A"/>
                </a:solidFill>
                <a:latin typeface="Muller Bold" pitchFamily="50" charset="-52"/>
                <a:ea typeface="+mj-ea"/>
                <a:cs typeface="Arial" panose="020B0604020202020204" pitchFamily="34" charset="0"/>
                <a:sym typeface="Arial"/>
              </a:rPr>
              <a:t>Нормативно-правовой контур</a:t>
            </a:r>
          </a:p>
        </p:txBody>
      </p:sp>
      <p:pic>
        <p:nvPicPr>
          <p:cNvPr id="5" name="Рисунок 4" descr="Значок буфера обмена">
            <a:extLst>
              <a:ext uri="{FF2B5EF4-FFF2-40B4-BE49-F238E27FC236}">
                <a16:creationId xmlns:a16="http://schemas.microsoft.com/office/drawing/2014/main" id="{C075B018-C88D-4D73-AB18-4E59DCF897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3700" y="1299034"/>
            <a:ext cx="914400" cy="914400"/>
          </a:xfrm>
          <a:prstGeom prst="rect">
            <a:avLst/>
          </a:prstGeom>
        </p:spPr>
      </p:pic>
      <p:pic>
        <p:nvPicPr>
          <p:cNvPr id="8" name="Рисунок 7" descr="Документ">
            <a:extLst>
              <a:ext uri="{FF2B5EF4-FFF2-40B4-BE49-F238E27FC236}">
                <a16:creationId xmlns:a16="http://schemas.microsoft.com/office/drawing/2014/main" id="{1A6C95EA-0983-4C02-BF9A-458E5C9690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88685" y="136990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396986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494</Words>
  <Application>Microsoft Office PowerPoint</Application>
  <PresentationFormat>Широкоэкранный</PresentationFormat>
  <Paragraphs>99</Paragraphs>
  <Slides>11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2" baseType="lpstr">
      <vt:lpstr>Arial</vt:lpstr>
      <vt:lpstr>Calibri</vt:lpstr>
      <vt:lpstr>Circe</vt:lpstr>
      <vt:lpstr>DejaVu Sans</vt:lpstr>
      <vt:lpstr>Helvetica</vt:lpstr>
      <vt:lpstr>Helvetica Neue</vt:lpstr>
      <vt:lpstr>Muller Black</vt:lpstr>
      <vt:lpstr>Muller Bold</vt:lpstr>
      <vt:lpstr>Muller ExtraBold</vt:lpstr>
      <vt:lpstr>Muller Regular</vt:lpstr>
      <vt:lpstr>1_Тема Office</vt:lpstr>
      <vt:lpstr>Презентация PowerPoint</vt:lpstr>
      <vt:lpstr>Субьект Российской Федерации в 2020 г. </vt:lpstr>
      <vt:lpstr>Презентация PowerPoint</vt:lpstr>
      <vt:lpstr>Презентация PowerPoint</vt:lpstr>
      <vt:lpstr>Презентация PowerPoint</vt:lpstr>
      <vt:lpstr>Указ Президента Российской Федерации  о Национальных целях развития Российской Федерации на период до 2030 года</vt:lpstr>
      <vt:lpstr>Федеральные проекты: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Чувакаев Эльмир</dc:creator>
  <cp:lastModifiedBy>Морозов Роман</cp:lastModifiedBy>
  <cp:revision>74</cp:revision>
  <dcterms:created xsi:type="dcterms:W3CDTF">2019-11-01T14:27:23Z</dcterms:created>
  <dcterms:modified xsi:type="dcterms:W3CDTF">2020-10-21T12:21:09Z</dcterms:modified>
</cp:coreProperties>
</file>