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0" r:id="rId6"/>
    <p:sldId id="266" r:id="rId7"/>
    <p:sldId id="267" r:id="rId8"/>
    <p:sldId id="268" r:id="rId9"/>
    <p:sldId id="269" r:id="rId10"/>
    <p:sldId id="272" r:id="rId11"/>
    <p:sldId id="273" r:id="rId12"/>
    <p:sldId id="274" r:id="rId13"/>
    <p:sldId id="276" r:id="rId14"/>
    <p:sldId id="275" r:id="rId15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entury Gothic Paneuropean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68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48137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12430999" y="6383258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5" y="0"/>
                </a:lnTo>
                <a:lnTo>
                  <a:pt x="3395205" y="1049426"/>
                </a:lnTo>
                <a:lnTo>
                  <a:pt x="0" y="10494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7216912" y="-911620"/>
            <a:ext cx="2942276" cy="2942276"/>
          </a:xfrm>
          <a:custGeom>
            <a:avLst/>
            <a:gdLst/>
            <a:ahLst/>
            <a:cxnLst/>
            <a:rect l="l" t="t" r="r" b="b"/>
            <a:pathLst>
              <a:path w="2942276" h="2942276">
                <a:moveTo>
                  <a:pt x="0" y="0"/>
                </a:moveTo>
                <a:lnTo>
                  <a:pt x="2942276" y="0"/>
                </a:lnTo>
                <a:lnTo>
                  <a:pt x="2942276" y="2942276"/>
                </a:lnTo>
                <a:lnTo>
                  <a:pt x="0" y="294227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3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576611" y="8353252"/>
            <a:ext cx="19974273" cy="1420979"/>
            <a:chOff x="0" y="0"/>
            <a:chExt cx="26632364" cy="189463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216071" y="2124348"/>
            <a:ext cx="11671720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ru-RU" sz="5400" dirty="0" err="1"/>
              <a:t>Метапредметные</a:t>
            </a:r>
            <a:r>
              <a:rPr lang="ru-RU" sz="5400" dirty="0"/>
              <a:t> результаты обучения – важнейшее средство достижения качества образования в свете ФГОС</a:t>
            </a:r>
            <a:endParaRPr lang="en-US" sz="6000" dirty="0">
              <a:solidFill>
                <a:srgbClr val="000000"/>
              </a:solidFill>
              <a:latin typeface="Century Gothic Paneuropean"/>
            </a:endParaRPr>
          </a:p>
        </p:txBody>
      </p:sp>
      <p:sp>
        <p:nvSpPr>
          <p:cNvPr id="14" name="Freeform 14"/>
          <p:cNvSpPr/>
          <p:nvPr/>
        </p:nvSpPr>
        <p:spPr>
          <a:xfrm rot="4268820">
            <a:off x="1587858" y="2810672"/>
            <a:ext cx="4081981" cy="209910"/>
          </a:xfrm>
          <a:custGeom>
            <a:avLst/>
            <a:gdLst/>
            <a:ahLst/>
            <a:cxnLst/>
            <a:rect l="l" t="t" r="r" b="b"/>
            <a:pathLst>
              <a:path w="4081981" h="209910">
                <a:moveTo>
                  <a:pt x="0" y="0"/>
                </a:moveTo>
                <a:lnTo>
                  <a:pt x="4081980" y="0"/>
                </a:lnTo>
                <a:lnTo>
                  <a:pt x="4081980" y="209910"/>
                </a:lnTo>
                <a:lnTo>
                  <a:pt x="0" y="209910"/>
                </a:lnTo>
                <a:lnTo>
                  <a:pt x="0" y="0"/>
                </a:lnTo>
                <a:close/>
              </a:path>
            </a:pathLst>
          </a:custGeom>
          <a:solidFill>
            <a:srgbClr val="D0DCDC"/>
          </a:solidFill>
        </p:spPr>
      </p:sp>
      <p:sp>
        <p:nvSpPr>
          <p:cNvPr id="15" name="Freeform 15"/>
          <p:cNvSpPr/>
          <p:nvPr/>
        </p:nvSpPr>
        <p:spPr>
          <a:xfrm rot="4216234">
            <a:off x="1036804" y="2832362"/>
            <a:ext cx="4014643" cy="287640"/>
          </a:xfrm>
          <a:custGeom>
            <a:avLst/>
            <a:gdLst/>
            <a:ahLst/>
            <a:cxnLst/>
            <a:rect l="l" t="t" r="r" b="b"/>
            <a:pathLst>
              <a:path w="4014643" h="287640">
                <a:moveTo>
                  <a:pt x="0" y="0"/>
                </a:moveTo>
                <a:lnTo>
                  <a:pt x="4014644" y="0"/>
                </a:lnTo>
                <a:lnTo>
                  <a:pt x="4014644" y="287640"/>
                </a:lnTo>
                <a:lnTo>
                  <a:pt x="0" y="287640"/>
                </a:lnTo>
                <a:lnTo>
                  <a:pt x="0" y="0"/>
                </a:lnTo>
                <a:close/>
              </a:path>
            </a:pathLst>
          </a:custGeom>
          <a:solidFill>
            <a:srgbClr val="D0DCDC"/>
          </a:solidFill>
        </p:spPr>
      </p:sp>
      <p:sp>
        <p:nvSpPr>
          <p:cNvPr id="16" name="Freeform 16"/>
          <p:cNvSpPr/>
          <p:nvPr/>
        </p:nvSpPr>
        <p:spPr>
          <a:xfrm rot="4209936">
            <a:off x="407493" y="2978021"/>
            <a:ext cx="4014643" cy="287640"/>
          </a:xfrm>
          <a:custGeom>
            <a:avLst/>
            <a:gdLst/>
            <a:ahLst/>
            <a:cxnLst/>
            <a:rect l="l" t="t" r="r" b="b"/>
            <a:pathLst>
              <a:path w="4014643" h="287640">
                <a:moveTo>
                  <a:pt x="0" y="0"/>
                </a:moveTo>
                <a:lnTo>
                  <a:pt x="4014643" y="0"/>
                </a:lnTo>
                <a:lnTo>
                  <a:pt x="4014643" y="287640"/>
                </a:lnTo>
                <a:lnTo>
                  <a:pt x="0" y="287640"/>
                </a:lnTo>
                <a:lnTo>
                  <a:pt x="0" y="0"/>
                </a:lnTo>
                <a:close/>
              </a:path>
            </a:pathLst>
          </a:custGeom>
          <a:solidFill>
            <a:srgbClr val="D0DCDC"/>
          </a:solidFill>
        </p:spPr>
      </p:sp>
      <p:grpSp>
        <p:nvGrpSpPr>
          <p:cNvPr id="17" name="Group 17"/>
          <p:cNvGrpSpPr/>
          <p:nvPr/>
        </p:nvGrpSpPr>
        <p:grpSpPr>
          <a:xfrm rot="-143418">
            <a:off x="3842768" y="1089000"/>
            <a:ext cx="414352" cy="610712"/>
            <a:chOff x="0" y="0"/>
            <a:chExt cx="109130" cy="16084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09130" cy="160846"/>
            </a:xfrm>
            <a:custGeom>
              <a:avLst/>
              <a:gdLst/>
              <a:ahLst/>
              <a:cxnLst/>
              <a:rect l="l" t="t" r="r" b="b"/>
              <a:pathLst>
                <a:path w="109130" h="160846">
                  <a:moveTo>
                    <a:pt x="0" y="0"/>
                  </a:moveTo>
                  <a:lnTo>
                    <a:pt x="109130" y="0"/>
                  </a:lnTo>
                  <a:lnTo>
                    <a:pt x="109130" y="160846"/>
                  </a:lnTo>
                  <a:lnTo>
                    <a:pt x="0" y="16084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09130" cy="1989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-1908245" y="5961546"/>
            <a:ext cx="2942276" cy="2942276"/>
          </a:xfrm>
          <a:custGeom>
            <a:avLst/>
            <a:gdLst/>
            <a:ahLst/>
            <a:cxnLst/>
            <a:rect l="l" t="t" r="r" b="b"/>
            <a:pathLst>
              <a:path w="2942276" h="2942276">
                <a:moveTo>
                  <a:pt x="0" y="0"/>
                </a:moveTo>
                <a:lnTo>
                  <a:pt x="2942276" y="0"/>
                </a:lnTo>
                <a:lnTo>
                  <a:pt x="2942276" y="2942276"/>
                </a:lnTo>
                <a:lnTo>
                  <a:pt x="0" y="294227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3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8404871" y="4779471"/>
            <a:ext cx="9144000" cy="1655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mtClean="0"/>
              <a:t>01.11.2023</a:t>
            </a:r>
          </a:p>
          <a:p>
            <a:pPr marL="0" indent="0" algn="ctr">
              <a:buNone/>
            </a:pPr>
            <a:r>
              <a:rPr lang="ru-RU" smtClean="0"/>
              <a:t>Практикум по функциональной грамотности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992989" y="132178"/>
            <a:ext cx="16994295" cy="1477328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 b="1" dirty="0"/>
              <a:t>Соотношение </a:t>
            </a:r>
            <a:r>
              <a:rPr lang="ru-RU" sz="4800" b="1" dirty="0" err="1"/>
              <a:t>метапредметных</a:t>
            </a:r>
            <a:r>
              <a:rPr lang="ru-RU" sz="4800" b="1" dirty="0"/>
              <a:t> результатов и компонентов функциональной грамотности во ФГОС-2021 ООО (фрагмент)</a:t>
            </a:r>
            <a:endParaRPr lang="ru-RU" sz="4800" dirty="0"/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312458"/>
              </p:ext>
            </p:extLst>
          </p:nvPr>
        </p:nvGraphicFramePr>
        <p:xfrm>
          <a:off x="992990" y="1892821"/>
          <a:ext cx="16075810" cy="6342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9373"/>
                <a:gridCol w="3106437"/>
              </a:tblGrid>
              <a:tr h="226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</a:rPr>
                        <a:t>Метапредметные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результаты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25" marR="58025" marT="0" marB="0" anchor="ctr">
                    <a:solidFill>
                      <a:srgbClr val="D0DC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</a:rPr>
                        <a:t>Компонент функциональной грамотности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25" marR="58025" marT="0" marB="0" anchor="ctr">
                    <a:solidFill>
                      <a:srgbClr val="D0DCDC"/>
                    </a:solidFill>
                  </a:tcPr>
                </a:tc>
              </a:tr>
              <a:tr h="2266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Познавательные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УУД: Базовые логические действия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25" marR="58025" marT="0" marB="0" anchor="ctr">
                    <a:solidFill>
                      <a:srgbClr val="D0DC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11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</a:rPr>
                        <a:t>—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выявлять и характеризовать существенные признаки объектов (явлений);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—устанавливать существенный признак классификации, основания для обобщения и сравнения, критерии проводимого анализа;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с учетом предложенной задачи выявлять закономерности и противоречия в рассматриваемых фактах, данных и наблюдениях;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предлагать критерии для выявления закономерностей и противоречий;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выявлять дефициты информации, данных, необходимых для решения поставленной задачи;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выявлять причинно-следственные связи при изучении явлений и процессов;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делать выводы с использованием дедуктивных и индуктивных умозаключений, умозаключений по аналогии, формулировать гипотезы о взаимосвязях;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— самостоятельно выбирать способ решения учебной задачи (сравнивать несколько вариантов решения, выбирать наиболее подходящий с учетом самостоятельно выделенных критериев)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25" marR="58025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Математическая грамотность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Естественнонаучная грамотность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Финансовая грамотность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25" marR="58025" marT="0" marB="0">
                    <a:solidFill>
                      <a:srgbClr val="D0DC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34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1564531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50"/>
              </a:lnSpc>
            </a:pPr>
            <a:r>
              <a:rPr lang="ru-RU" sz="5400" b="1" dirty="0"/>
              <a:t>Отличие функциональной грамотности от </a:t>
            </a:r>
            <a:r>
              <a:rPr lang="ru-RU" sz="5400" b="1" dirty="0" err="1"/>
              <a:t>метапредметных</a:t>
            </a:r>
            <a:r>
              <a:rPr lang="ru-RU" sz="5400" b="1" dirty="0"/>
              <a:t> результатов</a:t>
            </a:r>
            <a:endParaRPr lang="en-US" sz="5400" dirty="0">
              <a:latin typeface="Century Gothic Paneuropean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91540" y="2527784"/>
            <a:ext cx="128246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Универсальные учебные действия, которые входят в </a:t>
            </a:r>
            <a:r>
              <a:rPr lang="ru-RU" sz="4000" dirty="0" err="1">
                <a:latin typeface="Arial" panose="020B0604020202020204" pitchFamily="34" charset="0"/>
                <a:ea typeface="Calibri" panose="020F0502020204030204" pitchFamily="34" charset="0"/>
              </a:rPr>
              <a:t>метапредметные</a:t>
            </a:r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 результаты – это своеобразные критерии, по которым можно судить об уровне </a:t>
            </a:r>
            <a:r>
              <a:rPr lang="ru-RU" sz="4000" dirty="0" err="1">
                <a:latin typeface="Arial" panose="020B0604020202020204" pitchFamily="34" charset="0"/>
                <a:ea typeface="Calibri" panose="020F0502020204030204" pitchFamily="34" charset="0"/>
              </a:rPr>
              <a:t>сформированности</a:t>
            </a:r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 функциональной грамотности у школьников.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114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1477328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 b="1" dirty="0"/>
              <a:t>УСЛОВИЯ ФОРМИРОВАНИЯ ФУНКЦИОНАЛЬНОЙ ГРАМОТНОСТИ НА УРОКАХ ТЕХНОЛОГИИ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91539" y="2527784"/>
            <a:ext cx="1335806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</a:t>
            </a:r>
            <a:r>
              <a:rPr lang="ru-RU" sz="4000" dirty="0"/>
              <a:t>. Профессиональная компетентность учителя</a:t>
            </a:r>
          </a:p>
          <a:p>
            <a:r>
              <a:rPr lang="ru-RU" sz="4000" dirty="0"/>
              <a:t>2. Системно-</a:t>
            </a:r>
            <a:r>
              <a:rPr lang="ru-RU" sz="4000" dirty="0" err="1"/>
              <a:t>деятельностный</a:t>
            </a:r>
            <a:r>
              <a:rPr lang="ru-RU" sz="4000" dirty="0"/>
              <a:t> подход</a:t>
            </a:r>
          </a:p>
          <a:p>
            <a:r>
              <a:rPr lang="ru-RU" sz="4000" dirty="0"/>
              <a:t>3. Продуктивный характер учебной деятельности на уроке</a:t>
            </a:r>
          </a:p>
          <a:p>
            <a:r>
              <a:rPr lang="ru-RU" sz="4000" dirty="0"/>
              <a:t>4. </a:t>
            </a:r>
            <a:r>
              <a:rPr lang="ru-RU" sz="4000" dirty="0" err="1"/>
              <a:t>Межпредметная</a:t>
            </a:r>
            <a:r>
              <a:rPr lang="ru-RU" sz="4000" dirty="0"/>
              <a:t> интеграция</a:t>
            </a:r>
          </a:p>
          <a:p>
            <a:r>
              <a:rPr lang="ru-RU" sz="4000" dirty="0"/>
              <a:t>5. Образовательные технологии</a:t>
            </a:r>
          </a:p>
          <a:p>
            <a:r>
              <a:rPr lang="ru-RU" sz="4000" dirty="0"/>
              <a:t>6. Исследовательские и проблемные стратегии</a:t>
            </a:r>
          </a:p>
          <a:p>
            <a:r>
              <a:rPr lang="ru-RU" sz="4000" dirty="0"/>
              <a:t>7. Работа с технической документацией</a:t>
            </a:r>
          </a:p>
          <a:p>
            <a:r>
              <a:rPr lang="ru-RU" sz="4000" dirty="0"/>
              <a:t>8. Учебно-практические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33990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738664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 b="1" dirty="0"/>
              <a:t>Тема занятия: «Интерьер жилого дома».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91539" y="2527784"/>
            <a:ext cx="133580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</a:t>
            </a:r>
            <a:r>
              <a:rPr lang="ru-RU" sz="4000" dirty="0"/>
              <a:t>. Задания для учащихся:</a:t>
            </a:r>
          </a:p>
          <a:p>
            <a:r>
              <a:rPr lang="ru-RU" sz="4000" dirty="0"/>
              <a:t>А.- Выполните композицию интерьера гостиной: расположение </a:t>
            </a:r>
            <a:r>
              <a:rPr lang="ru-RU" sz="4000" dirty="0" smtClean="0"/>
              <a:t>мебели, </a:t>
            </a:r>
            <a:r>
              <a:rPr lang="ru-RU" sz="4000" dirty="0"/>
              <a:t>светильники.</a:t>
            </a:r>
          </a:p>
          <a:p>
            <a:r>
              <a:rPr lang="ru-RU" sz="4000" dirty="0"/>
              <a:t>Б.- Подберите цветовое сочетание деталей интерьера.</a:t>
            </a:r>
          </a:p>
          <a:p>
            <a:r>
              <a:rPr lang="ru-RU" sz="4000" dirty="0"/>
              <a:t>В.- Подберите декоративное убранство для эскиза.</a:t>
            </a:r>
          </a:p>
          <a:p>
            <a:r>
              <a:rPr lang="ru-RU" sz="4000" dirty="0"/>
              <a:t>Г.- Выполните эскиз на листе формата А-4.</a:t>
            </a:r>
          </a:p>
        </p:txBody>
      </p:sp>
    </p:spTree>
    <p:extLst>
      <p:ext uri="{BB962C8B-B14F-4D97-AF65-F5344CB8AC3E}">
        <p14:creationId xmlns:p14="http://schemas.microsoft.com/office/powerpoint/2010/main" val="95941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1107996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r>
              <a:rPr lang="ru-RU" sz="7200" dirty="0"/>
              <a:t>Учебно-практические задания</a:t>
            </a:r>
            <a:endParaRPr lang="ru-RU" sz="7200" b="1" dirty="0"/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424277"/>
              </p:ext>
            </p:extLst>
          </p:nvPr>
        </p:nvGraphicFramePr>
        <p:xfrm>
          <a:off x="11057132" y="5859628"/>
          <a:ext cx="6934201" cy="18874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489"/>
                <a:gridCol w="1587113"/>
                <a:gridCol w="1905000"/>
                <a:gridCol w="1752599"/>
              </a:tblGrid>
              <a:tr h="3308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Вещество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Коровье молоко (г)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Молоко волчицы (г)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Женское молоко (г)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Жиры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3,9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9,6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4,0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Белки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3,4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9,2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1,4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Углеводы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4,9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3,4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7,0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28700" y="2144610"/>
            <a:ext cx="13290039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Молоко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первая в жизни пища, которую получают детёныши млекопитающих. Для их здоровья важно, чтобы питательные вещества в молоке, которое они употребляют, были идентичными тем, что и в молоке их матерей. Ниже в таблице указаны основные вещества, содержащиеся в молоке трёх млекопитающих: коровы, волка и человека. Приведённые в таблице данные показывают, сколько в среднем жиров, белков и углеводов содержится в 100 г молока.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Существуют легенды и истории, рассказывающие о маленьких детях, выросших среди волков и вскормленных на молоке волчиц. В одной из таких легенд говорится о ребёнке, который вырос в древние времена в одном из лесов Европы.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Данные таблицы могут быть использованы как для того, чтобы подтвердить правдивость этой легенды, так и для того, чтобы её опровергнуть.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111115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anose="02020603050405020304" pitchFamily="18" charset="0"/>
              </a:rPr>
              <a:t>Вопрос: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anose="02020603050405020304" pitchFamily="18" charset="0"/>
              </a:rPr>
              <a:t> используя данные таблицы, приведите доказательство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anose="02020603050405020304" pitchFamily="18" charset="0"/>
              </a:rPr>
              <a:t>того, что эта легенда могла быть правдивой.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13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272999" y="687305"/>
            <a:ext cx="9742003" cy="1730229"/>
            <a:chOff x="0" y="0"/>
            <a:chExt cx="2565795" cy="45569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65795" cy="455698"/>
            </a:xfrm>
            <a:custGeom>
              <a:avLst/>
              <a:gdLst/>
              <a:ahLst/>
              <a:cxnLst/>
              <a:rect l="l" t="t" r="r" b="b"/>
              <a:pathLst>
                <a:path w="2565795" h="455698">
                  <a:moveTo>
                    <a:pt x="0" y="0"/>
                  </a:moveTo>
                  <a:lnTo>
                    <a:pt x="2565795" y="0"/>
                  </a:lnTo>
                  <a:lnTo>
                    <a:pt x="2565795" y="455698"/>
                  </a:lnTo>
                  <a:lnTo>
                    <a:pt x="0" y="455698"/>
                  </a:lnTo>
                  <a:close/>
                </a:path>
              </a:pathLst>
            </a:custGeom>
            <a:solidFill>
              <a:srgbClr val="9FB7B7">
                <a:alpha val="51765"/>
              </a:srgbClr>
            </a:solidFill>
            <a:ln w="38100" cap="sq">
              <a:solidFill>
                <a:srgbClr val="F1F2F2">
                  <a:alpha val="51765"/>
                </a:srgbClr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565795" cy="4937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543721" y="904875"/>
            <a:ext cx="9200557" cy="1136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50"/>
              </a:lnSpc>
            </a:pPr>
            <a:r>
              <a:rPr lang="ru-RU" sz="7200" dirty="0"/>
              <a:t>С</a:t>
            </a:r>
            <a:r>
              <a:rPr lang="ru-RU" sz="7200" dirty="0" smtClean="0"/>
              <a:t>лова </a:t>
            </a:r>
            <a:r>
              <a:rPr lang="ru-RU" sz="7200" dirty="0"/>
              <a:t>"помощники"</a:t>
            </a:r>
            <a:endParaRPr lang="en-US" sz="6607" dirty="0">
              <a:solidFill>
                <a:srgbClr val="000000"/>
              </a:solidFill>
              <a:latin typeface="Century Gothic Paneuropean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8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9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7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060143" y="4310354"/>
            <a:ext cx="14101040" cy="88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Повторим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Изучим	</a:t>
            </a:r>
            <a:r>
              <a:rPr lang="ru-RU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Узнаем	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Проверим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51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-1109662" y="7344724"/>
            <a:ext cx="2942276" cy="2942276"/>
          </a:xfrm>
          <a:custGeom>
            <a:avLst/>
            <a:gdLst/>
            <a:ahLst/>
            <a:cxnLst/>
            <a:rect l="l" t="t" r="r" b="b"/>
            <a:pathLst>
              <a:path w="2942276" h="2942276">
                <a:moveTo>
                  <a:pt x="0" y="0"/>
                </a:moveTo>
                <a:lnTo>
                  <a:pt x="2942276" y="0"/>
                </a:lnTo>
                <a:lnTo>
                  <a:pt x="2942276" y="2942276"/>
                </a:lnTo>
                <a:lnTo>
                  <a:pt x="0" y="29422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2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7216912" y="-911620"/>
            <a:ext cx="2942276" cy="2942276"/>
          </a:xfrm>
          <a:custGeom>
            <a:avLst/>
            <a:gdLst/>
            <a:ahLst/>
            <a:cxnLst/>
            <a:rect l="l" t="t" r="r" b="b"/>
            <a:pathLst>
              <a:path w="2942276" h="2942276">
                <a:moveTo>
                  <a:pt x="0" y="0"/>
                </a:moveTo>
                <a:lnTo>
                  <a:pt x="2942276" y="0"/>
                </a:lnTo>
                <a:lnTo>
                  <a:pt x="2942276" y="2942276"/>
                </a:lnTo>
                <a:lnTo>
                  <a:pt x="0" y="29422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3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576611" y="8353252"/>
            <a:ext cx="19974273" cy="1420979"/>
            <a:chOff x="0" y="0"/>
            <a:chExt cx="26632364" cy="189463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8057672" y="82464"/>
            <a:ext cx="9144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i="1" dirty="0"/>
              <a:t>Когда человек не знает, к какой пристани он держит путь</a:t>
            </a:r>
            <a:r>
              <a:rPr lang="ru-RU" sz="2800" i="1" dirty="0" smtClean="0"/>
              <a:t>, </a:t>
            </a:r>
            <a:r>
              <a:rPr lang="ru-RU" sz="2800" i="1" dirty="0"/>
              <a:t>для него ни один ветер не будет попутным.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872275" y="1204092"/>
            <a:ext cx="1256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800" dirty="0"/>
              <a:t>Сенека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0163" y="1900438"/>
            <a:ext cx="1295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Целеполагание</a:t>
            </a:r>
            <a:r>
              <a:rPr lang="ru-RU" sz="3200" dirty="0"/>
              <a:t> - </a:t>
            </a:r>
            <a:r>
              <a:rPr lang="ru-RU" sz="3200" b="1" i="1" dirty="0"/>
              <a:t>это процесс выявления целей и задач субъек­тов деятельности (учителя и ученика), их предъявления друг другу, согласования и достижения. Оно должно быть субъектным и соответствовать планируемому результату.</a:t>
            </a:r>
            <a:endParaRPr lang="ru-RU" sz="3200" dirty="0"/>
          </a:p>
          <a:p>
            <a:endParaRPr lang="ru-RU" sz="3200" dirty="0"/>
          </a:p>
          <a:p>
            <a:r>
              <a:rPr lang="ru-RU" sz="3200" b="1" dirty="0"/>
              <a:t>Целеполагание</a:t>
            </a:r>
            <a:r>
              <a:rPr lang="ru-RU" sz="3200" dirty="0"/>
              <a:t> – самая важная часть конструирования урока, планируя урок, необходимо идти от цели, а не от содержания. Предметные цели не должны заслонять главное – воспитание и развитие личности.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1505943"/>
            <a:ext cx="16230600" cy="6711766"/>
            <a:chOff x="0" y="0"/>
            <a:chExt cx="4274726" cy="17677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74726" cy="1767708"/>
            </a:xfrm>
            <a:custGeom>
              <a:avLst/>
              <a:gdLst/>
              <a:ahLst/>
              <a:cxnLst/>
              <a:rect l="l" t="t" r="r" b="b"/>
              <a:pathLst>
                <a:path w="4274726" h="1767708">
                  <a:moveTo>
                    <a:pt x="0" y="0"/>
                  </a:moveTo>
                  <a:lnTo>
                    <a:pt x="4274726" y="0"/>
                  </a:lnTo>
                  <a:lnTo>
                    <a:pt x="4274726" y="1767708"/>
                  </a:lnTo>
                  <a:lnTo>
                    <a:pt x="0" y="1767708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274726" cy="18058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902072" y="640829"/>
            <a:ext cx="12586891" cy="2271768"/>
            <a:chOff x="0" y="0"/>
            <a:chExt cx="3315066" cy="59832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315066" cy="598326"/>
            </a:xfrm>
            <a:custGeom>
              <a:avLst/>
              <a:gdLst/>
              <a:ahLst/>
              <a:cxnLst/>
              <a:rect l="l" t="t" r="r" b="b"/>
              <a:pathLst>
                <a:path w="3315066" h="598326">
                  <a:moveTo>
                    <a:pt x="0" y="0"/>
                  </a:moveTo>
                  <a:lnTo>
                    <a:pt x="3315066" y="0"/>
                  </a:lnTo>
                  <a:lnTo>
                    <a:pt x="3315066" y="598326"/>
                  </a:lnTo>
                  <a:lnTo>
                    <a:pt x="0" y="598326"/>
                  </a:lnTo>
                  <a:close/>
                </a:path>
              </a:pathLst>
            </a:custGeom>
            <a:solidFill>
              <a:srgbClr val="9FB7B7">
                <a:alpha val="49804"/>
              </a:srgbClr>
            </a:solidFill>
            <a:ln w="38100" cap="sq">
              <a:solidFill>
                <a:srgbClr val="F1F2F2">
                  <a:alpha val="49804"/>
                </a:srgbClr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315066" cy="6364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09662" y="-911620"/>
            <a:ext cx="2942276" cy="2942276"/>
          </a:xfrm>
          <a:custGeom>
            <a:avLst/>
            <a:gdLst/>
            <a:ahLst/>
            <a:cxnLst/>
            <a:rect l="l" t="t" r="r" b="b"/>
            <a:pathLst>
              <a:path w="2942276" h="2942276">
                <a:moveTo>
                  <a:pt x="0" y="0"/>
                </a:moveTo>
                <a:lnTo>
                  <a:pt x="2942276" y="0"/>
                </a:lnTo>
                <a:lnTo>
                  <a:pt x="2942276" y="2942276"/>
                </a:lnTo>
                <a:lnTo>
                  <a:pt x="0" y="29422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9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590398" y="6983167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4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-576611" y="8353252"/>
            <a:ext cx="19974273" cy="1420979"/>
            <a:chOff x="0" y="0"/>
            <a:chExt cx="26632364" cy="1894638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2517916" y="1151015"/>
            <a:ext cx="13252168" cy="1136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50"/>
              </a:lnSpc>
            </a:pPr>
            <a:r>
              <a:rPr lang="ru-RU" sz="7200" b="1" dirty="0"/>
              <a:t>Цели должны быть:</a:t>
            </a:r>
            <a:endParaRPr lang="en-US" sz="6607" dirty="0">
              <a:solidFill>
                <a:srgbClr val="000000"/>
              </a:solidFill>
              <a:latin typeface="Century Gothic Paneurope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2543" y="2920561"/>
            <a:ext cx="118833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Диагностируемые. </a:t>
            </a:r>
            <a:r>
              <a:rPr lang="ru-RU" sz="3200" dirty="0" err="1"/>
              <a:t>Диагностичность</a:t>
            </a:r>
            <a:r>
              <a:rPr lang="ru-RU" sz="3200" dirty="0"/>
              <a:t> целей обозначает, что имеются средства и возможности проверить, достигнута ли цель. Критерии измеримости бывают качественные и количественные.</a:t>
            </a:r>
          </a:p>
          <a:p>
            <a:pPr lvl="0"/>
            <a:r>
              <a:rPr lang="ru-RU" sz="3200" dirty="0"/>
              <a:t>Конкретные.</a:t>
            </a:r>
          </a:p>
          <a:p>
            <a:pPr lvl="0"/>
            <a:r>
              <a:rPr lang="ru-RU" sz="3200" dirty="0"/>
              <a:t>Понятные.</a:t>
            </a:r>
          </a:p>
          <a:p>
            <a:pPr lvl="0"/>
            <a:r>
              <a:rPr lang="ru-RU" sz="3200" dirty="0"/>
              <a:t>Осознанные.</a:t>
            </a:r>
          </a:p>
          <a:p>
            <a:pPr lvl="0"/>
            <a:r>
              <a:rPr lang="ru-RU" sz="3200" dirty="0"/>
              <a:t>Описывающие желаемый результат.</a:t>
            </a:r>
          </a:p>
          <a:p>
            <a:pPr lvl="0"/>
            <a:r>
              <a:rPr lang="ru-RU" sz="3200" dirty="0"/>
              <a:t>Реальные.</a:t>
            </a:r>
          </a:p>
          <a:p>
            <a:pPr lvl="0"/>
            <a:r>
              <a:rPr lang="ru-RU" sz="3200" dirty="0"/>
              <a:t>Побудительные (побуждать к действию).</a:t>
            </a:r>
          </a:p>
          <a:p>
            <a:r>
              <a:rPr lang="ru-RU" sz="3200" dirty="0"/>
              <a:t>Точные. Цель не должна иметь расплывчатые формулировки.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2385268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50"/>
              </a:lnSpc>
            </a:pPr>
            <a:r>
              <a:rPr lang="ru-RU" sz="7200" dirty="0" smtClean="0"/>
              <a:t>Примеры </a:t>
            </a:r>
            <a:r>
              <a:rPr lang="ru-RU" sz="7200" dirty="0" err="1"/>
              <a:t>метапредметных</a:t>
            </a:r>
            <a:r>
              <a:rPr lang="ru-RU" sz="7200" dirty="0"/>
              <a:t> результатов </a:t>
            </a:r>
            <a:r>
              <a:rPr lang="ru-RU" sz="7200" dirty="0" smtClean="0"/>
              <a:t>обучения</a:t>
            </a:r>
            <a:endParaRPr lang="en-US" sz="6607" dirty="0">
              <a:solidFill>
                <a:srgbClr val="000000"/>
              </a:solidFill>
              <a:latin typeface="Century Gothic Paneuropean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20" name="Объект 2"/>
          <p:cNvSpPr txBox="1">
            <a:spLocks/>
          </p:cNvSpPr>
          <p:nvPr/>
        </p:nvSpPr>
        <p:spPr>
          <a:xfrm>
            <a:off x="2838765" y="2854626"/>
            <a:ext cx="10515600" cy="435133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Умение и навык анализировать информацию, выделять главное, находить связи и взаимосвязи;</a:t>
            </a:r>
          </a:p>
          <a:p>
            <a:r>
              <a:rPr lang="ru-RU" smtClean="0"/>
              <a:t>Способность формулировать проблемы и ставить цели;</a:t>
            </a:r>
          </a:p>
          <a:p>
            <a:r>
              <a:rPr lang="ru-RU" smtClean="0"/>
              <a:t>Умение самостоятельно планировать свою деятельность, организовывать работу;</a:t>
            </a:r>
          </a:p>
          <a:p>
            <a:r>
              <a:rPr lang="ru-RU" smtClean="0"/>
              <a:t>Навыки критического мышления и способность принимать обоснованные решения;</a:t>
            </a:r>
          </a:p>
          <a:p>
            <a:r>
              <a:rPr lang="ru-RU" smtClean="0"/>
              <a:t>Умение работать в команде, взаимодействовать с другими людьми;</a:t>
            </a:r>
          </a:p>
          <a:p>
            <a:r>
              <a:rPr lang="ru-RU" smtClean="0"/>
              <a:t>Навыки саморефлексии и самооценки.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1578948"/>
            <a:ext cx="12877800" cy="1136978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50"/>
              </a:lnSpc>
            </a:pPr>
            <a:r>
              <a:rPr lang="ru-RU" sz="7200" b="1" dirty="0"/>
              <a:t>Подгруппы УУД по ФГОС-2021 </a:t>
            </a:r>
            <a:endParaRPr lang="en-US" sz="6607" dirty="0">
              <a:latin typeface="Century Gothic Paneuropean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graphicFrame>
        <p:nvGraphicFramePr>
          <p:cNvPr id="2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554207"/>
              </p:ext>
            </p:extLst>
          </p:nvPr>
        </p:nvGraphicFramePr>
        <p:xfrm>
          <a:off x="2438400" y="2999288"/>
          <a:ext cx="12877800" cy="45826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5303"/>
                <a:gridCol w="4071592"/>
                <a:gridCol w="4240905"/>
              </a:tblGrid>
              <a:tr h="45826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Познавательные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1. Базовые логические действия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2. Базовые исследовательские действия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3.Работа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с информацией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Коммуникативные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1. Общение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2. Совместная деятельность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Регулятивные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1. Самоорганизация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2. Самоконтроль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3. Эмоциональный интеллект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4. Принятие себя и других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4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pic>
        <p:nvPicPr>
          <p:cNvPr id="21" name="Объект 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5" y="241864"/>
            <a:ext cx="7735711" cy="435133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000" y="4681834"/>
            <a:ext cx="12496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способность человека использовать приобретаемые в течение жизни знания, умения и навыки для решения широкого круга жизненных задач в различных сферах деятельности, общения и социальных отношений.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9048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20" name="TextBox 13"/>
          <p:cNvSpPr txBox="1"/>
          <p:nvPr/>
        </p:nvSpPr>
        <p:spPr>
          <a:xfrm>
            <a:off x="440871" y="227882"/>
            <a:ext cx="17339584" cy="1076320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50"/>
              </a:lnSpc>
            </a:pPr>
            <a:r>
              <a:rPr lang="ru-RU" sz="5400" dirty="0"/>
              <a:t>Функциональная грамотность включает </a:t>
            </a:r>
            <a:r>
              <a:rPr lang="ru-RU" sz="5400" b="1" dirty="0"/>
              <a:t>6 компонентов</a:t>
            </a:r>
            <a:endParaRPr lang="en-US" sz="5400" dirty="0">
              <a:latin typeface="Century Gothic Paneuropean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617627"/>
              </p:ext>
            </p:extLst>
          </p:nvPr>
        </p:nvGraphicFramePr>
        <p:xfrm>
          <a:off x="440871" y="1372651"/>
          <a:ext cx="17339584" cy="710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87903"/>
                <a:gridCol w="10951681"/>
              </a:tblGrid>
              <a:tr h="1136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1. Читательская грамотность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</a:rPr>
                        <a:t>Способность понимать и использовать тексты, размышлять о них, а также заниматься чтением, чтобы достигать своих целей, расширять знания и возможности, участвовать в социальной жизни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  <a:tr h="1515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2. Естественнонаучная грамотность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Способность занимать активную гражданскую позицию по вопросам, связанным с естественными науками: научно объяснять явления, понимать особенности естественнонаучного исследования, интерпретировать данные и использовать научные доказательства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  <a:tr h="7575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3. Математическая грамотность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Способность формулировать, применять и интерпретировать математику в разнообразных практических контекстах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  <a:tr h="1136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4. Финансовая грамотность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Способность рационально распоряжаться деньгами,  принимать разумные финансовые решения, которые позволяют достигать личного финансового благополучия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  <a:tr h="378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5. Креативное мышление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Способность создавать или иным образом воплощать в жизнь что-то новое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  <a:tr h="1057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1"/>
                          </a:solidFill>
                          <a:effectLst/>
                        </a:rPr>
                        <a:t>6. Глобальные компетенции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0DC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Способность успешно применять знания, умения, взгляды, отношения, ценности при взаимодействии с различными людьми, при участии в решении глобальных проблем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0DC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9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09662" y="0"/>
            <a:ext cx="20507325" cy="10287000"/>
            <a:chOff x="0" y="0"/>
            <a:chExt cx="273431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62710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296667" y="687305"/>
            <a:ext cx="1949375" cy="1949375"/>
          </a:xfrm>
          <a:custGeom>
            <a:avLst/>
            <a:gdLst/>
            <a:ahLst/>
            <a:cxnLst/>
            <a:rect l="l" t="t" r="r" b="b"/>
            <a:pathLst>
              <a:path w="1949375" h="1949375">
                <a:moveTo>
                  <a:pt x="0" y="0"/>
                </a:moveTo>
                <a:lnTo>
                  <a:pt x="1949375" y="0"/>
                </a:lnTo>
                <a:lnTo>
                  <a:pt x="1949375" y="1949375"/>
                </a:lnTo>
                <a:lnTo>
                  <a:pt x="0" y="1949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05943"/>
            <a:ext cx="16230600" cy="6382179"/>
            <a:chOff x="0" y="0"/>
            <a:chExt cx="4274726" cy="168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1680903"/>
            </a:xfrm>
            <a:custGeom>
              <a:avLst/>
              <a:gdLst/>
              <a:ahLst/>
              <a:cxnLst/>
              <a:rect l="l" t="t" r="r" b="b"/>
              <a:pathLst>
                <a:path w="4274726" h="1680903">
                  <a:moveTo>
                    <a:pt x="0" y="0"/>
                  </a:moveTo>
                  <a:lnTo>
                    <a:pt x="4274726" y="0"/>
                  </a:lnTo>
                  <a:lnTo>
                    <a:pt x="4274726" y="1680903"/>
                  </a:lnTo>
                  <a:lnTo>
                    <a:pt x="0" y="1680903"/>
                  </a:lnTo>
                  <a:close/>
                </a:path>
              </a:pathLst>
            </a:custGeom>
            <a:solidFill>
              <a:srgbClr val="F1F2F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274726" cy="17190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61698" y="1892820"/>
            <a:ext cx="3395204" cy="1049427"/>
          </a:xfrm>
          <a:custGeom>
            <a:avLst/>
            <a:gdLst/>
            <a:ahLst/>
            <a:cxnLst/>
            <a:rect l="l" t="t" r="r" b="b"/>
            <a:pathLst>
              <a:path w="3395204" h="1049427">
                <a:moveTo>
                  <a:pt x="0" y="0"/>
                </a:moveTo>
                <a:lnTo>
                  <a:pt x="3395204" y="0"/>
                </a:lnTo>
                <a:lnTo>
                  <a:pt x="3395204" y="1049427"/>
                </a:lnTo>
                <a:lnTo>
                  <a:pt x="0" y="1049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8000"/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8400" y="469358"/>
            <a:ext cx="12877800" cy="1564531"/>
          </a:xfrm>
          <a:prstGeom prst="rect">
            <a:avLst/>
          </a:prstGeom>
          <a:solidFill>
            <a:srgbClr val="D0DCDC">
              <a:alpha val="65000"/>
            </a:srgb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50"/>
              </a:lnSpc>
            </a:pPr>
            <a:r>
              <a:rPr lang="ru-RU" sz="5400" b="1" dirty="0"/>
              <a:t>Отличие функциональной грамотности от </a:t>
            </a:r>
            <a:r>
              <a:rPr lang="ru-RU" sz="5400" b="1" dirty="0" err="1"/>
              <a:t>метапредметных</a:t>
            </a:r>
            <a:r>
              <a:rPr lang="ru-RU" sz="5400" b="1" dirty="0"/>
              <a:t> результатов</a:t>
            </a:r>
            <a:endParaRPr lang="en-US" sz="5400" dirty="0">
              <a:latin typeface="Century Gothic Paneuropean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0" y="8547811"/>
            <a:ext cx="19974273" cy="1420979"/>
            <a:chOff x="0" y="0"/>
            <a:chExt cx="26632364" cy="1894638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6632364" cy="1894638"/>
              <a:chOff x="0" y="0"/>
              <a:chExt cx="5260714" cy="3742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260714" cy="374250"/>
              </a:xfrm>
              <a:custGeom>
                <a:avLst/>
                <a:gdLst/>
                <a:ahLst/>
                <a:cxnLst/>
                <a:rect l="l" t="t" r="r" b="b"/>
                <a:pathLst>
                  <a:path w="5260714" h="374250">
                    <a:moveTo>
                      <a:pt x="0" y="0"/>
                    </a:moveTo>
                    <a:lnTo>
                      <a:pt x="5260714" y="0"/>
                    </a:lnTo>
                    <a:lnTo>
                      <a:pt x="5260714" y="374250"/>
                    </a:lnTo>
                    <a:lnTo>
                      <a:pt x="0" y="374250"/>
                    </a:lnTo>
                    <a:close/>
                  </a:path>
                </a:pathLst>
              </a:custGeom>
              <a:solidFill>
                <a:srgbClr val="9FB7B7">
                  <a:alpha val="48627"/>
                </a:srgbClr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5260714" cy="412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1323986" y="658527"/>
              <a:ext cx="9598917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en-US" sz="3000">
                  <a:solidFill>
                    <a:srgbClr val="312E35">
                      <a:alpha val="81961"/>
                    </a:srgbClr>
                  </a:solidFill>
                  <a:latin typeface="Century Gothic Paneuropean"/>
                </a:rPr>
                <a:t>МАОУ Черновская СОШ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7805820" y="658527"/>
              <a:ext cx="5975394" cy="66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en-US" sz="3000">
                  <a:solidFill>
                    <a:srgbClr val="000000"/>
                  </a:solidFill>
                  <a:latin typeface="Century Gothic Paneuropean"/>
                </a:rPr>
                <a:t>2023 г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91540" y="2527784"/>
            <a:ext cx="128246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Универсальные учебные действия, которые входят в </a:t>
            </a:r>
            <a:r>
              <a:rPr lang="ru-RU" sz="4000" dirty="0" err="1">
                <a:latin typeface="Arial" panose="020B0604020202020204" pitchFamily="34" charset="0"/>
                <a:ea typeface="Calibri" panose="020F0502020204030204" pitchFamily="34" charset="0"/>
              </a:rPr>
              <a:t>метапредметные</a:t>
            </a:r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 результаты – это своеобразные критерии, по которым можно судить об уровне </a:t>
            </a:r>
            <a:r>
              <a:rPr lang="ru-RU" sz="4000" dirty="0" err="1">
                <a:latin typeface="Arial" panose="020B0604020202020204" pitchFamily="34" charset="0"/>
                <a:ea typeface="Calibri" panose="020F0502020204030204" pitchFamily="34" charset="0"/>
              </a:rPr>
              <a:t>сформированности</a:t>
            </a:r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</a:rPr>
              <a:t> функциональной грамотности у школьников.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34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907</Words>
  <Application>Microsoft Office PowerPoint</Application>
  <PresentationFormat>Произвольный</PresentationFormat>
  <Paragraphs>141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 Paneuropean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Черновская СОШ, копия</dc:title>
  <dc:creator>Школа</dc:creator>
  <cp:lastModifiedBy>Школа</cp:lastModifiedBy>
  <cp:revision>11</cp:revision>
  <dcterms:created xsi:type="dcterms:W3CDTF">2006-08-16T00:00:00Z</dcterms:created>
  <dcterms:modified xsi:type="dcterms:W3CDTF">2023-10-31T18:55:42Z</dcterms:modified>
  <dc:identifier>DAFy14Cgt6w</dc:identifier>
</cp:coreProperties>
</file>