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2" r:id="rId4"/>
    <p:sldId id="260" r:id="rId5"/>
    <p:sldId id="270" r:id="rId6"/>
    <p:sldId id="271" r:id="rId7"/>
    <p:sldId id="259" r:id="rId8"/>
    <p:sldId id="272" r:id="rId9"/>
    <p:sldId id="273" r:id="rId10"/>
    <p:sldId id="276" r:id="rId11"/>
    <p:sldId id="261" r:id="rId12"/>
    <p:sldId id="264" r:id="rId13"/>
    <p:sldId id="266" r:id="rId14"/>
    <p:sldId id="265" r:id="rId15"/>
    <p:sldId id="268" r:id="rId16"/>
    <p:sldId id="269" r:id="rId17"/>
    <p:sldId id="277" r:id="rId18"/>
    <p:sldId id="267" r:id="rId19"/>
    <p:sldId id="278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Математика</c:v>
                </c:pt>
                <c:pt idx="1">
                  <c:v>Окружающий мир</c:v>
                </c:pt>
                <c:pt idx="2">
                  <c:v>Русский язык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81.400000000000006</c:v>
                </c:pt>
                <c:pt idx="1">
                  <c:v>53.9</c:v>
                </c:pt>
                <c:pt idx="2">
                  <c:v>45.8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4533344"/>
        <c:axId val="274540400"/>
      </c:barChart>
      <c:catAx>
        <c:axId val="274533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274540400"/>
        <c:crosses val="autoZero"/>
        <c:auto val="1"/>
        <c:lblAlgn val="ctr"/>
        <c:lblOffset val="100"/>
        <c:noMultiLvlLbl val="0"/>
      </c:catAx>
      <c:valAx>
        <c:axId val="274540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45333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Недостаточный уровень</c:v>
                </c:pt>
                <c:pt idx="1">
                  <c:v>Базовый уровень</c:v>
                </c:pt>
                <c:pt idx="2">
                  <c:v>Повышенный уровень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 formatCode="General">
                  <c:v>39.6</c:v>
                </c:pt>
                <c:pt idx="1">
                  <c:v>42.2</c:v>
                </c:pt>
                <c:pt idx="2" formatCode="0%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4534520"/>
        <c:axId val="274538832"/>
      </c:barChart>
      <c:catAx>
        <c:axId val="274534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274538832"/>
        <c:crosses val="autoZero"/>
        <c:auto val="1"/>
        <c:lblAlgn val="ctr"/>
        <c:lblOffset val="100"/>
        <c:noMultiLvlLbl val="0"/>
      </c:catAx>
      <c:valAx>
        <c:axId val="274538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45345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66800" y="1676400"/>
            <a:ext cx="7239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b="1" dirty="0" smtClean="0"/>
              <a:t>Адресные рекомендации </a:t>
            </a:r>
          </a:p>
          <a:p>
            <a:pPr algn="ctr"/>
            <a:r>
              <a:rPr lang="ru-RU" sz="2800" b="1" dirty="0" smtClean="0"/>
              <a:t>по результатам региональной диагностики </a:t>
            </a:r>
          </a:p>
          <a:p>
            <a:pPr algn="ctr"/>
            <a:r>
              <a:rPr lang="ru-RU" sz="2800" b="1" dirty="0" smtClean="0"/>
              <a:t>для определения уровня сформированности профессиональных компетенций учителей общеобразовательных организаций Свердловской области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19400" y="5943600"/>
            <a:ext cx="1810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РМО</a:t>
            </a:r>
            <a:r>
              <a:rPr lang="ru-RU" smtClean="0"/>
              <a:t>, </a:t>
            </a:r>
            <a:r>
              <a:rPr lang="ru-RU" smtClean="0"/>
              <a:t>02.11.2023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81600" y="5105400"/>
            <a:ext cx="35028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Стафеева Лариса Владимировна, </a:t>
            </a:r>
          </a:p>
          <a:p>
            <a:r>
              <a:rPr lang="ru-RU" dirty="0" smtClean="0"/>
              <a:t>учитель начальных классов,</a:t>
            </a:r>
          </a:p>
          <a:p>
            <a:r>
              <a:rPr lang="ru-RU" dirty="0" smtClean="0"/>
              <a:t> филиал «Кирилловская ООШ»</a:t>
            </a:r>
          </a:p>
          <a:p>
            <a:r>
              <a:rPr lang="ru-RU" dirty="0" smtClean="0"/>
              <a:t> МОУ «Речкаловская СОШ»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685800" y="671156"/>
            <a:ext cx="84582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b="1" i="1" dirty="0" smtClean="0"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еобходимо усилить внимание к формированию и совершенствованию предметных компетенций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части владения учителями системой знаний и умений по русскому языку.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Необходимо включать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практико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- ориентированные формы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рамках которых совершенствуются, систематизируются знания о системе русского языка и ее подсистемах.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Необходимо акцентировать внимание учителей на чрезвычайно высокой значимости уровня владения русским языком учителем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высочайшем образовательном потенциале методики развития речи и преподавания русского языка для решения всех образовательных задач.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b="1" i="1" dirty="0" smtClean="0"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оздать условия в образовательной организации для обязательного соблюдения требований русского языка во всех методических документах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.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Необходимо мотивировать учителей к изучению русского языка и совершенствованию предметных знаний и умений для формирования читательской грамотности не только у обучающихся, но и самих учителей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Деятельность методических объединений учителей начальных классов целесообразно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включить в сетевое взаимодействие с методическим объединением учителей - филологов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; вовлекать эти группы учителей в совместные методические и конкурсные мероприятия, разработку и проведение бинарных уроков, в экспертные сообщества.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685980" y="685303"/>
            <a:ext cx="8070256" cy="5554917"/>
            <a:chOff x="2223" y="957"/>
            <a:chExt cx="9543" cy="5432"/>
          </a:xfrm>
        </p:grpSpPr>
        <p:sp>
          <p:nvSpPr>
            <p:cNvPr id="16387" name="AutoShape 3"/>
            <p:cNvSpPr>
              <a:spLocks/>
            </p:cNvSpPr>
            <p:nvPr/>
          </p:nvSpPr>
          <p:spPr bwMode="auto">
            <a:xfrm>
              <a:off x="5160" y="5339"/>
              <a:ext cx="2" cy="512"/>
            </a:xfrm>
            <a:custGeom>
              <a:avLst/>
              <a:gdLst/>
              <a:ahLst/>
              <a:cxnLst>
                <a:cxn ang="0">
                  <a:pos x="0" y="405"/>
                </a:cxn>
                <a:cxn ang="0">
                  <a:pos x="0" y="511"/>
                </a:cxn>
                <a:cxn ang="0">
                  <a:pos x="0" y="0"/>
                </a:cxn>
                <a:cxn ang="0">
                  <a:pos x="0" y="210"/>
                </a:cxn>
              </a:cxnLst>
              <a:rect l="0" t="0" r="r" b="b"/>
              <a:pathLst>
                <a:path h="512">
                  <a:moveTo>
                    <a:pt x="0" y="405"/>
                  </a:moveTo>
                  <a:lnTo>
                    <a:pt x="0" y="511"/>
                  </a:lnTo>
                  <a:moveTo>
                    <a:pt x="0" y="0"/>
                  </a:moveTo>
                  <a:lnTo>
                    <a:pt x="0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88" name="Rectangle 4"/>
            <p:cNvSpPr>
              <a:spLocks noChangeArrowheads="1"/>
            </p:cNvSpPr>
            <p:nvPr/>
          </p:nvSpPr>
          <p:spPr bwMode="auto">
            <a:xfrm>
              <a:off x="4383" y="5549"/>
              <a:ext cx="1397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89" name="AutoShape 5"/>
            <p:cNvSpPr>
              <a:spLocks/>
            </p:cNvSpPr>
            <p:nvPr/>
          </p:nvSpPr>
          <p:spPr bwMode="auto">
            <a:xfrm>
              <a:off x="5160" y="4934"/>
              <a:ext cx="2325" cy="9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5"/>
                </a:cxn>
                <a:cxn ang="0">
                  <a:pos x="775" y="405"/>
                </a:cxn>
                <a:cxn ang="0">
                  <a:pos x="775" y="916"/>
                </a:cxn>
                <a:cxn ang="0">
                  <a:pos x="775" y="0"/>
                </a:cxn>
                <a:cxn ang="0">
                  <a:pos x="775" y="205"/>
                </a:cxn>
                <a:cxn ang="0">
                  <a:pos x="1550" y="405"/>
                </a:cxn>
                <a:cxn ang="0">
                  <a:pos x="1550" y="916"/>
                </a:cxn>
                <a:cxn ang="0">
                  <a:pos x="1550" y="0"/>
                </a:cxn>
                <a:cxn ang="0">
                  <a:pos x="1550" y="205"/>
                </a:cxn>
                <a:cxn ang="0">
                  <a:pos x="2325" y="405"/>
                </a:cxn>
                <a:cxn ang="0">
                  <a:pos x="2325" y="916"/>
                </a:cxn>
                <a:cxn ang="0">
                  <a:pos x="2325" y="0"/>
                </a:cxn>
                <a:cxn ang="0">
                  <a:pos x="2325" y="205"/>
                </a:cxn>
              </a:cxnLst>
              <a:rect l="0" t="0" r="r" b="b"/>
              <a:pathLst>
                <a:path w="2325" h="917">
                  <a:moveTo>
                    <a:pt x="0" y="0"/>
                  </a:moveTo>
                  <a:lnTo>
                    <a:pt x="0" y="205"/>
                  </a:lnTo>
                  <a:moveTo>
                    <a:pt x="775" y="405"/>
                  </a:moveTo>
                  <a:lnTo>
                    <a:pt x="775" y="916"/>
                  </a:lnTo>
                  <a:moveTo>
                    <a:pt x="775" y="0"/>
                  </a:moveTo>
                  <a:lnTo>
                    <a:pt x="775" y="205"/>
                  </a:lnTo>
                  <a:moveTo>
                    <a:pt x="1550" y="405"/>
                  </a:moveTo>
                  <a:lnTo>
                    <a:pt x="1550" y="916"/>
                  </a:lnTo>
                  <a:moveTo>
                    <a:pt x="1550" y="0"/>
                  </a:moveTo>
                  <a:lnTo>
                    <a:pt x="1550" y="205"/>
                  </a:lnTo>
                  <a:moveTo>
                    <a:pt x="2325" y="405"/>
                  </a:moveTo>
                  <a:lnTo>
                    <a:pt x="2325" y="916"/>
                  </a:lnTo>
                  <a:moveTo>
                    <a:pt x="2325" y="0"/>
                  </a:moveTo>
                  <a:lnTo>
                    <a:pt x="2325" y="205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4383" y="5139"/>
              <a:ext cx="333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91" name="AutoShape 7"/>
            <p:cNvSpPr>
              <a:spLocks/>
            </p:cNvSpPr>
            <p:nvPr/>
          </p:nvSpPr>
          <p:spPr bwMode="auto">
            <a:xfrm>
              <a:off x="5160" y="4524"/>
              <a:ext cx="3095" cy="13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095" y="0"/>
                </a:cxn>
                <a:cxn ang="0">
                  <a:pos x="3095" y="1326"/>
                </a:cxn>
              </a:cxnLst>
              <a:rect l="0" t="0" r="r" b="b"/>
              <a:pathLst>
                <a:path w="3095" h="1327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095" y="0"/>
                  </a:moveTo>
                  <a:lnTo>
                    <a:pt x="3095" y="1326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92" name="Rectangle 8"/>
            <p:cNvSpPr>
              <a:spLocks noChangeArrowheads="1"/>
            </p:cNvSpPr>
            <p:nvPr/>
          </p:nvSpPr>
          <p:spPr bwMode="auto">
            <a:xfrm>
              <a:off x="4383" y="4734"/>
              <a:ext cx="387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93" name="AutoShape 9"/>
            <p:cNvSpPr>
              <a:spLocks/>
            </p:cNvSpPr>
            <p:nvPr/>
          </p:nvSpPr>
          <p:spPr bwMode="auto">
            <a:xfrm>
              <a:off x="5160" y="4119"/>
              <a:ext cx="3095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095" y="0"/>
                </a:cxn>
                <a:cxn ang="0">
                  <a:pos x="3095" y="210"/>
                </a:cxn>
              </a:cxnLst>
              <a:rect l="0" t="0" r="r" b="b"/>
              <a:pathLst>
                <a:path w="3095" h="210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095" y="0"/>
                  </a:moveTo>
                  <a:lnTo>
                    <a:pt x="3095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94" name="Rectangle 10"/>
            <p:cNvSpPr>
              <a:spLocks noChangeArrowheads="1"/>
            </p:cNvSpPr>
            <p:nvPr/>
          </p:nvSpPr>
          <p:spPr bwMode="auto">
            <a:xfrm>
              <a:off x="4383" y="4329"/>
              <a:ext cx="4182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95" name="AutoShape 11"/>
            <p:cNvSpPr>
              <a:spLocks/>
            </p:cNvSpPr>
            <p:nvPr/>
          </p:nvSpPr>
          <p:spPr bwMode="auto">
            <a:xfrm>
              <a:off x="5160" y="3709"/>
              <a:ext cx="3095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095" y="0"/>
                </a:cxn>
                <a:cxn ang="0">
                  <a:pos x="3095" y="210"/>
                </a:cxn>
              </a:cxnLst>
              <a:rect l="0" t="0" r="r" b="b"/>
              <a:pathLst>
                <a:path w="3095" h="210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095" y="0"/>
                  </a:moveTo>
                  <a:lnTo>
                    <a:pt x="3095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96" name="Rectangle 12"/>
            <p:cNvSpPr>
              <a:spLocks noChangeArrowheads="1"/>
            </p:cNvSpPr>
            <p:nvPr/>
          </p:nvSpPr>
          <p:spPr bwMode="auto">
            <a:xfrm>
              <a:off x="4383" y="3919"/>
              <a:ext cx="4217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97" name="AutoShape 13"/>
            <p:cNvSpPr>
              <a:spLocks/>
            </p:cNvSpPr>
            <p:nvPr/>
          </p:nvSpPr>
          <p:spPr bwMode="auto">
            <a:xfrm>
              <a:off x="5160" y="3304"/>
              <a:ext cx="3095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095" y="0"/>
                </a:cxn>
                <a:cxn ang="0">
                  <a:pos x="3095" y="210"/>
                </a:cxn>
              </a:cxnLst>
              <a:rect l="0" t="0" r="r" b="b"/>
              <a:pathLst>
                <a:path w="3095" h="210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095" y="0"/>
                  </a:moveTo>
                  <a:lnTo>
                    <a:pt x="3095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98" name="Rectangle 14"/>
            <p:cNvSpPr>
              <a:spLocks noChangeArrowheads="1"/>
            </p:cNvSpPr>
            <p:nvPr/>
          </p:nvSpPr>
          <p:spPr bwMode="auto">
            <a:xfrm>
              <a:off x="4383" y="3514"/>
              <a:ext cx="4262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399" name="AutoShape 15"/>
            <p:cNvSpPr>
              <a:spLocks/>
            </p:cNvSpPr>
            <p:nvPr/>
          </p:nvSpPr>
          <p:spPr bwMode="auto">
            <a:xfrm>
              <a:off x="5160" y="2489"/>
              <a:ext cx="3870" cy="3362"/>
            </a:xfrm>
            <a:custGeom>
              <a:avLst/>
              <a:gdLst/>
              <a:ahLst/>
              <a:cxnLst>
                <a:cxn ang="0">
                  <a:pos x="0" y="410"/>
                </a:cxn>
                <a:cxn ang="0">
                  <a:pos x="0" y="615"/>
                </a:cxn>
                <a:cxn ang="0">
                  <a:pos x="775" y="410"/>
                </a:cxn>
                <a:cxn ang="0">
                  <a:pos x="775" y="615"/>
                </a:cxn>
                <a:cxn ang="0">
                  <a:pos x="1550" y="410"/>
                </a:cxn>
                <a:cxn ang="0">
                  <a:pos x="1550" y="615"/>
                </a:cxn>
                <a:cxn ang="0">
                  <a:pos x="2325" y="410"/>
                </a:cxn>
                <a:cxn ang="0">
                  <a:pos x="2325" y="615"/>
                </a:cxn>
                <a:cxn ang="0">
                  <a:pos x="3095" y="410"/>
                </a:cxn>
                <a:cxn ang="0">
                  <a:pos x="3095" y="615"/>
                </a:cxn>
                <a:cxn ang="0">
                  <a:pos x="3870" y="0"/>
                </a:cxn>
                <a:cxn ang="0">
                  <a:pos x="3870" y="3361"/>
                </a:cxn>
              </a:cxnLst>
              <a:rect l="0" t="0" r="r" b="b"/>
              <a:pathLst>
                <a:path w="3870" h="3362">
                  <a:moveTo>
                    <a:pt x="0" y="410"/>
                  </a:moveTo>
                  <a:lnTo>
                    <a:pt x="0" y="615"/>
                  </a:lnTo>
                  <a:moveTo>
                    <a:pt x="775" y="410"/>
                  </a:moveTo>
                  <a:lnTo>
                    <a:pt x="775" y="615"/>
                  </a:lnTo>
                  <a:moveTo>
                    <a:pt x="1550" y="410"/>
                  </a:moveTo>
                  <a:lnTo>
                    <a:pt x="1550" y="615"/>
                  </a:lnTo>
                  <a:moveTo>
                    <a:pt x="2325" y="410"/>
                  </a:moveTo>
                  <a:lnTo>
                    <a:pt x="2325" y="615"/>
                  </a:lnTo>
                  <a:moveTo>
                    <a:pt x="3095" y="410"/>
                  </a:moveTo>
                  <a:lnTo>
                    <a:pt x="3095" y="615"/>
                  </a:lnTo>
                  <a:moveTo>
                    <a:pt x="3870" y="0"/>
                  </a:moveTo>
                  <a:lnTo>
                    <a:pt x="3870" y="3361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00" name="Rectangle 16"/>
            <p:cNvSpPr>
              <a:spLocks noChangeArrowheads="1"/>
            </p:cNvSpPr>
            <p:nvPr/>
          </p:nvSpPr>
          <p:spPr bwMode="auto">
            <a:xfrm>
              <a:off x="4383" y="3104"/>
              <a:ext cx="457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01" name="AutoShape 17"/>
            <p:cNvSpPr>
              <a:spLocks/>
            </p:cNvSpPr>
            <p:nvPr/>
          </p:nvSpPr>
          <p:spPr bwMode="auto">
            <a:xfrm>
              <a:off x="5160" y="2489"/>
              <a:ext cx="3095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095" y="0"/>
                </a:cxn>
                <a:cxn ang="0">
                  <a:pos x="3095" y="210"/>
                </a:cxn>
              </a:cxnLst>
              <a:rect l="0" t="0" r="r" b="b"/>
              <a:pathLst>
                <a:path w="3095" h="210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095" y="0"/>
                  </a:moveTo>
                  <a:lnTo>
                    <a:pt x="3095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02" name="Rectangle 18"/>
            <p:cNvSpPr>
              <a:spLocks noChangeArrowheads="1"/>
            </p:cNvSpPr>
            <p:nvPr/>
          </p:nvSpPr>
          <p:spPr bwMode="auto">
            <a:xfrm>
              <a:off x="4383" y="2699"/>
              <a:ext cx="4647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03" name="AutoShape 19"/>
            <p:cNvSpPr>
              <a:spLocks/>
            </p:cNvSpPr>
            <p:nvPr/>
          </p:nvSpPr>
          <p:spPr bwMode="auto">
            <a:xfrm>
              <a:off x="5160" y="2084"/>
              <a:ext cx="4645" cy="37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095" y="0"/>
                </a:cxn>
                <a:cxn ang="0">
                  <a:pos x="3095" y="210"/>
                </a:cxn>
                <a:cxn ang="0">
                  <a:pos x="3870" y="0"/>
                </a:cxn>
                <a:cxn ang="0">
                  <a:pos x="3870" y="210"/>
                </a:cxn>
                <a:cxn ang="0">
                  <a:pos x="4645" y="405"/>
                </a:cxn>
                <a:cxn ang="0">
                  <a:pos x="4645" y="3766"/>
                </a:cxn>
                <a:cxn ang="0">
                  <a:pos x="4645" y="0"/>
                </a:cxn>
                <a:cxn ang="0">
                  <a:pos x="4645" y="210"/>
                </a:cxn>
              </a:cxnLst>
              <a:rect l="0" t="0" r="r" b="b"/>
              <a:pathLst>
                <a:path w="4645" h="3767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095" y="0"/>
                  </a:moveTo>
                  <a:lnTo>
                    <a:pt x="3095" y="210"/>
                  </a:lnTo>
                  <a:moveTo>
                    <a:pt x="3870" y="0"/>
                  </a:moveTo>
                  <a:lnTo>
                    <a:pt x="3870" y="210"/>
                  </a:lnTo>
                  <a:moveTo>
                    <a:pt x="4645" y="405"/>
                  </a:moveTo>
                  <a:lnTo>
                    <a:pt x="4645" y="3766"/>
                  </a:lnTo>
                  <a:moveTo>
                    <a:pt x="4645" y="0"/>
                  </a:moveTo>
                  <a:lnTo>
                    <a:pt x="4645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04" name="Rectangle 20"/>
            <p:cNvSpPr>
              <a:spLocks noChangeArrowheads="1"/>
            </p:cNvSpPr>
            <p:nvPr/>
          </p:nvSpPr>
          <p:spPr bwMode="auto">
            <a:xfrm>
              <a:off x="4383" y="2294"/>
              <a:ext cx="5732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05" name="AutoShape 21"/>
            <p:cNvSpPr>
              <a:spLocks/>
            </p:cNvSpPr>
            <p:nvPr/>
          </p:nvSpPr>
          <p:spPr bwMode="auto">
            <a:xfrm>
              <a:off x="5160" y="1781"/>
              <a:ext cx="5420" cy="40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3"/>
                </a:cxn>
                <a:cxn ang="0">
                  <a:pos x="775" y="0"/>
                </a:cxn>
                <a:cxn ang="0">
                  <a:pos x="775" y="103"/>
                </a:cxn>
                <a:cxn ang="0">
                  <a:pos x="1550" y="0"/>
                </a:cxn>
                <a:cxn ang="0">
                  <a:pos x="1550" y="103"/>
                </a:cxn>
                <a:cxn ang="0">
                  <a:pos x="2325" y="0"/>
                </a:cxn>
                <a:cxn ang="0">
                  <a:pos x="2325" y="103"/>
                </a:cxn>
                <a:cxn ang="0">
                  <a:pos x="3095" y="0"/>
                </a:cxn>
                <a:cxn ang="0">
                  <a:pos x="3095" y="103"/>
                </a:cxn>
                <a:cxn ang="0">
                  <a:pos x="3870" y="0"/>
                </a:cxn>
                <a:cxn ang="0">
                  <a:pos x="3870" y="103"/>
                </a:cxn>
                <a:cxn ang="0">
                  <a:pos x="4645" y="0"/>
                </a:cxn>
                <a:cxn ang="0">
                  <a:pos x="4645" y="103"/>
                </a:cxn>
                <a:cxn ang="0">
                  <a:pos x="5420" y="0"/>
                </a:cxn>
                <a:cxn ang="0">
                  <a:pos x="5420" y="4069"/>
                </a:cxn>
              </a:cxnLst>
              <a:rect l="0" t="0" r="r" b="b"/>
              <a:pathLst>
                <a:path w="5420" h="4070">
                  <a:moveTo>
                    <a:pt x="0" y="0"/>
                  </a:moveTo>
                  <a:lnTo>
                    <a:pt x="0" y="103"/>
                  </a:lnTo>
                  <a:moveTo>
                    <a:pt x="775" y="0"/>
                  </a:moveTo>
                  <a:lnTo>
                    <a:pt x="775" y="103"/>
                  </a:lnTo>
                  <a:moveTo>
                    <a:pt x="1550" y="0"/>
                  </a:moveTo>
                  <a:lnTo>
                    <a:pt x="1550" y="103"/>
                  </a:lnTo>
                  <a:moveTo>
                    <a:pt x="2325" y="0"/>
                  </a:moveTo>
                  <a:lnTo>
                    <a:pt x="2325" y="103"/>
                  </a:lnTo>
                  <a:moveTo>
                    <a:pt x="3095" y="0"/>
                  </a:moveTo>
                  <a:lnTo>
                    <a:pt x="3095" y="103"/>
                  </a:lnTo>
                  <a:moveTo>
                    <a:pt x="3870" y="0"/>
                  </a:moveTo>
                  <a:lnTo>
                    <a:pt x="3870" y="103"/>
                  </a:lnTo>
                  <a:moveTo>
                    <a:pt x="4645" y="0"/>
                  </a:moveTo>
                  <a:lnTo>
                    <a:pt x="4645" y="103"/>
                  </a:lnTo>
                  <a:moveTo>
                    <a:pt x="5420" y="0"/>
                  </a:moveTo>
                  <a:lnTo>
                    <a:pt x="5420" y="4069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06" name="Rectangle 22"/>
            <p:cNvSpPr>
              <a:spLocks noChangeArrowheads="1"/>
            </p:cNvSpPr>
            <p:nvPr/>
          </p:nvSpPr>
          <p:spPr bwMode="auto">
            <a:xfrm>
              <a:off x="4383" y="1884"/>
              <a:ext cx="612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07" name="AutoShape 23"/>
            <p:cNvSpPr>
              <a:spLocks/>
            </p:cNvSpPr>
            <p:nvPr/>
          </p:nvSpPr>
          <p:spPr bwMode="auto">
            <a:xfrm>
              <a:off x="4383" y="1781"/>
              <a:ext cx="6972" cy="4070"/>
            </a:xfrm>
            <a:custGeom>
              <a:avLst/>
              <a:gdLst/>
              <a:ahLst/>
              <a:cxnLst>
                <a:cxn ang="0">
                  <a:pos x="0" y="4069"/>
                </a:cxn>
                <a:cxn ang="0">
                  <a:pos x="0" y="0"/>
                </a:cxn>
                <a:cxn ang="0">
                  <a:pos x="6972" y="0"/>
                </a:cxn>
                <a:cxn ang="0">
                  <a:pos x="6972" y="4069"/>
                </a:cxn>
              </a:cxnLst>
              <a:rect l="0" t="0" r="r" b="b"/>
              <a:pathLst>
                <a:path w="6972" h="4070">
                  <a:moveTo>
                    <a:pt x="0" y="4069"/>
                  </a:moveTo>
                  <a:lnTo>
                    <a:pt x="0" y="0"/>
                  </a:lnTo>
                  <a:moveTo>
                    <a:pt x="6972" y="0"/>
                  </a:moveTo>
                  <a:lnTo>
                    <a:pt x="6972" y="4069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08" name="Rectangle 24"/>
            <p:cNvSpPr>
              <a:spLocks noChangeArrowheads="1"/>
            </p:cNvSpPr>
            <p:nvPr/>
          </p:nvSpPr>
          <p:spPr bwMode="auto">
            <a:xfrm>
              <a:off x="2410" y="1039"/>
              <a:ext cx="9356" cy="5350"/>
            </a:xfrm>
            <a:prstGeom prst="rect">
              <a:avLst/>
            </a:prstGeom>
            <a:noFill/>
            <a:ln w="9525">
              <a:solidFill>
                <a:srgbClr val="D9D9D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409" name="Text Box 25"/>
            <p:cNvSpPr txBox="1">
              <a:spLocks noChangeArrowheads="1"/>
            </p:cNvSpPr>
            <p:nvPr/>
          </p:nvSpPr>
          <p:spPr bwMode="auto">
            <a:xfrm>
              <a:off x="2223" y="957"/>
              <a:ext cx="9461" cy="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Уровень владения</a:t>
              </a:r>
            </a:p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методическими компетенциями</a:t>
              </a:r>
              <a:r>
                <a:rPr kumimoji="0" lang="ru-RU" sz="24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учителями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0" name="Text Box 26"/>
            <p:cNvSpPr txBox="1">
              <a:spLocks noChangeArrowheads="1"/>
            </p:cNvSpPr>
            <p:nvPr/>
          </p:nvSpPr>
          <p:spPr bwMode="auto">
            <a:xfrm>
              <a:off x="3204" y="1884"/>
              <a:ext cx="994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География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1" name="Text Box 27"/>
            <p:cNvSpPr txBox="1">
              <a:spLocks noChangeArrowheads="1"/>
            </p:cNvSpPr>
            <p:nvPr/>
          </p:nvSpPr>
          <p:spPr bwMode="auto">
            <a:xfrm>
              <a:off x="10625" y="1900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79%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2" name="Text Box 28"/>
            <p:cNvSpPr txBox="1">
              <a:spLocks noChangeArrowheads="1"/>
            </p:cNvSpPr>
            <p:nvPr/>
          </p:nvSpPr>
          <p:spPr bwMode="auto">
            <a:xfrm>
              <a:off x="3406" y="2291"/>
              <a:ext cx="797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История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3" name="Text Box 29"/>
            <p:cNvSpPr txBox="1">
              <a:spLocks noChangeArrowheads="1"/>
            </p:cNvSpPr>
            <p:nvPr/>
          </p:nvSpPr>
          <p:spPr bwMode="auto">
            <a:xfrm>
              <a:off x="10238" y="2307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74%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4" name="Text Box 30"/>
            <p:cNvSpPr txBox="1">
              <a:spLocks noChangeArrowheads="1"/>
            </p:cNvSpPr>
            <p:nvPr/>
          </p:nvSpPr>
          <p:spPr bwMode="auto">
            <a:xfrm>
              <a:off x="2578" y="2698"/>
              <a:ext cx="1623" cy="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28575" lvl="0" indent="0" algn="r" defTabSz="914400" rtl="0" eaLnBrk="1" fontAlgn="base" latinLnBrk="0" hangingPunct="1">
                <a:lnSpc>
                  <a:spcPct val="89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Литература</a:t>
              </a:r>
            </a:p>
            <a:p>
              <a:pPr marL="0" marR="28575" lvl="0" indent="0" algn="r" defTabSz="914400" rtl="0" eaLnBrk="1" fontAlgn="base" latinLnBrk="0" hangingPunct="1">
                <a:lnSpc>
                  <a:spcPct val="105000"/>
                </a:lnSpc>
                <a:spcBef>
                  <a:spcPts val="688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Обществознание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5" name="Text Box 31"/>
            <p:cNvSpPr txBox="1">
              <a:spLocks noChangeArrowheads="1"/>
            </p:cNvSpPr>
            <p:nvPr/>
          </p:nvSpPr>
          <p:spPr bwMode="auto">
            <a:xfrm>
              <a:off x="9075" y="2714"/>
              <a:ext cx="897" cy="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60%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59%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6" name="Text Box 32"/>
            <p:cNvSpPr txBox="1">
              <a:spLocks noChangeArrowheads="1"/>
            </p:cNvSpPr>
            <p:nvPr/>
          </p:nvSpPr>
          <p:spPr bwMode="auto">
            <a:xfrm>
              <a:off x="2313" y="3512"/>
              <a:ext cx="2433" cy="1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30163" lvl="0" indent="0" algn="ctr" defTabSz="914400" rtl="0" eaLnBrk="1" fontAlgn="base" latinLnBrk="0" hangingPunct="1">
                <a:lnSpc>
                  <a:spcPct val="89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Начальная школа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688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Биология</a:t>
              </a:r>
            </a:p>
            <a:p>
              <a:pPr marL="0" marR="28575" lvl="0" indent="0" algn="ctr" defTabSz="914400" rtl="0" eaLnBrk="1" fontAlgn="base" latinLnBrk="0" hangingPunct="1">
                <a:lnSpc>
                  <a:spcPct val="105000"/>
                </a:lnSpc>
                <a:spcBef>
                  <a:spcPts val="688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Химия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7" name="Text Box 33"/>
            <p:cNvSpPr txBox="1">
              <a:spLocks noChangeArrowheads="1"/>
            </p:cNvSpPr>
            <p:nvPr/>
          </p:nvSpPr>
          <p:spPr bwMode="auto">
            <a:xfrm>
              <a:off x="8688" y="3528"/>
              <a:ext cx="1194" cy="1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55%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54%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54%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8" name="Text Box 34"/>
            <p:cNvSpPr txBox="1">
              <a:spLocks noChangeArrowheads="1"/>
            </p:cNvSpPr>
            <p:nvPr/>
          </p:nvSpPr>
          <p:spPr bwMode="auto">
            <a:xfrm>
              <a:off x="3487" y="4734"/>
              <a:ext cx="715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Физика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19" name="Text Box 35"/>
            <p:cNvSpPr txBox="1">
              <a:spLocks noChangeArrowheads="1"/>
            </p:cNvSpPr>
            <p:nvPr/>
          </p:nvSpPr>
          <p:spPr bwMode="auto">
            <a:xfrm>
              <a:off x="8378" y="4749"/>
              <a:ext cx="382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50%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20" name="Text Box 36"/>
            <p:cNvSpPr txBox="1">
              <a:spLocks noChangeArrowheads="1"/>
            </p:cNvSpPr>
            <p:nvPr/>
          </p:nvSpPr>
          <p:spPr bwMode="auto">
            <a:xfrm>
              <a:off x="3026" y="5141"/>
              <a:ext cx="1176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Математика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21" name="Text Box 37"/>
            <p:cNvSpPr txBox="1">
              <a:spLocks noChangeArrowheads="1"/>
            </p:cNvSpPr>
            <p:nvPr/>
          </p:nvSpPr>
          <p:spPr bwMode="auto">
            <a:xfrm>
              <a:off x="7835" y="5157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43%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22" name="Text Box 38"/>
            <p:cNvSpPr txBox="1">
              <a:spLocks noChangeArrowheads="1"/>
            </p:cNvSpPr>
            <p:nvPr/>
          </p:nvSpPr>
          <p:spPr bwMode="auto">
            <a:xfrm>
              <a:off x="2945" y="5547"/>
              <a:ext cx="1261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Русский язык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23" name="Text Box 39"/>
            <p:cNvSpPr txBox="1">
              <a:spLocks noChangeArrowheads="1"/>
            </p:cNvSpPr>
            <p:nvPr/>
          </p:nvSpPr>
          <p:spPr bwMode="auto">
            <a:xfrm>
              <a:off x="5898" y="5564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18%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Диаграмма 2"/>
          <p:cNvGraphicFramePr/>
          <p:nvPr/>
        </p:nvGraphicFramePr>
        <p:xfrm>
          <a:off x="838200" y="1752600"/>
          <a:ext cx="7696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236838" y="838200"/>
            <a:ext cx="71313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Уровень владения методическими компетенциями</a:t>
            </a:r>
          </a:p>
          <a:p>
            <a:pPr algn="ctr"/>
            <a:r>
              <a:rPr lang="ru-RU" sz="2400" b="1" dirty="0" smtClean="0"/>
              <a:t>  учителями начальных классов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62000" y="1158030"/>
            <a:ext cx="80010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3180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2023-2024 году целесообразно содействовать повышению квалификации учителей по дополнительным профессиональным программам: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3180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«Функциональная грамотность обучающихся как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метапредметный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результат обновленных ФГОС начального общего и основного общего образования»;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3180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«Профессиональное развитие педагога на основе результатов самоанализа профессиональной деятельности»;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3180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Метапредметная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компетентность учителя как составляющая профессиональной деятельности»;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3180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«Обновленные ФГОС: технологии реализации образовательного процесса обучение с использованием ДОТ (48 час.), Вариативный модуль</a:t>
            </a:r>
            <a:r>
              <a:rPr lang="ru-RU" sz="2200" dirty="0" smtClean="0">
                <a:cs typeface="Arial" pitchFamily="34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«Начальное общее образование».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3180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533790" y="609801"/>
            <a:ext cx="8143141" cy="5790999"/>
            <a:chOff x="2021" y="169"/>
            <a:chExt cx="9745" cy="5501"/>
          </a:xfrm>
        </p:grpSpPr>
        <p:sp>
          <p:nvSpPr>
            <p:cNvPr id="17411" name="AutoShape 3"/>
            <p:cNvSpPr>
              <a:spLocks/>
            </p:cNvSpPr>
            <p:nvPr/>
          </p:nvSpPr>
          <p:spPr bwMode="auto">
            <a:xfrm>
              <a:off x="5545" y="4618"/>
              <a:ext cx="1165" cy="514"/>
            </a:xfrm>
            <a:custGeom>
              <a:avLst/>
              <a:gdLst/>
              <a:ahLst/>
              <a:cxnLst>
                <a:cxn ang="0">
                  <a:pos x="0" y="410"/>
                </a:cxn>
                <a:cxn ang="0">
                  <a:pos x="0" y="513"/>
                </a:cxn>
                <a:cxn ang="0">
                  <a:pos x="0" y="0"/>
                </a:cxn>
                <a:cxn ang="0">
                  <a:pos x="0" y="210"/>
                </a:cxn>
                <a:cxn ang="0">
                  <a:pos x="1165" y="0"/>
                </a:cxn>
                <a:cxn ang="0">
                  <a:pos x="1165" y="513"/>
                </a:cxn>
              </a:cxnLst>
              <a:rect l="0" t="0" r="r" b="b"/>
              <a:pathLst>
                <a:path w="1165" h="514">
                  <a:moveTo>
                    <a:pt x="0" y="410"/>
                  </a:moveTo>
                  <a:lnTo>
                    <a:pt x="0" y="513"/>
                  </a:lnTo>
                  <a:moveTo>
                    <a:pt x="0" y="0"/>
                  </a:moveTo>
                  <a:lnTo>
                    <a:pt x="0" y="210"/>
                  </a:lnTo>
                  <a:moveTo>
                    <a:pt x="1165" y="0"/>
                  </a:moveTo>
                  <a:lnTo>
                    <a:pt x="1165" y="513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12" name="Rectangle 4"/>
            <p:cNvSpPr>
              <a:spLocks noChangeArrowheads="1"/>
            </p:cNvSpPr>
            <p:nvPr/>
          </p:nvSpPr>
          <p:spPr bwMode="auto">
            <a:xfrm>
              <a:off x="4383" y="4828"/>
              <a:ext cx="2327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13" name="AutoShape 5"/>
            <p:cNvSpPr>
              <a:spLocks/>
            </p:cNvSpPr>
            <p:nvPr/>
          </p:nvSpPr>
          <p:spPr bwMode="auto">
            <a:xfrm>
              <a:off x="5545" y="4213"/>
              <a:ext cx="2325" cy="9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1165" y="0"/>
                </a:cxn>
                <a:cxn ang="0">
                  <a:pos x="1165" y="210"/>
                </a:cxn>
                <a:cxn ang="0">
                  <a:pos x="2325" y="405"/>
                </a:cxn>
                <a:cxn ang="0">
                  <a:pos x="2325" y="918"/>
                </a:cxn>
                <a:cxn ang="0">
                  <a:pos x="2325" y="0"/>
                </a:cxn>
                <a:cxn ang="0">
                  <a:pos x="2325" y="210"/>
                </a:cxn>
              </a:cxnLst>
              <a:rect l="0" t="0" r="r" b="b"/>
              <a:pathLst>
                <a:path w="2325" h="919">
                  <a:moveTo>
                    <a:pt x="0" y="0"/>
                  </a:moveTo>
                  <a:lnTo>
                    <a:pt x="0" y="210"/>
                  </a:lnTo>
                  <a:moveTo>
                    <a:pt x="1165" y="0"/>
                  </a:moveTo>
                  <a:lnTo>
                    <a:pt x="1165" y="210"/>
                  </a:lnTo>
                  <a:moveTo>
                    <a:pt x="2325" y="405"/>
                  </a:moveTo>
                  <a:lnTo>
                    <a:pt x="2325" y="918"/>
                  </a:lnTo>
                  <a:moveTo>
                    <a:pt x="2325" y="0"/>
                  </a:moveTo>
                  <a:lnTo>
                    <a:pt x="2325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14" name="Rectangle 6"/>
            <p:cNvSpPr>
              <a:spLocks noChangeArrowheads="1"/>
            </p:cNvSpPr>
            <p:nvPr/>
          </p:nvSpPr>
          <p:spPr bwMode="auto">
            <a:xfrm>
              <a:off x="4383" y="4423"/>
              <a:ext cx="4067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15" name="AutoShape 7"/>
            <p:cNvSpPr>
              <a:spLocks/>
            </p:cNvSpPr>
            <p:nvPr/>
          </p:nvSpPr>
          <p:spPr bwMode="auto">
            <a:xfrm>
              <a:off x="5545" y="3808"/>
              <a:ext cx="2325" cy="2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5"/>
                </a:cxn>
                <a:cxn ang="0">
                  <a:pos x="1165" y="0"/>
                </a:cxn>
                <a:cxn ang="0">
                  <a:pos x="1165" y="205"/>
                </a:cxn>
                <a:cxn ang="0">
                  <a:pos x="2325" y="0"/>
                </a:cxn>
                <a:cxn ang="0">
                  <a:pos x="2325" y="205"/>
                </a:cxn>
              </a:cxnLst>
              <a:rect l="0" t="0" r="r" b="b"/>
              <a:pathLst>
                <a:path w="2325" h="205">
                  <a:moveTo>
                    <a:pt x="0" y="0"/>
                  </a:moveTo>
                  <a:lnTo>
                    <a:pt x="0" y="205"/>
                  </a:lnTo>
                  <a:moveTo>
                    <a:pt x="1165" y="0"/>
                  </a:moveTo>
                  <a:lnTo>
                    <a:pt x="1165" y="205"/>
                  </a:lnTo>
                  <a:moveTo>
                    <a:pt x="2325" y="0"/>
                  </a:moveTo>
                  <a:lnTo>
                    <a:pt x="2325" y="205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16" name="Rectangle 8"/>
            <p:cNvSpPr>
              <a:spLocks noChangeArrowheads="1"/>
            </p:cNvSpPr>
            <p:nvPr/>
          </p:nvSpPr>
          <p:spPr bwMode="auto">
            <a:xfrm>
              <a:off x="4383" y="4013"/>
              <a:ext cx="4067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17" name="AutoShape 9"/>
            <p:cNvSpPr>
              <a:spLocks/>
            </p:cNvSpPr>
            <p:nvPr/>
          </p:nvSpPr>
          <p:spPr bwMode="auto">
            <a:xfrm>
              <a:off x="5545" y="2583"/>
              <a:ext cx="3485" cy="2549"/>
            </a:xfrm>
            <a:custGeom>
              <a:avLst/>
              <a:gdLst/>
              <a:ahLst/>
              <a:cxnLst>
                <a:cxn ang="0">
                  <a:pos x="0" y="815"/>
                </a:cxn>
                <a:cxn ang="0">
                  <a:pos x="0" y="1025"/>
                </a:cxn>
                <a:cxn ang="0">
                  <a:pos x="1165" y="815"/>
                </a:cxn>
                <a:cxn ang="0">
                  <a:pos x="1165" y="1025"/>
                </a:cxn>
                <a:cxn ang="0">
                  <a:pos x="2325" y="815"/>
                </a:cxn>
                <a:cxn ang="0">
                  <a:pos x="2325" y="1025"/>
                </a:cxn>
                <a:cxn ang="0">
                  <a:pos x="3485" y="0"/>
                </a:cxn>
                <a:cxn ang="0">
                  <a:pos x="3485" y="2548"/>
                </a:cxn>
              </a:cxnLst>
              <a:rect l="0" t="0" r="r" b="b"/>
              <a:pathLst>
                <a:path w="3485" h="2549">
                  <a:moveTo>
                    <a:pt x="0" y="815"/>
                  </a:moveTo>
                  <a:lnTo>
                    <a:pt x="0" y="1025"/>
                  </a:lnTo>
                  <a:moveTo>
                    <a:pt x="1165" y="815"/>
                  </a:moveTo>
                  <a:lnTo>
                    <a:pt x="1165" y="1025"/>
                  </a:lnTo>
                  <a:moveTo>
                    <a:pt x="2325" y="815"/>
                  </a:moveTo>
                  <a:lnTo>
                    <a:pt x="2325" y="1025"/>
                  </a:lnTo>
                  <a:moveTo>
                    <a:pt x="3485" y="0"/>
                  </a:moveTo>
                  <a:lnTo>
                    <a:pt x="3485" y="2548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18" name="Rectangle 10"/>
            <p:cNvSpPr>
              <a:spLocks noChangeArrowheads="1"/>
            </p:cNvSpPr>
            <p:nvPr/>
          </p:nvSpPr>
          <p:spPr bwMode="auto">
            <a:xfrm>
              <a:off x="4383" y="3608"/>
              <a:ext cx="4647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19" name="AutoShape 11"/>
            <p:cNvSpPr>
              <a:spLocks/>
            </p:cNvSpPr>
            <p:nvPr/>
          </p:nvSpPr>
          <p:spPr bwMode="auto">
            <a:xfrm>
              <a:off x="5545" y="2993"/>
              <a:ext cx="2325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1165" y="0"/>
                </a:cxn>
                <a:cxn ang="0">
                  <a:pos x="1165" y="210"/>
                </a:cxn>
                <a:cxn ang="0">
                  <a:pos x="2325" y="0"/>
                </a:cxn>
                <a:cxn ang="0">
                  <a:pos x="2325" y="210"/>
                </a:cxn>
              </a:cxnLst>
              <a:rect l="0" t="0" r="r" b="b"/>
              <a:pathLst>
                <a:path w="2325" h="210">
                  <a:moveTo>
                    <a:pt x="0" y="0"/>
                  </a:moveTo>
                  <a:lnTo>
                    <a:pt x="0" y="210"/>
                  </a:lnTo>
                  <a:moveTo>
                    <a:pt x="1165" y="0"/>
                  </a:moveTo>
                  <a:lnTo>
                    <a:pt x="1165" y="210"/>
                  </a:lnTo>
                  <a:moveTo>
                    <a:pt x="2325" y="0"/>
                  </a:moveTo>
                  <a:lnTo>
                    <a:pt x="2325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0" name="Rectangle 12"/>
            <p:cNvSpPr>
              <a:spLocks noChangeArrowheads="1"/>
            </p:cNvSpPr>
            <p:nvPr/>
          </p:nvSpPr>
          <p:spPr bwMode="auto">
            <a:xfrm>
              <a:off x="4383" y="3203"/>
              <a:ext cx="4647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1" name="AutoShape 13"/>
            <p:cNvSpPr>
              <a:spLocks/>
            </p:cNvSpPr>
            <p:nvPr/>
          </p:nvSpPr>
          <p:spPr bwMode="auto">
            <a:xfrm>
              <a:off x="5545" y="2583"/>
              <a:ext cx="2325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1165" y="0"/>
                </a:cxn>
                <a:cxn ang="0">
                  <a:pos x="1165" y="210"/>
                </a:cxn>
                <a:cxn ang="0">
                  <a:pos x="2325" y="0"/>
                </a:cxn>
                <a:cxn ang="0">
                  <a:pos x="2325" y="210"/>
                </a:cxn>
              </a:cxnLst>
              <a:rect l="0" t="0" r="r" b="b"/>
              <a:pathLst>
                <a:path w="2325" h="210">
                  <a:moveTo>
                    <a:pt x="0" y="0"/>
                  </a:moveTo>
                  <a:lnTo>
                    <a:pt x="0" y="210"/>
                  </a:lnTo>
                  <a:moveTo>
                    <a:pt x="1165" y="0"/>
                  </a:moveTo>
                  <a:lnTo>
                    <a:pt x="1165" y="210"/>
                  </a:lnTo>
                  <a:moveTo>
                    <a:pt x="2325" y="0"/>
                  </a:moveTo>
                  <a:lnTo>
                    <a:pt x="2325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2" name="Rectangle 14"/>
            <p:cNvSpPr>
              <a:spLocks noChangeArrowheads="1"/>
            </p:cNvSpPr>
            <p:nvPr/>
          </p:nvSpPr>
          <p:spPr bwMode="auto">
            <a:xfrm>
              <a:off x="4383" y="2793"/>
              <a:ext cx="4647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3" name="AutoShape 15"/>
            <p:cNvSpPr>
              <a:spLocks/>
            </p:cNvSpPr>
            <p:nvPr/>
          </p:nvSpPr>
          <p:spPr bwMode="auto">
            <a:xfrm>
              <a:off x="5545" y="2178"/>
              <a:ext cx="3485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1165" y="0"/>
                </a:cxn>
                <a:cxn ang="0">
                  <a:pos x="1165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485" y="0"/>
                </a:cxn>
                <a:cxn ang="0">
                  <a:pos x="3485" y="210"/>
                </a:cxn>
              </a:cxnLst>
              <a:rect l="0" t="0" r="r" b="b"/>
              <a:pathLst>
                <a:path w="3485" h="210">
                  <a:moveTo>
                    <a:pt x="0" y="0"/>
                  </a:moveTo>
                  <a:lnTo>
                    <a:pt x="0" y="210"/>
                  </a:lnTo>
                  <a:moveTo>
                    <a:pt x="1165" y="0"/>
                  </a:moveTo>
                  <a:lnTo>
                    <a:pt x="1165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485" y="0"/>
                  </a:moveTo>
                  <a:lnTo>
                    <a:pt x="3485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4" name="Rectangle 16"/>
            <p:cNvSpPr>
              <a:spLocks noChangeArrowheads="1"/>
            </p:cNvSpPr>
            <p:nvPr/>
          </p:nvSpPr>
          <p:spPr bwMode="auto">
            <a:xfrm>
              <a:off x="4383" y="2388"/>
              <a:ext cx="5232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5" name="AutoShape 17"/>
            <p:cNvSpPr>
              <a:spLocks/>
            </p:cNvSpPr>
            <p:nvPr/>
          </p:nvSpPr>
          <p:spPr bwMode="auto">
            <a:xfrm>
              <a:off x="5545" y="1773"/>
              <a:ext cx="3485" cy="2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5"/>
                </a:cxn>
                <a:cxn ang="0">
                  <a:pos x="1165" y="0"/>
                </a:cxn>
                <a:cxn ang="0">
                  <a:pos x="1165" y="205"/>
                </a:cxn>
                <a:cxn ang="0">
                  <a:pos x="2325" y="0"/>
                </a:cxn>
                <a:cxn ang="0">
                  <a:pos x="2325" y="205"/>
                </a:cxn>
                <a:cxn ang="0">
                  <a:pos x="3485" y="0"/>
                </a:cxn>
                <a:cxn ang="0">
                  <a:pos x="3485" y="205"/>
                </a:cxn>
              </a:cxnLst>
              <a:rect l="0" t="0" r="r" b="b"/>
              <a:pathLst>
                <a:path w="3485" h="205">
                  <a:moveTo>
                    <a:pt x="0" y="0"/>
                  </a:moveTo>
                  <a:lnTo>
                    <a:pt x="0" y="205"/>
                  </a:lnTo>
                  <a:moveTo>
                    <a:pt x="1165" y="0"/>
                  </a:moveTo>
                  <a:lnTo>
                    <a:pt x="1165" y="205"/>
                  </a:lnTo>
                  <a:moveTo>
                    <a:pt x="2325" y="0"/>
                  </a:moveTo>
                  <a:lnTo>
                    <a:pt x="2325" y="205"/>
                  </a:lnTo>
                  <a:moveTo>
                    <a:pt x="3485" y="0"/>
                  </a:moveTo>
                  <a:lnTo>
                    <a:pt x="3485" y="205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6" name="Rectangle 18"/>
            <p:cNvSpPr>
              <a:spLocks noChangeArrowheads="1"/>
            </p:cNvSpPr>
            <p:nvPr/>
          </p:nvSpPr>
          <p:spPr bwMode="auto">
            <a:xfrm>
              <a:off x="4383" y="1978"/>
              <a:ext cx="523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7" name="AutoShape 19"/>
            <p:cNvSpPr>
              <a:spLocks/>
            </p:cNvSpPr>
            <p:nvPr/>
          </p:nvSpPr>
          <p:spPr bwMode="auto">
            <a:xfrm>
              <a:off x="5545" y="1363"/>
              <a:ext cx="4650" cy="376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1165" y="0"/>
                </a:cxn>
                <a:cxn ang="0">
                  <a:pos x="1165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485" y="0"/>
                </a:cxn>
                <a:cxn ang="0">
                  <a:pos x="3485" y="210"/>
                </a:cxn>
                <a:cxn ang="0">
                  <a:pos x="4650" y="0"/>
                </a:cxn>
                <a:cxn ang="0">
                  <a:pos x="4650" y="3768"/>
                </a:cxn>
              </a:cxnLst>
              <a:rect l="0" t="0" r="r" b="b"/>
              <a:pathLst>
                <a:path w="4650" h="3769">
                  <a:moveTo>
                    <a:pt x="0" y="0"/>
                  </a:moveTo>
                  <a:lnTo>
                    <a:pt x="0" y="210"/>
                  </a:lnTo>
                  <a:moveTo>
                    <a:pt x="1165" y="0"/>
                  </a:moveTo>
                  <a:lnTo>
                    <a:pt x="1165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485" y="0"/>
                  </a:moveTo>
                  <a:lnTo>
                    <a:pt x="3485" y="210"/>
                  </a:lnTo>
                  <a:moveTo>
                    <a:pt x="4650" y="0"/>
                  </a:moveTo>
                  <a:lnTo>
                    <a:pt x="4650" y="3768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8" name="Rectangle 20"/>
            <p:cNvSpPr>
              <a:spLocks noChangeArrowheads="1"/>
            </p:cNvSpPr>
            <p:nvPr/>
          </p:nvSpPr>
          <p:spPr bwMode="auto">
            <a:xfrm>
              <a:off x="4383" y="1573"/>
              <a:ext cx="581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9" name="AutoShape 21"/>
            <p:cNvSpPr>
              <a:spLocks/>
            </p:cNvSpPr>
            <p:nvPr/>
          </p:nvSpPr>
          <p:spPr bwMode="auto">
            <a:xfrm>
              <a:off x="5545" y="1062"/>
              <a:ext cx="4650" cy="1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7"/>
                </a:cxn>
                <a:cxn ang="0">
                  <a:pos x="1165" y="0"/>
                </a:cxn>
                <a:cxn ang="0">
                  <a:pos x="1165" y="107"/>
                </a:cxn>
                <a:cxn ang="0">
                  <a:pos x="2325" y="0"/>
                </a:cxn>
                <a:cxn ang="0">
                  <a:pos x="2325" y="107"/>
                </a:cxn>
                <a:cxn ang="0">
                  <a:pos x="3485" y="0"/>
                </a:cxn>
                <a:cxn ang="0">
                  <a:pos x="3485" y="107"/>
                </a:cxn>
                <a:cxn ang="0">
                  <a:pos x="4650" y="0"/>
                </a:cxn>
                <a:cxn ang="0">
                  <a:pos x="4650" y="107"/>
                </a:cxn>
              </a:cxnLst>
              <a:rect l="0" t="0" r="r" b="b"/>
              <a:pathLst>
                <a:path w="4650" h="107">
                  <a:moveTo>
                    <a:pt x="0" y="0"/>
                  </a:moveTo>
                  <a:lnTo>
                    <a:pt x="0" y="107"/>
                  </a:lnTo>
                  <a:moveTo>
                    <a:pt x="1165" y="0"/>
                  </a:moveTo>
                  <a:lnTo>
                    <a:pt x="1165" y="107"/>
                  </a:lnTo>
                  <a:moveTo>
                    <a:pt x="2325" y="0"/>
                  </a:moveTo>
                  <a:lnTo>
                    <a:pt x="2325" y="107"/>
                  </a:lnTo>
                  <a:moveTo>
                    <a:pt x="3485" y="0"/>
                  </a:moveTo>
                  <a:lnTo>
                    <a:pt x="3485" y="107"/>
                  </a:lnTo>
                  <a:moveTo>
                    <a:pt x="4650" y="0"/>
                  </a:moveTo>
                  <a:lnTo>
                    <a:pt x="4650" y="107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30" name="Rectangle 22"/>
            <p:cNvSpPr>
              <a:spLocks noChangeArrowheads="1"/>
            </p:cNvSpPr>
            <p:nvPr/>
          </p:nvSpPr>
          <p:spPr bwMode="auto">
            <a:xfrm>
              <a:off x="4383" y="1168"/>
              <a:ext cx="6392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31" name="AutoShape 23"/>
            <p:cNvSpPr>
              <a:spLocks/>
            </p:cNvSpPr>
            <p:nvPr/>
          </p:nvSpPr>
          <p:spPr bwMode="auto">
            <a:xfrm>
              <a:off x="4383" y="1062"/>
              <a:ext cx="6972" cy="4070"/>
            </a:xfrm>
            <a:custGeom>
              <a:avLst/>
              <a:gdLst/>
              <a:ahLst/>
              <a:cxnLst>
                <a:cxn ang="0">
                  <a:pos x="0" y="4070"/>
                </a:cxn>
                <a:cxn ang="0">
                  <a:pos x="0" y="0"/>
                </a:cxn>
                <a:cxn ang="0">
                  <a:pos x="6972" y="0"/>
                </a:cxn>
                <a:cxn ang="0">
                  <a:pos x="6972" y="4070"/>
                </a:cxn>
              </a:cxnLst>
              <a:rect l="0" t="0" r="r" b="b"/>
              <a:pathLst>
                <a:path w="6972" h="4070">
                  <a:moveTo>
                    <a:pt x="0" y="4070"/>
                  </a:moveTo>
                  <a:lnTo>
                    <a:pt x="0" y="0"/>
                  </a:lnTo>
                  <a:moveTo>
                    <a:pt x="6972" y="0"/>
                  </a:moveTo>
                  <a:lnTo>
                    <a:pt x="6972" y="407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32" name="Rectangle 24"/>
            <p:cNvSpPr>
              <a:spLocks noChangeArrowheads="1"/>
            </p:cNvSpPr>
            <p:nvPr/>
          </p:nvSpPr>
          <p:spPr bwMode="auto">
            <a:xfrm>
              <a:off x="2410" y="320"/>
              <a:ext cx="9356" cy="5350"/>
            </a:xfrm>
            <a:prstGeom prst="rect">
              <a:avLst/>
            </a:prstGeom>
            <a:noFill/>
            <a:ln w="9525">
              <a:solidFill>
                <a:srgbClr val="D9D9D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33" name="Text Box 25"/>
            <p:cNvSpPr txBox="1">
              <a:spLocks noChangeArrowheads="1"/>
            </p:cNvSpPr>
            <p:nvPr/>
          </p:nvSpPr>
          <p:spPr bwMode="auto">
            <a:xfrm>
              <a:off x="2203" y="169"/>
              <a:ext cx="9484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Уровень владения </a:t>
              </a:r>
            </a:p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психолого-педагогические компетенциями</a:t>
              </a:r>
              <a:r>
                <a:rPr kumimoji="0" lang="ru-RU" sz="24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учителями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34" name="Text Box 26"/>
            <p:cNvSpPr txBox="1">
              <a:spLocks noChangeArrowheads="1"/>
            </p:cNvSpPr>
            <p:nvPr/>
          </p:nvSpPr>
          <p:spPr bwMode="auto">
            <a:xfrm>
              <a:off x="2577" y="1166"/>
              <a:ext cx="1623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Обществознание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35" name="Text Box 27"/>
            <p:cNvSpPr txBox="1">
              <a:spLocks noChangeArrowheads="1"/>
            </p:cNvSpPr>
            <p:nvPr/>
          </p:nvSpPr>
          <p:spPr bwMode="auto">
            <a:xfrm>
              <a:off x="10897" y="1182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57%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36" name="Text Box 28"/>
            <p:cNvSpPr txBox="1">
              <a:spLocks noChangeArrowheads="1"/>
            </p:cNvSpPr>
            <p:nvPr/>
          </p:nvSpPr>
          <p:spPr bwMode="auto">
            <a:xfrm>
              <a:off x="2944" y="1573"/>
              <a:ext cx="1256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Русский язык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37" name="Text Box 29"/>
            <p:cNvSpPr txBox="1">
              <a:spLocks noChangeArrowheads="1"/>
            </p:cNvSpPr>
            <p:nvPr/>
          </p:nvSpPr>
          <p:spPr bwMode="auto">
            <a:xfrm>
              <a:off x="10315" y="1589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56%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38" name="Text Box 30"/>
            <p:cNvSpPr txBox="1">
              <a:spLocks noChangeArrowheads="1"/>
            </p:cNvSpPr>
            <p:nvPr/>
          </p:nvSpPr>
          <p:spPr bwMode="auto">
            <a:xfrm>
              <a:off x="3405" y="1980"/>
              <a:ext cx="794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История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39" name="Text Box 31"/>
            <p:cNvSpPr txBox="1">
              <a:spLocks noChangeArrowheads="1"/>
            </p:cNvSpPr>
            <p:nvPr/>
          </p:nvSpPr>
          <p:spPr bwMode="auto">
            <a:xfrm>
              <a:off x="9734" y="1996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55%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40" name="Text Box 32"/>
            <p:cNvSpPr txBox="1">
              <a:spLocks noChangeArrowheads="1"/>
            </p:cNvSpPr>
            <p:nvPr/>
          </p:nvSpPr>
          <p:spPr bwMode="auto">
            <a:xfrm>
              <a:off x="3302" y="2387"/>
              <a:ext cx="899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Биология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41" name="Text Box 33"/>
            <p:cNvSpPr txBox="1">
              <a:spLocks noChangeArrowheads="1"/>
            </p:cNvSpPr>
            <p:nvPr/>
          </p:nvSpPr>
          <p:spPr bwMode="auto">
            <a:xfrm>
              <a:off x="9734" y="2403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55%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42" name="Text Box 34"/>
            <p:cNvSpPr txBox="1">
              <a:spLocks noChangeArrowheads="1"/>
            </p:cNvSpPr>
            <p:nvPr/>
          </p:nvSpPr>
          <p:spPr bwMode="auto">
            <a:xfrm>
              <a:off x="2021" y="2794"/>
              <a:ext cx="2773" cy="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34925" lvl="0" indent="0" algn="r" defTabSz="914400" rtl="0" eaLnBrk="1" fontAlgn="base" latinLnBrk="0" hangingPunct="1">
                <a:lnSpc>
                  <a:spcPct val="89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Начальная школа</a:t>
              </a:r>
            </a:p>
            <a:p>
              <a:pPr marL="0" marR="28575" lvl="0" indent="0" algn="ctr" defTabSz="914400" rtl="0" eaLnBrk="1" fontAlgn="base" latinLnBrk="0" hangingPunct="1">
                <a:lnSpc>
                  <a:spcPct val="105000"/>
                </a:lnSpc>
                <a:spcBef>
                  <a:spcPts val="688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Математика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43" name="Text Box 35"/>
            <p:cNvSpPr txBox="1">
              <a:spLocks noChangeArrowheads="1"/>
            </p:cNvSpPr>
            <p:nvPr/>
          </p:nvSpPr>
          <p:spPr bwMode="auto">
            <a:xfrm>
              <a:off x="9153" y="2810"/>
              <a:ext cx="1378" cy="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54%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54%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44" name="Text Box 36"/>
            <p:cNvSpPr txBox="1">
              <a:spLocks noChangeArrowheads="1"/>
            </p:cNvSpPr>
            <p:nvPr/>
          </p:nvSpPr>
          <p:spPr bwMode="auto">
            <a:xfrm>
              <a:off x="3104" y="3608"/>
              <a:ext cx="1098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Литература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45" name="Text Box 37"/>
            <p:cNvSpPr txBox="1">
              <a:spLocks noChangeArrowheads="1"/>
            </p:cNvSpPr>
            <p:nvPr/>
          </p:nvSpPr>
          <p:spPr bwMode="auto">
            <a:xfrm>
              <a:off x="9153" y="3624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54%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46" name="Text Box 38"/>
            <p:cNvSpPr txBox="1">
              <a:spLocks noChangeArrowheads="1"/>
            </p:cNvSpPr>
            <p:nvPr/>
          </p:nvSpPr>
          <p:spPr bwMode="auto">
            <a:xfrm>
              <a:off x="3203" y="4016"/>
              <a:ext cx="998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28575" lvl="0" indent="0" algn="r" defTabSz="914400" rtl="0" eaLnBrk="1" fontAlgn="base" latinLnBrk="0" hangingPunct="1">
                <a:lnSpc>
                  <a:spcPct val="89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Физика</a:t>
              </a:r>
            </a:p>
            <a:p>
              <a:pPr marL="0" marR="33338" lvl="0" indent="0" algn="r" defTabSz="914400" rtl="0" eaLnBrk="1" fontAlgn="base" latinLnBrk="0" hangingPunct="1">
                <a:lnSpc>
                  <a:spcPct val="105000"/>
                </a:lnSpc>
                <a:spcBef>
                  <a:spcPts val="688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География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47" name="Text Box 39"/>
            <p:cNvSpPr txBox="1">
              <a:spLocks noChangeArrowheads="1"/>
            </p:cNvSpPr>
            <p:nvPr/>
          </p:nvSpPr>
          <p:spPr bwMode="auto">
            <a:xfrm>
              <a:off x="8572" y="4031"/>
              <a:ext cx="382" cy="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53%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1000"/>
                </a:lnSpc>
                <a:spcBef>
                  <a:spcPts val="7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53%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48" name="Text Box 40"/>
            <p:cNvSpPr txBox="1">
              <a:spLocks noChangeArrowheads="1"/>
            </p:cNvSpPr>
            <p:nvPr/>
          </p:nvSpPr>
          <p:spPr bwMode="auto">
            <a:xfrm>
              <a:off x="3574" y="4830"/>
              <a:ext cx="631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Химия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49" name="Text Box 41"/>
            <p:cNvSpPr txBox="1">
              <a:spLocks noChangeArrowheads="1"/>
            </p:cNvSpPr>
            <p:nvPr/>
          </p:nvSpPr>
          <p:spPr bwMode="auto">
            <a:xfrm>
              <a:off x="6828" y="4846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50%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38200" y="685800"/>
            <a:ext cx="77724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857250" algn="l"/>
              </a:tabLst>
            </a:pPr>
            <a:r>
              <a:rPr lang="ru-RU" sz="2400" b="1" dirty="0" smtClean="0">
                <a:ea typeface="Times New Roman" pitchFamily="18" charset="0"/>
                <a:cs typeface="Arial" pitchFamily="34" charset="0"/>
              </a:rPr>
              <a:t>Учителя на достаточном уровне владеют компетенциями, знаниями, умениями:</a:t>
            </a:r>
            <a:endParaRPr lang="ru-RU" sz="240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857250" algn="l"/>
              </a:tabLst>
            </a:pP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учета общих, специфических закономерностей и индивидуальных особенностей психического и психофизиологического развития, особенностей регуляции поведения и деятельности человека на различных возрастных этапах, особенностей регуляции поведения и деятельности обучающихся по общеобразовательным программам;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0" algn="l"/>
              </a:tabLst>
            </a:pPr>
            <a:endParaRPr lang="ru-RU" sz="20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857250" algn="l"/>
              </a:tabLst>
            </a:pP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умениями учитывать в образовательном процессе общие, специфические закономерности и индивидуальные особенности психического и психофизиологического развития;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0" algn="l"/>
              </a:tabLst>
            </a:pPr>
            <a:endParaRPr lang="ru-RU" sz="20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857250" algn="l"/>
              </a:tabLst>
            </a:pP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осуществлять    взаимодействие     с     родителями     (законными</a:t>
            </a:r>
            <a:endParaRPr lang="ru-RU" sz="20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0" algn="l"/>
              </a:tabLst>
            </a:pP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представителями) обучающихся при решении образовательных, воспитательных, профилактических и коррекционных задач в рамках основной общеобразовательной программы.</a:t>
            </a:r>
            <a:endParaRPr lang="ru-RU" sz="20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838200" y="758117"/>
            <a:ext cx="77724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38200" algn="l"/>
                <a:tab pos="2308225" algn="l"/>
              </a:tabLst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Общими дефицитами для всех учителей можно признать дефицит владения комплексом педагогических и методических решений по практической индивидуализации обучения, организации и оценивания учебной деятельности обучающихся с ОВЗ и одаренностью:</a:t>
            </a:r>
            <a:endParaRPr kumimoji="0" lang="ru-RU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838200" algn="l"/>
                <a:tab pos="230822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компетенции	создания условий для индивидуализации образовательного процесса на основе учета психофизических и индивидуально-типологических особенностей обучающихся, в том числе одаренных обучающихся и обучающихся с ОВЗ и определения коррекционных условий в отношении конкретных групп одаренных обучающихся и обучающихся с ОВЗ с учетом психофизических и индивидуально-типологических особенностей обучающихся, а также умений осуществлять контроль и оценку формирования результатов образования обучающихся, выявлять и корректировать трудности в обучении в рамках общеобразовательных программ; отбирать оперативные коррекционные мероприятия для реализации на учебных занятиях с обучающимися по общеобразовательным программ.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85800" y="455712"/>
            <a:ext cx="8458200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74700" algn="l"/>
              </a:tabLst>
            </a:pP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екомендации</a:t>
            </a:r>
            <a:r>
              <a:rPr kumimoji="0" lang="ru-RU" sz="20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по  совершенствованию психолого-педагогических компетенций: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747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Включение в планы работы методических объединений деятельности по разработке, различных педагогических решений по индивидуализации обучения, практической реализации индивидуального и дифференцированного подхода к обучению и воспитанию, по использованию методов педагогической диагностики, наблюдения.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747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Внимание к требованиям всех методических разработок в части их психолого-педагогических обоснований, корректировку макетов экспертных и оценочных листов профессиональных конкурсов с целью усиления обоснованности профессиональной позиции и методических решений учителя на основе психолого-педагогических знаний и умений.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747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Планирование повышения квалификации всех учителей по модулям дополнительных профессиональных программ, связанным с индивидуализацией обучения, в том числе, по модулям методики обучения детей с ОВЗ, одаренностью, а также по вопросам особенностей развития детей познавательного развития детей, взаимодействию с родителями в современной цифровой среде, дифференцированному обучению.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747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Организация совместных мероприятий, реализация направлений деятельности, проектов учителей-предметников и учителей-дефектологов, педагогов дополнительного образования с целью практического освоения методов и приемов инклюзивного образования.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747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Планирование мероприятий по синхронному развитию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психолого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 педагогических компетенций и их составляющих и методических компетенций в рамках практико-ориентированных форм педагогического общения и взаимодействия,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взаимообучения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педагогов, наставничества.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74700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Выявление и распространение успешных форм педагогической рефлексии и методических практик в части педагогической диагностики достижения образовательных результатов в соответствии с требованиями обновленных ФГОС общего образования.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609812" y="693058"/>
            <a:ext cx="8305809" cy="5783942"/>
            <a:chOff x="2314" y="321"/>
            <a:chExt cx="9728" cy="5350"/>
          </a:xfrm>
        </p:grpSpPr>
        <p:sp>
          <p:nvSpPr>
            <p:cNvPr id="18435" name="AutoShape 3"/>
            <p:cNvSpPr>
              <a:spLocks/>
            </p:cNvSpPr>
            <p:nvPr/>
          </p:nvSpPr>
          <p:spPr bwMode="auto">
            <a:xfrm>
              <a:off x="5380" y="4619"/>
              <a:ext cx="995" cy="514"/>
            </a:xfrm>
            <a:custGeom>
              <a:avLst/>
              <a:gdLst/>
              <a:ahLst/>
              <a:cxnLst>
                <a:cxn ang="0">
                  <a:pos x="0" y="410"/>
                </a:cxn>
                <a:cxn ang="0">
                  <a:pos x="0" y="513"/>
                </a:cxn>
                <a:cxn ang="0">
                  <a:pos x="0" y="0"/>
                </a:cxn>
                <a:cxn ang="0">
                  <a:pos x="0" y="210"/>
                </a:cxn>
                <a:cxn ang="0">
                  <a:pos x="995" y="0"/>
                </a:cxn>
                <a:cxn ang="0">
                  <a:pos x="995" y="513"/>
                </a:cxn>
              </a:cxnLst>
              <a:rect l="0" t="0" r="r" b="b"/>
              <a:pathLst>
                <a:path w="995" h="514">
                  <a:moveTo>
                    <a:pt x="0" y="410"/>
                  </a:moveTo>
                  <a:lnTo>
                    <a:pt x="0" y="513"/>
                  </a:lnTo>
                  <a:moveTo>
                    <a:pt x="0" y="0"/>
                  </a:moveTo>
                  <a:lnTo>
                    <a:pt x="0" y="210"/>
                  </a:lnTo>
                  <a:moveTo>
                    <a:pt x="995" y="0"/>
                  </a:moveTo>
                  <a:lnTo>
                    <a:pt x="995" y="513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36" name="Rectangle 4"/>
            <p:cNvSpPr>
              <a:spLocks noChangeArrowheads="1"/>
            </p:cNvSpPr>
            <p:nvPr/>
          </p:nvSpPr>
          <p:spPr bwMode="auto">
            <a:xfrm>
              <a:off x="4383" y="4829"/>
              <a:ext cx="199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37" name="AutoShape 5"/>
            <p:cNvSpPr>
              <a:spLocks/>
            </p:cNvSpPr>
            <p:nvPr/>
          </p:nvSpPr>
          <p:spPr bwMode="auto">
            <a:xfrm>
              <a:off x="5380" y="4214"/>
              <a:ext cx="1990" cy="9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995" y="0"/>
                </a:cxn>
                <a:cxn ang="0">
                  <a:pos x="995" y="210"/>
                </a:cxn>
                <a:cxn ang="0">
                  <a:pos x="1990" y="405"/>
                </a:cxn>
                <a:cxn ang="0">
                  <a:pos x="1990" y="918"/>
                </a:cxn>
                <a:cxn ang="0">
                  <a:pos x="1990" y="0"/>
                </a:cxn>
                <a:cxn ang="0">
                  <a:pos x="1990" y="210"/>
                </a:cxn>
              </a:cxnLst>
              <a:rect l="0" t="0" r="r" b="b"/>
              <a:pathLst>
                <a:path w="1990" h="919">
                  <a:moveTo>
                    <a:pt x="0" y="0"/>
                  </a:moveTo>
                  <a:lnTo>
                    <a:pt x="0" y="210"/>
                  </a:lnTo>
                  <a:moveTo>
                    <a:pt x="995" y="0"/>
                  </a:moveTo>
                  <a:lnTo>
                    <a:pt x="995" y="210"/>
                  </a:lnTo>
                  <a:moveTo>
                    <a:pt x="1990" y="405"/>
                  </a:moveTo>
                  <a:lnTo>
                    <a:pt x="1990" y="918"/>
                  </a:lnTo>
                  <a:moveTo>
                    <a:pt x="1990" y="0"/>
                  </a:moveTo>
                  <a:lnTo>
                    <a:pt x="1990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38" name="Rectangle 6"/>
            <p:cNvSpPr>
              <a:spLocks noChangeArrowheads="1"/>
            </p:cNvSpPr>
            <p:nvPr/>
          </p:nvSpPr>
          <p:spPr bwMode="auto">
            <a:xfrm>
              <a:off x="4383" y="4424"/>
              <a:ext cx="3487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39" name="AutoShape 7"/>
            <p:cNvSpPr>
              <a:spLocks/>
            </p:cNvSpPr>
            <p:nvPr/>
          </p:nvSpPr>
          <p:spPr bwMode="auto">
            <a:xfrm>
              <a:off x="5380" y="3809"/>
              <a:ext cx="1990" cy="2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5"/>
                </a:cxn>
                <a:cxn ang="0">
                  <a:pos x="995" y="0"/>
                </a:cxn>
                <a:cxn ang="0">
                  <a:pos x="995" y="205"/>
                </a:cxn>
                <a:cxn ang="0">
                  <a:pos x="1990" y="0"/>
                </a:cxn>
                <a:cxn ang="0">
                  <a:pos x="1990" y="205"/>
                </a:cxn>
              </a:cxnLst>
              <a:rect l="0" t="0" r="r" b="b"/>
              <a:pathLst>
                <a:path w="1990" h="205">
                  <a:moveTo>
                    <a:pt x="0" y="0"/>
                  </a:moveTo>
                  <a:lnTo>
                    <a:pt x="0" y="205"/>
                  </a:lnTo>
                  <a:moveTo>
                    <a:pt x="995" y="0"/>
                  </a:moveTo>
                  <a:lnTo>
                    <a:pt x="995" y="205"/>
                  </a:lnTo>
                  <a:moveTo>
                    <a:pt x="1990" y="0"/>
                  </a:moveTo>
                  <a:lnTo>
                    <a:pt x="1990" y="205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4383" y="4014"/>
              <a:ext cx="3487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1" name="AutoShape 9"/>
            <p:cNvSpPr>
              <a:spLocks/>
            </p:cNvSpPr>
            <p:nvPr/>
          </p:nvSpPr>
          <p:spPr bwMode="auto">
            <a:xfrm>
              <a:off x="5380" y="2584"/>
              <a:ext cx="2990" cy="2549"/>
            </a:xfrm>
            <a:custGeom>
              <a:avLst/>
              <a:gdLst/>
              <a:ahLst/>
              <a:cxnLst>
                <a:cxn ang="0">
                  <a:pos x="0" y="815"/>
                </a:cxn>
                <a:cxn ang="0">
                  <a:pos x="0" y="1025"/>
                </a:cxn>
                <a:cxn ang="0">
                  <a:pos x="995" y="815"/>
                </a:cxn>
                <a:cxn ang="0">
                  <a:pos x="995" y="1025"/>
                </a:cxn>
                <a:cxn ang="0">
                  <a:pos x="1990" y="815"/>
                </a:cxn>
                <a:cxn ang="0">
                  <a:pos x="1990" y="1025"/>
                </a:cxn>
                <a:cxn ang="0">
                  <a:pos x="2990" y="0"/>
                </a:cxn>
                <a:cxn ang="0">
                  <a:pos x="2990" y="2548"/>
                </a:cxn>
              </a:cxnLst>
              <a:rect l="0" t="0" r="r" b="b"/>
              <a:pathLst>
                <a:path w="2990" h="2549">
                  <a:moveTo>
                    <a:pt x="0" y="815"/>
                  </a:moveTo>
                  <a:lnTo>
                    <a:pt x="0" y="1025"/>
                  </a:lnTo>
                  <a:moveTo>
                    <a:pt x="995" y="815"/>
                  </a:moveTo>
                  <a:lnTo>
                    <a:pt x="995" y="1025"/>
                  </a:lnTo>
                  <a:moveTo>
                    <a:pt x="1990" y="815"/>
                  </a:moveTo>
                  <a:lnTo>
                    <a:pt x="1990" y="1025"/>
                  </a:lnTo>
                  <a:moveTo>
                    <a:pt x="2990" y="0"/>
                  </a:moveTo>
                  <a:lnTo>
                    <a:pt x="2990" y="2548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2" name="Rectangle 10"/>
            <p:cNvSpPr>
              <a:spLocks noChangeArrowheads="1"/>
            </p:cNvSpPr>
            <p:nvPr/>
          </p:nvSpPr>
          <p:spPr bwMode="auto">
            <a:xfrm>
              <a:off x="4383" y="3609"/>
              <a:ext cx="3987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3" name="AutoShape 11"/>
            <p:cNvSpPr>
              <a:spLocks/>
            </p:cNvSpPr>
            <p:nvPr/>
          </p:nvSpPr>
          <p:spPr bwMode="auto">
            <a:xfrm>
              <a:off x="5380" y="2994"/>
              <a:ext cx="1990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995" y="0"/>
                </a:cxn>
                <a:cxn ang="0">
                  <a:pos x="995" y="210"/>
                </a:cxn>
                <a:cxn ang="0">
                  <a:pos x="1990" y="0"/>
                </a:cxn>
                <a:cxn ang="0">
                  <a:pos x="1990" y="210"/>
                </a:cxn>
              </a:cxnLst>
              <a:rect l="0" t="0" r="r" b="b"/>
              <a:pathLst>
                <a:path w="1990" h="210">
                  <a:moveTo>
                    <a:pt x="0" y="0"/>
                  </a:moveTo>
                  <a:lnTo>
                    <a:pt x="0" y="210"/>
                  </a:lnTo>
                  <a:moveTo>
                    <a:pt x="995" y="0"/>
                  </a:moveTo>
                  <a:lnTo>
                    <a:pt x="995" y="210"/>
                  </a:lnTo>
                  <a:moveTo>
                    <a:pt x="1990" y="0"/>
                  </a:moveTo>
                  <a:lnTo>
                    <a:pt x="1990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4383" y="3204"/>
              <a:ext cx="3987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5" name="AutoShape 13"/>
            <p:cNvSpPr>
              <a:spLocks/>
            </p:cNvSpPr>
            <p:nvPr/>
          </p:nvSpPr>
          <p:spPr bwMode="auto">
            <a:xfrm>
              <a:off x="5380" y="2584"/>
              <a:ext cx="1990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995" y="0"/>
                </a:cxn>
                <a:cxn ang="0">
                  <a:pos x="995" y="210"/>
                </a:cxn>
                <a:cxn ang="0">
                  <a:pos x="1990" y="0"/>
                </a:cxn>
                <a:cxn ang="0">
                  <a:pos x="1990" y="210"/>
                </a:cxn>
              </a:cxnLst>
              <a:rect l="0" t="0" r="r" b="b"/>
              <a:pathLst>
                <a:path w="1990" h="210">
                  <a:moveTo>
                    <a:pt x="0" y="0"/>
                  </a:moveTo>
                  <a:lnTo>
                    <a:pt x="0" y="210"/>
                  </a:lnTo>
                  <a:moveTo>
                    <a:pt x="995" y="0"/>
                  </a:moveTo>
                  <a:lnTo>
                    <a:pt x="995" y="210"/>
                  </a:lnTo>
                  <a:moveTo>
                    <a:pt x="1990" y="0"/>
                  </a:moveTo>
                  <a:lnTo>
                    <a:pt x="1990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6" name="Rectangle 14"/>
            <p:cNvSpPr>
              <a:spLocks noChangeArrowheads="1"/>
            </p:cNvSpPr>
            <p:nvPr/>
          </p:nvSpPr>
          <p:spPr bwMode="auto">
            <a:xfrm>
              <a:off x="4383" y="2794"/>
              <a:ext cx="3987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7" name="AutoShape 15"/>
            <p:cNvSpPr>
              <a:spLocks/>
            </p:cNvSpPr>
            <p:nvPr/>
          </p:nvSpPr>
          <p:spPr bwMode="auto">
            <a:xfrm>
              <a:off x="5380" y="2179"/>
              <a:ext cx="2990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995" y="0"/>
                </a:cxn>
                <a:cxn ang="0">
                  <a:pos x="995" y="210"/>
                </a:cxn>
                <a:cxn ang="0">
                  <a:pos x="1990" y="0"/>
                </a:cxn>
                <a:cxn ang="0">
                  <a:pos x="1990" y="210"/>
                </a:cxn>
                <a:cxn ang="0">
                  <a:pos x="2990" y="0"/>
                </a:cxn>
                <a:cxn ang="0">
                  <a:pos x="2990" y="210"/>
                </a:cxn>
              </a:cxnLst>
              <a:rect l="0" t="0" r="r" b="b"/>
              <a:pathLst>
                <a:path w="2990" h="210">
                  <a:moveTo>
                    <a:pt x="0" y="0"/>
                  </a:moveTo>
                  <a:lnTo>
                    <a:pt x="0" y="210"/>
                  </a:lnTo>
                  <a:moveTo>
                    <a:pt x="995" y="0"/>
                  </a:moveTo>
                  <a:lnTo>
                    <a:pt x="995" y="210"/>
                  </a:lnTo>
                  <a:moveTo>
                    <a:pt x="1990" y="0"/>
                  </a:moveTo>
                  <a:lnTo>
                    <a:pt x="1990" y="210"/>
                  </a:lnTo>
                  <a:moveTo>
                    <a:pt x="2990" y="0"/>
                  </a:moveTo>
                  <a:lnTo>
                    <a:pt x="2990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4383" y="2389"/>
              <a:ext cx="4482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49" name="AutoShape 17"/>
            <p:cNvSpPr>
              <a:spLocks/>
            </p:cNvSpPr>
            <p:nvPr/>
          </p:nvSpPr>
          <p:spPr bwMode="auto">
            <a:xfrm>
              <a:off x="5380" y="1364"/>
              <a:ext cx="3985" cy="3769"/>
            </a:xfrm>
            <a:custGeom>
              <a:avLst/>
              <a:gdLst/>
              <a:ahLst/>
              <a:cxnLst>
                <a:cxn ang="0">
                  <a:pos x="0" y="410"/>
                </a:cxn>
                <a:cxn ang="0">
                  <a:pos x="0" y="615"/>
                </a:cxn>
                <a:cxn ang="0">
                  <a:pos x="995" y="410"/>
                </a:cxn>
                <a:cxn ang="0">
                  <a:pos x="995" y="615"/>
                </a:cxn>
                <a:cxn ang="0">
                  <a:pos x="1990" y="410"/>
                </a:cxn>
                <a:cxn ang="0">
                  <a:pos x="1990" y="615"/>
                </a:cxn>
                <a:cxn ang="0">
                  <a:pos x="2990" y="410"/>
                </a:cxn>
                <a:cxn ang="0">
                  <a:pos x="2990" y="615"/>
                </a:cxn>
                <a:cxn ang="0">
                  <a:pos x="3985" y="0"/>
                </a:cxn>
                <a:cxn ang="0">
                  <a:pos x="3985" y="3768"/>
                </a:cxn>
              </a:cxnLst>
              <a:rect l="0" t="0" r="r" b="b"/>
              <a:pathLst>
                <a:path w="3985" h="3769">
                  <a:moveTo>
                    <a:pt x="0" y="410"/>
                  </a:moveTo>
                  <a:lnTo>
                    <a:pt x="0" y="615"/>
                  </a:lnTo>
                  <a:moveTo>
                    <a:pt x="995" y="410"/>
                  </a:moveTo>
                  <a:lnTo>
                    <a:pt x="995" y="615"/>
                  </a:lnTo>
                  <a:moveTo>
                    <a:pt x="1990" y="410"/>
                  </a:moveTo>
                  <a:lnTo>
                    <a:pt x="1990" y="615"/>
                  </a:lnTo>
                  <a:moveTo>
                    <a:pt x="2990" y="410"/>
                  </a:moveTo>
                  <a:lnTo>
                    <a:pt x="2990" y="615"/>
                  </a:lnTo>
                  <a:moveTo>
                    <a:pt x="3985" y="0"/>
                  </a:moveTo>
                  <a:lnTo>
                    <a:pt x="3985" y="3768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0" name="Rectangle 18"/>
            <p:cNvSpPr>
              <a:spLocks noChangeArrowheads="1"/>
            </p:cNvSpPr>
            <p:nvPr/>
          </p:nvSpPr>
          <p:spPr bwMode="auto">
            <a:xfrm>
              <a:off x="4383" y="1979"/>
              <a:ext cx="498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1" name="AutoShape 19"/>
            <p:cNvSpPr>
              <a:spLocks/>
            </p:cNvSpPr>
            <p:nvPr/>
          </p:nvSpPr>
          <p:spPr bwMode="auto">
            <a:xfrm>
              <a:off x="5380" y="1364"/>
              <a:ext cx="2990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995" y="0"/>
                </a:cxn>
                <a:cxn ang="0">
                  <a:pos x="995" y="210"/>
                </a:cxn>
                <a:cxn ang="0">
                  <a:pos x="1990" y="0"/>
                </a:cxn>
                <a:cxn ang="0">
                  <a:pos x="1990" y="210"/>
                </a:cxn>
                <a:cxn ang="0">
                  <a:pos x="2990" y="0"/>
                </a:cxn>
                <a:cxn ang="0">
                  <a:pos x="2990" y="210"/>
                </a:cxn>
              </a:cxnLst>
              <a:rect l="0" t="0" r="r" b="b"/>
              <a:pathLst>
                <a:path w="2990" h="210">
                  <a:moveTo>
                    <a:pt x="0" y="0"/>
                  </a:moveTo>
                  <a:lnTo>
                    <a:pt x="0" y="210"/>
                  </a:lnTo>
                  <a:moveTo>
                    <a:pt x="995" y="0"/>
                  </a:moveTo>
                  <a:lnTo>
                    <a:pt x="995" y="210"/>
                  </a:lnTo>
                  <a:moveTo>
                    <a:pt x="1990" y="0"/>
                  </a:moveTo>
                  <a:lnTo>
                    <a:pt x="1990" y="210"/>
                  </a:lnTo>
                  <a:moveTo>
                    <a:pt x="2990" y="0"/>
                  </a:moveTo>
                  <a:lnTo>
                    <a:pt x="2990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2" name="Rectangle 20"/>
            <p:cNvSpPr>
              <a:spLocks noChangeArrowheads="1"/>
            </p:cNvSpPr>
            <p:nvPr/>
          </p:nvSpPr>
          <p:spPr bwMode="auto">
            <a:xfrm>
              <a:off x="4383" y="1574"/>
              <a:ext cx="498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3" name="AutoShape 21"/>
            <p:cNvSpPr>
              <a:spLocks/>
            </p:cNvSpPr>
            <p:nvPr/>
          </p:nvSpPr>
          <p:spPr bwMode="auto">
            <a:xfrm>
              <a:off x="5380" y="1063"/>
              <a:ext cx="4980" cy="40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7"/>
                </a:cxn>
                <a:cxn ang="0">
                  <a:pos x="995" y="0"/>
                </a:cxn>
                <a:cxn ang="0">
                  <a:pos x="995" y="107"/>
                </a:cxn>
                <a:cxn ang="0">
                  <a:pos x="1990" y="0"/>
                </a:cxn>
                <a:cxn ang="0">
                  <a:pos x="1990" y="107"/>
                </a:cxn>
                <a:cxn ang="0">
                  <a:pos x="2990" y="0"/>
                </a:cxn>
                <a:cxn ang="0">
                  <a:pos x="2990" y="107"/>
                </a:cxn>
                <a:cxn ang="0">
                  <a:pos x="3985" y="0"/>
                </a:cxn>
                <a:cxn ang="0">
                  <a:pos x="3985" y="107"/>
                </a:cxn>
                <a:cxn ang="0">
                  <a:pos x="4980" y="0"/>
                </a:cxn>
                <a:cxn ang="0">
                  <a:pos x="4980" y="4070"/>
                </a:cxn>
              </a:cxnLst>
              <a:rect l="0" t="0" r="r" b="b"/>
              <a:pathLst>
                <a:path w="4980" h="4070">
                  <a:moveTo>
                    <a:pt x="0" y="0"/>
                  </a:moveTo>
                  <a:lnTo>
                    <a:pt x="0" y="107"/>
                  </a:lnTo>
                  <a:moveTo>
                    <a:pt x="995" y="0"/>
                  </a:moveTo>
                  <a:lnTo>
                    <a:pt x="995" y="107"/>
                  </a:lnTo>
                  <a:moveTo>
                    <a:pt x="1990" y="0"/>
                  </a:moveTo>
                  <a:lnTo>
                    <a:pt x="1990" y="107"/>
                  </a:lnTo>
                  <a:moveTo>
                    <a:pt x="2990" y="0"/>
                  </a:moveTo>
                  <a:lnTo>
                    <a:pt x="2990" y="107"/>
                  </a:lnTo>
                  <a:moveTo>
                    <a:pt x="3985" y="0"/>
                  </a:moveTo>
                  <a:lnTo>
                    <a:pt x="3985" y="107"/>
                  </a:lnTo>
                  <a:moveTo>
                    <a:pt x="4980" y="0"/>
                  </a:moveTo>
                  <a:lnTo>
                    <a:pt x="4980" y="407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4" name="Rectangle 22"/>
            <p:cNvSpPr>
              <a:spLocks noChangeArrowheads="1"/>
            </p:cNvSpPr>
            <p:nvPr/>
          </p:nvSpPr>
          <p:spPr bwMode="auto">
            <a:xfrm>
              <a:off x="4383" y="1169"/>
              <a:ext cx="5977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5" name="AutoShape 23"/>
            <p:cNvSpPr>
              <a:spLocks/>
            </p:cNvSpPr>
            <p:nvPr/>
          </p:nvSpPr>
          <p:spPr bwMode="auto">
            <a:xfrm>
              <a:off x="4383" y="1063"/>
              <a:ext cx="6972" cy="4070"/>
            </a:xfrm>
            <a:custGeom>
              <a:avLst/>
              <a:gdLst/>
              <a:ahLst/>
              <a:cxnLst>
                <a:cxn ang="0">
                  <a:pos x="0" y="4070"/>
                </a:cxn>
                <a:cxn ang="0">
                  <a:pos x="0" y="0"/>
                </a:cxn>
                <a:cxn ang="0">
                  <a:pos x="6972" y="0"/>
                </a:cxn>
                <a:cxn ang="0">
                  <a:pos x="6972" y="4070"/>
                </a:cxn>
              </a:cxnLst>
              <a:rect l="0" t="0" r="r" b="b"/>
              <a:pathLst>
                <a:path w="6972" h="4070">
                  <a:moveTo>
                    <a:pt x="0" y="4070"/>
                  </a:moveTo>
                  <a:lnTo>
                    <a:pt x="0" y="0"/>
                  </a:lnTo>
                  <a:moveTo>
                    <a:pt x="6972" y="0"/>
                  </a:moveTo>
                  <a:lnTo>
                    <a:pt x="6972" y="407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6" name="Rectangle 24"/>
            <p:cNvSpPr>
              <a:spLocks noChangeArrowheads="1"/>
            </p:cNvSpPr>
            <p:nvPr/>
          </p:nvSpPr>
          <p:spPr bwMode="auto">
            <a:xfrm>
              <a:off x="2410" y="321"/>
              <a:ext cx="9542" cy="5350"/>
            </a:xfrm>
            <a:prstGeom prst="rect">
              <a:avLst/>
            </a:prstGeom>
            <a:noFill/>
            <a:ln w="9525">
              <a:solidFill>
                <a:srgbClr val="D9D9D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457" name="Text Box 25"/>
            <p:cNvSpPr txBox="1">
              <a:spLocks noChangeArrowheads="1"/>
            </p:cNvSpPr>
            <p:nvPr/>
          </p:nvSpPr>
          <p:spPr bwMode="auto">
            <a:xfrm>
              <a:off x="2314" y="385"/>
              <a:ext cx="9728" cy="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Уровень владения </a:t>
              </a:r>
            </a:p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коммуникативными компетенциями</a:t>
              </a:r>
              <a:r>
                <a:rPr kumimoji="0" lang="ru-RU" sz="24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 учителями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8458" name="Text Box 26"/>
            <p:cNvSpPr txBox="1">
              <a:spLocks noChangeArrowheads="1"/>
            </p:cNvSpPr>
            <p:nvPr/>
          </p:nvSpPr>
          <p:spPr bwMode="auto">
            <a:xfrm>
              <a:off x="2944" y="1167"/>
              <a:ext cx="1256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Русский язык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59" name="Text Box 27"/>
            <p:cNvSpPr txBox="1">
              <a:spLocks noChangeArrowheads="1"/>
            </p:cNvSpPr>
            <p:nvPr/>
          </p:nvSpPr>
          <p:spPr bwMode="auto">
            <a:xfrm>
              <a:off x="10481" y="1182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68%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60" name="Text Box 28"/>
            <p:cNvSpPr txBox="1">
              <a:spLocks noChangeArrowheads="1"/>
            </p:cNvSpPr>
            <p:nvPr/>
          </p:nvSpPr>
          <p:spPr bwMode="auto">
            <a:xfrm>
              <a:off x="3025" y="1574"/>
              <a:ext cx="1176" cy="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28575" lvl="0" indent="0" algn="r" defTabSz="914400" rtl="0" eaLnBrk="1" fontAlgn="base" latinLnBrk="0" hangingPunct="1">
                <a:lnSpc>
                  <a:spcPct val="89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Математика</a:t>
              </a:r>
            </a:p>
            <a:p>
              <a:pPr marL="0" marR="28575" lvl="0" indent="0" algn="r" defTabSz="914400" rtl="0" eaLnBrk="1" fontAlgn="base" latinLnBrk="0" hangingPunct="1">
                <a:lnSpc>
                  <a:spcPct val="105000"/>
                </a:lnSpc>
                <a:spcBef>
                  <a:spcPts val="688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Биология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61" name="Text Box 29"/>
            <p:cNvSpPr txBox="1">
              <a:spLocks noChangeArrowheads="1"/>
            </p:cNvSpPr>
            <p:nvPr/>
          </p:nvSpPr>
          <p:spPr bwMode="auto">
            <a:xfrm>
              <a:off x="9485" y="1590"/>
              <a:ext cx="382" cy="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66%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66%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62" name="Text Box 30"/>
            <p:cNvSpPr txBox="1">
              <a:spLocks noChangeArrowheads="1"/>
            </p:cNvSpPr>
            <p:nvPr/>
          </p:nvSpPr>
          <p:spPr bwMode="auto">
            <a:xfrm>
              <a:off x="2542" y="2388"/>
              <a:ext cx="2271" cy="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Начальная школа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63" name="Text Box 31"/>
            <p:cNvSpPr txBox="1">
              <a:spLocks noChangeArrowheads="1"/>
            </p:cNvSpPr>
            <p:nvPr/>
          </p:nvSpPr>
          <p:spPr bwMode="auto">
            <a:xfrm>
              <a:off x="8987" y="2404"/>
              <a:ext cx="734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65%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64" name="Text Box 32"/>
            <p:cNvSpPr txBox="1">
              <a:spLocks noChangeArrowheads="1"/>
            </p:cNvSpPr>
            <p:nvPr/>
          </p:nvSpPr>
          <p:spPr bwMode="auto">
            <a:xfrm>
              <a:off x="2577" y="2795"/>
              <a:ext cx="1624" cy="1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28575" lvl="0" indent="0" algn="r" defTabSz="914400" rtl="0" eaLnBrk="1" fontAlgn="base" latinLnBrk="0" hangingPunct="1">
                <a:lnSpc>
                  <a:spcPct val="89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Физика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ts val="688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Обществознание</a:t>
              </a:r>
            </a:p>
            <a:p>
              <a:pPr marL="0" marR="33338" lvl="0" indent="0" algn="r" defTabSz="914400" rtl="0" eaLnBrk="1" fontAlgn="base" latinLnBrk="0" hangingPunct="1">
                <a:lnSpc>
                  <a:spcPct val="105000"/>
                </a:lnSpc>
                <a:spcBef>
                  <a:spcPts val="688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География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65" name="Text Box 33"/>
            <p:cNvSpPr txBox="1">
              <a:spLocks noChangeArrowheads="1"/>
            </p:cNvSpPr>
            <p:nvPr/>
          </p:nvSpPr>
          <p:spPr bwMode="auto">
            <a:xfrm>
              <a:off x="8489" y="2811"/>
              <a:ext cx="382" cy="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64%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64%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64%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66" name="Text Box 34"/>
            <p:cNvSpPr txBox="1">
              <a:spLocks noChangeArrowheads="1"/>
            </p:cNvSpPr>
            <p:nvPr/>
          </p:nvSpPr>
          <p:spPr bwMode="auto">
            <a:xfrm>
              <a:off x="3104" y="4016"/>
              <a:ext cx="1098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28575" lvl="0" indent="0" algn="r" defTabSz="914400" rtl="0" eaLnBrk="1" fontAlgn="base" latinLnBrk="0" hangingPunct="1">
                <a:lnSpc>
                  <a:spcPct val="89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Литература</a:t>
              </a:r>
            </a:p>
            <a:p>
              <a:pPr marL="0" marR="33338" lvl="0" indent="0" algn="r" defTabSz="914400" rtl="0" eaLnBrk="1" fontAlgn="base" latinLnBrk="0" hangingPunct="1">
                <a:lnSpc>
                  <a:spcPct val="105000"/>
                </a:lnSpc>
                <a:spcBef>
                  <a:spcPts val="688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История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67" name="Text Box 35"/>
            <p:cNvSpPr txBox="1">
              <a:spLocks noChangeArrowheads="1"/>
            </p:cNvSpPr>
            <p:nvPr/>
          </p:nvSpPr>
          <p:spPr bwMode="auto">
            <a:xfrm>
              <a:off x="7990" y="4032"/>
              <a:ext cx="382" cy="6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63%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63%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68" name="Text Box 36"/>
            <p:cNvSpPr txBox="1">
              <a:spLocks noChangeArrowheads="1"/>
            </p:cNvSpPr>
            <p:nvPr/>
          </p:nvSpPr>
          <p:spPr bwMode="auto">
            <a:xfrm>
              <a:off x="3574" y="4831"/>
              <a:ext cx="631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Химия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69" name="Text Box 37"/>
            <p:cNvSpPr txBox="1">
              <a:spLocks noChangeArrowheads="1"/>
            </p:cNvSpPr>
            <p:nvPr/>
          </p:nvSpPr>
          <p:spPr bwMode="auto">
            <a:xfrm>
              <a:off x="6496" y="4846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60%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762000" y="517267"/>
            <a:ext cx="838200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461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Рекомендации по работе в части совершенствования коммуникативных компетенций: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6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Включение в планы работы всех методических объединений деятельности по разработке, апробации различных педагогических решений по использованию методов и приемов мотивации к учебной деятельности, реализации воспитательного потенциала урока средствами педагогической коммуникации.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6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Планирование повышения квалификации всех учителей по модулям дополнительных профессиональных программ, связанным с применением интерактивных форм обучения и воспитания, работы с родителями с учетом современных тенденций развития российского общества, семейных отношений, в соответствии с требованиями обновленных ФГОС.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6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Организация сетевого взаимодействия учителей для совместных разработок и мероприятий, проектов с участием детей и родителей, проектов учителей с использованием интерактивных форм представления и обсуждения результатов педагогической деятельности.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6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Планирование мероприятий по синхронному развитию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психолого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 педагогических компетенций и коммуникативных компетенций в рамках практико-ориентированных форм педагогического общения и взаимодействия,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взаимообучения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педагогов, наставничества.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6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Вовлечение учителей в различные формы взаимодействия и представления результатов своей деятельности всем участникам образовательных отношений, обмена опытом, конкурсное движение.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6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Содействие разработке и реализации социально-педагогических проектов с участием всех участников образовательных отношений.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6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Выявление и распространение успешных форм и методических практик в части использования интерактивных форм взаимодействия с обучающимися, учителями различных методических объединений в рамках совместных мероприятий и проектов.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461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Внедрение современных форматов методического сопровождения деятельности педагогов, организация сетевых пар, наставнических пар и групп.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62000" y="1524000"/>
            <a:ext cx="7772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2800" dirty="0" smtClean="0"/>
              <a:t>В соответствии с Государственным заданием ГАОУ ДПО СО «ИРО» была проведена региональная диагностика для определения уровня сформированности профессиональных компетенций учителей общеобразовательных организаций Свердловской области  в срок </a:t>
            </a:r>
          </a:p>
          <a:p>
            <a:pPr indent="457200" algn="ctr"/>
            <a:r>
              <a:rPr lang="ru-RU" sz="2800" dirty="0" smtClean="0"/>
              <a:t>с 10.04 2023 по 10.05.2023 года.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14400" y="1997839"/>
            <a:ext cx="7848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/>
              <a:t>Развитие	профессиональных	компетенций	учителей общеобразовательных организаций должно осуществляться с учетом результатов, выявленных в ходе региональной диагностики для определения уровня сформированности профессиональных компетенций учителей общеобразовательных организаций Свердловской области.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24000" y="2438400"/>
            <a:ext cx="6865983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внимание.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5800" y="1828800"/>
            <a:ext cx="7924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Компетентность в педагогике</a:t>
            </a:r>
            <a:r>
              <a:rPr lang="ru-RU" sz="2400" dirty="0" smtClean="0"/>
              <a:t> — созидательная способность осуществлять тот или иной вид деятельности (в данном случае педагогической), при развивающейся дифференциации научных знаний в отраслевые научные знания, акцент делается на успешную подготовку педагогом учащихся к самореализации.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685801"/>
            <a:ext cx="8153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Компетенция</a:t>
            </a:r>
            <a:r>
              <a:rPr lang="ru-RU" sz="2400" dirty="0" smtClean="0"/>
              <a:t> - это круг вопросов, в которых педагог обладает познаниями и опытом.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4343400"/>
            <a:ext cx="8153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Профессиональная компетентность педагога </a:t>
            </a:r>
            <a:r>
              <a:rPr lang="ru-RU" sz="2400" dirty="0" smtClean="0"/>
              <a:t>- профессионально-личностная характеристика, включающая комплекс знаний, умений и личностных качеств, позволяющих эффективно осуществлять педагогическую деятельность.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62000" y="1447800"/>
            <a:ext cx="80772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/>
              <a:t>Проведение региональной диагностики в 2023 года были направлены на выявление данных о профессиональной сформированности профессиональных компетенций учителей </a:t>
            </a:r>
            <a:r>
              <a:rPr lang="ru-RU" sz="2400" u="sng" dirty="0" smtClean="0"/>
              <a:t>по четырем группам компетенций</a:t>
            </a:r>
            <a:r>
              <a:rPr lang="ru-RU" sz="2400" dirty="0" smtClean="0"/>
              <a:t>:</a:t>
            </a:r>
          </a:p>
          <a:p>
            <a:pPr indent="457200"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800" b="1" i="1" dirty="0" smtClean="0"/>
              <a:t>предметных,</a:t>
            </a:r>
          </a:p>
          <a:p>
            <a:pPr indent="457200">
              <a:buFont typeface="Arial" pitchFamily="34" charset="0"/>
              <a:buChar char="•"/>
            </a:pPr>
            <a:r>
              <a:rPr lang="ru-RU" sz="2800" b="1" i="1" dirty="0" smtClean="0"/>
              <a:t> методических,</a:t>
            </a:r>
          </a:p>
          <a:p>
            <a:pPr indent="457200">
              <a:buFont typeface="Arial" pitchFamily="34" charset="0"/>
              <a:buChar char="•"/>
            </a:pPr>
            <a:r>
              <a:rPr lang="ru-RU" sz="2800" b="1" i="1" dirty="0" smtClean="0"/>
              <a:t> психолого-педагогических,</a:t>
            </a:r>
          </a:p>
          <a:p>
            <a:pPr indent="457200">
              <a:buFont typeface="Arial" pitchFamily="34" charset="0"/>
              <a:buChar char="•"/>
            </a:pPr>
            <a:r>
              <a:rPr lang="ru-RU" sz="2800" b="1" i="1" dirty="0" smtClean="0"/>
              <a:t> коммуникативных.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62000" y="1752600"/>
            <a:ext cx="8001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/>
              <a:t>Региональная диагностика заключается в прохождении тестирования (онлайн), которое включает в себя </a:t>
            </a:r>
            <a:r>
              <a:rPr lang="ru-RU" sz="2400" u="sng" dirty="0" smtClean="0"/>
              <a:t>30 тестовых заданий</a:t>
            </a:r>
            <a:r>
              <a:rPr lang="ru-RU" sz="2400" dirty="0" smtClean="0"/>
              <a:t>, направленных на выявление уровня владения компетенциями: </a:t>
            </a:r>
          </a:p>
          <a:p>
            <a:pPr indent="4572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предметными (10 заданий),</a:t>
            </a:r>
          </a:p>
          <a:p>
            <a:pPr indent="4572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методическими (7 заданий), </a:t>
            </a:r>
          </a:p>
          <a:p>
            <a:pPr indent="4572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психолого-педагогическими (8 заданий),</a:t>
            </a:r>
          </a:p>
          <a:p>
            <a:pPr indent="45720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коммуникативными (5 заданий).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62000" y="507787"/>
            <a:ext cx="80010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соответствии с проведенным анализом сформулированы выводы: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определения уровня владения профессиональными компетенциями учителей по группам профессиональных компетенций: предметных, методических, психолого-педагогических, коммуникативных;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62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выявленной зоны наиболее стабильных и высоких результатов региональной диагностики в части владения группами компетенций предметных, методических, психолого-педагогических, коммуникативных;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62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выявленных наиболее типичных затруднениях (профессиональных дефицитах) учителей по группам компетенций предметных, методических, психолого-педагогических, коммуникативных;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76275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762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определения наиболее актуальных зон профессионального развития учителей данной предметной группы.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456850" y="617048"/>
            <a:ext cx="8222991" cy="6088551"/>
            <a:chOff x="2315" y="642"/>
            <a:chExt cx="9453" cy="5356"/>
          </a:xfrm>
        </p:grpSpPr>
        <p:sp>
          <p:nvSpPr>
            <p:cNvPr id="15363" name="AutoShape 3"/>
            <p:cNvSpPr>
              <a:spLocks/>
            </p:cNvSpPr>
            <p:nvPr/>
          </p:nvSpPr>
          <p:spPr bwMode="auto">
            <a:xfrm>
              <a:off x="5160" y="4948"/>
              <a:ext cx="1550" cy="512"/>
            </a:xfrm>
            <a:custGeom>
              <a:avLst/>
              <a:gdLst/>
              <a:ahLst/>
              <a:cxnLst>
                <a:cxn ang="0">
                  <a:pos x="0" y="405"/>
                </a:cxn>
                <a:cxn ang="0">
                  <a:pos x="0" y="512"/>
                </a:cxn>
                <a:cxn ang="0">
                  <a:pos x="0" y="0"/>
                </a:cxn>
                <a:cxn ang="0">
                  <a:pos x="0" y="210"/>
                </a:cxn>
                <a:cxn ang="0">
                  <a:pos x="775" y="405"/>
                </a:cxn>
                <a:cxn ang="0">
                  <a:pos x="775" y="512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405"/>
                </a:cxn>
                <a:cxn ang="0">
                  <a:pos x="1550" y="512"/>
                </a:cxn>
                <a:cxn ang="0">
                  <a:pos x="1550" y="0"/>
                </a:cxn>
                <a:cxn ang="0">
                  <a:pos x="1550" y="210"/>
                </a:cxn>
              </a:cxnLst>
              <a:rect l="0" t="0" r="r" b="b"/>
              <a:pathLst>
                <a:path w="1550" h="512">
                  <a:moveTo>
                    <a:pt x="0" y="405"/>
                  </a:moveTo>
                  <a:lnTo>
                    <a:pt x="0" y="512"/>
                  </a:lnTo>
                  <a:moveTo>
                    <a:pt x="0" y="0"/>
                  </a:moveTo>
                  <a:lnTo>
                    <a:pt x="0" y="210"/>
                  </a:lnTo>
                  <a:moveTo>
                    <a:pt x="775" y="405"/>
                  </a:moveTo>
                  <a:lnTo>
                    <a:pt x="775" y="512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405"/>
                  </a:moveTo>
                  <a:lnTo>
                    <a:pt x="1550" y="512"/>
                  </a:lnTo>
                  <a:moveTo>
                    <a:pt x="1550" y="0"/>
                  </a:moveTo>
                  <a:lnTo>
                    <a:pt x="1550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64" name="Rectangle 4"/>
            <p:cNvSpPr>
              <a:spLocks noChangeArrowheads="1"/>
            </p:cNvSpPr>
            <p:nvPr/>
          </p:nvSpPr>
          <p:spPr bwMode="auto">
            <a:xfrm>
              <a:off x="4383" y="5158"/>
              <a:ext cx="2867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65" name="AutoShape 5"/>
            <p:cNvSpPr>
              <a:spLocks/>
            </p:cNvSpPr>
            <p:nvPr/>
          </p:nvSpPr>
          <p:spPr bwMode="auto">
            <a:xfrm>
              <a:off x="5160" y="4538"/>
              <a:ext cx="2325" cy="9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410"/>
                </a:cxn>
                <a:cxn ang="0">
                  <a:pos x="2325" y="922"/>
                </a:cxn>
                <a:cxn ang="0">
                  <a:pos x="2325" y="0"/>
                </a:cxn>
                <a:cxn ang="0">
                  <a:pos x="2325" y="210"/>
                </a:cxn>
              </a:cxnLst>
              <a:rect l="0" t="0" r="r" b="b"/>
              <a:pathLst>
                <a:path w="2325" h="922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410"/>
                  </a:moveTo>
                  <a:lnTo>
                    <a:pt x="2325" y="922"/>
                  </a:lnTo>
                  <a:moveTo>
                    <a:pt x="2325" y="0"/>
                  </a:moveTo>
                  <a:lnTo>
                    <a:pt x="2325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66" name="Rectangle 6"/>
            <p:cNvSpPr>
              <a:spLocks noChangeArrowheads="1"/>
            </p:cNvSpPr>
            <p:nvPr/>
          </p:nvSpPr>
          <p:spPr bwMode="auto">
            <a:xfrm>
              <a:off x="4383" y="4748"/>
              <a:ext cx="364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67" name="AutoShape 7"/>
            <p:cNvSpPr>
              <a:spLocks/>
            </p:cNvSpPr>
            <p:nvPr/>
          </p:nvSpPr>
          <p:spPr bwMode="auto">
            <a:xfrm>
              <a:off x="5160" y="4133"/>
              <a:ext cx="2325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0"/>
                </a:cxn>
                <a:cxn ang="0">
                  <a:pos x="2325" y="210"/>
                </a:cxn>
              </a:cxnLst>
              <a:rect l="0" t="0" r="r" b="b"/>
              <a:pathLst>
                <a:path w="2325" h="210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0"/>
                  </a:moveTo>
                  <a:lnTo>
                    <a:pt x="2325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68" name="Rectangle 8"/>
            <p:cNvSpPr>
              <a:spLocks noChangeArrowheads="1"/>
            </p:cNvSpPr>
            <p:nvPr/>
          </p:nvSpPr>
          <p:spPr bwMode="auto">
            <a:xfrm>
              <a:off x="4383" y="4343"/>
              <a:ext cx="3797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69" name="AutoShape 9"/>
            <p:cNvSpPr>
              <a:spLocks/>
            </p:cNvSpPr>
            <p:nvPr/>
          </p:nvSpPr>
          <p:spPr bwMode="auto">
            <a:xfrm>
              <a:off x="5160" y="3723"/>
              <a:ext cx="3100" cy="17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100" y="410"/>
                </a:cxn>
                <a:cxn ang="0">
                  <a:pos x="3100" y="1737"/>
                </a:cxn>
                <a:cxn ang="0">
                  <a:pos x="3100" y="0"/>
                </a:cxn>
                <a:cxn ang="0">
                  <a:pos x="3100" y="210"/>
                </a:cxn>
              </a:cxnLst>
              <a:rect l="0" t="0" r="r" b="b"/>
              <a:pathLst>
                <a:path w="3100" h="1737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100" y="410"/>
                  </a:moveTo>
                  <a:lnTo>
                    <a:pt x="3100" y="1737"/>
                  </a:lnTo>
                  <a:moveTo>
                    <a:pt x="3100" y="0"/>
                  </a:moveTo>
                  <a:lnTo>
                    <a:pt x="3100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70" name="Rectangle 10"/>
            <p:cNvSpPr>
              <a:spLocks noChangeArrowheads="1"/>
            </p:cNvSpPr>
            <p:nvPr/>
          </p:nvSpPr>
          <p:spPr bwMode="auto">
            <a:xfrm>
              <a:off x="4383" y="3933"/>
              <a:ext cx="434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71" name="AutoShape 11"/>
            <p:cNvSpPr>
              <a:spLocks/>
            </p:cNvSpPr>
            <p:nvPr/>
          </p:nvSpPr>
          <p:spPr bwMode="auto">
            <a:xfrm>
              <a:off x="5160" y="3318"/>
              <a:ext cx="3875" cy="21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100" y="0"/>
                </a:cxn>
                <a:cxn ang="0">
                  <a:pos x="3100" y="210"/>
                </a:cxn>
                <a:cxn ang="0">
                  <a:pos x="3875" y="405"/>
                </a:cxn>
                <a:cxn ang="0">
                  <a:pos x="3875" y="2142"/>
                </a:cxn>
                <a:cxn ang="0">
                  <a:pos x="3875" y="0"/>
                </a:cxn>
                <a:cxn ang="0">
                  <a:pos x="3875" y="210"/>
                </a:cxn>
              </a:cxnLst>
              <a:rect l="0" t="0" r="r" b="b"/>
              <a:pathLst>
                <a:path w="3875" h="2142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100" y="0"/>
                  </a:moveTo>
                  <a:lnTo>
                    <a:pt x="3100" y="210"/>
                  </a:lnTo>
                  <a:moveTo>
                    <a:pt x="3875" y="405"/>
                  </a:moveTo>
                  <a:lnTo>
                    <a:pt x="3875" y="2142"/>
                  </a:lnTo>
                  <a:moveTo>
                    <a:pt x="3875" y="0"/>
                  </a:moveTo>
                  <a:lnTo>
                    <a:pt x="3875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72" name="Rectangle 12"/>
            <p:cNvSpPr>
              <a:spLocks noChangeArrowheads="1"/>
            </p:cNvSpPr>
            <p:nvPr/>
          </p:nvSpPr>
          <p:spPr bwMode="auto">
            <a:xfrm>
              <a:off x="4383" y="3528"/>
              <a:ext cx="4882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73" name="AutoShape 13"/>
            <p:cNvSpPr>
              <a:spLocks/>
            </p:cNvSpPr>
            <p:nvPr/>
          </p:nvSpPr>
          <p:spPr bwMode="auto">
            <a:xfrm>
              <a:off x="5160" y="2908"/>
              <a:ext cx="4650" cy="25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100" y="0"/>
                </a:cxn>
                <a:cxn ang="0">
                  <a:pos x="3100" y="210"/>
                </a:cxn>
                <a:cxn ang="0">
                  <a:pos x="3875" y="0"/>
                </a:cxn>
                <a:cxn ang="0">
                  <a:pos x="3875" y="210"/>
                </a:cxn>
                <a:cxn ang="0">
                  <a:pos x="4650" y="410"/>
                </a:cxn>
                <a:cxn ang="0">
                  <a:pos x="4650" y="2552"/>
                </a:cxn>
                <a:cxn ang="0">
                  <a:pos x="4650" y="0"/>
                </a:cxn>
                <a:cxn ang="0">
                  <a:pos x="4650" y="210"/>
                </a:cxn>
              </a:cxnLst>
              <a:rect l="0" t="0" r="r" b="b"/>
              <a:pathLst>
                <a:path w="4650" h="2552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100" y="0"/>
                  </a:moveTo>
                  <a:lnTo>
                    <a:pt x="3100" y="210"/>
                  </a:lnTo>
                  <a:moveTo>
                    <a:pt x="3875" y="0"/>
                  </a:moveTo>
                  <a:lnTo>
                    <a:pt x="3875" y="210"/>
                  </a:lnTo>
                  <a:moveTo>
                    <a:pt x="4650" y="410"/>
                  </a:moveTo>
                  <a:lnTo>
                    <a:pt x="4650" y="2552"/>
                  </a:lnTo>
                  <a:moveTo>
                    <a:pt x="4650" y="0"/>
                  </a:moveTo>
                  <a:lnTo>
                    <a:pt x="4650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74" name="Rectangle 14"/>
            <p:cNvSpPr>
              <a:spLocks noChangeArrowheads="1"/>
            </p:cNvSpPr>
            <p:nvPr/>
          </p:nvSpPr>
          <p:spPr bwMode="auto">
            <a:xfrm>
              <a:off x="4383" y="3118"/>
              <a:ext cx="558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75" name="AutoShape 15"/>
            <p:cNvSpPr>
              <a:spLocks/>
            </p:cNvSpPr>
            <p:nvPr/>
          </p:nvSpPr>
          <p:spPr bwMode="auto">
            <a:xfrm>
              <a:off x="5160" y="2503"/>
              <a:ext cx="4650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100" y="0"/>
                </a:cxn>
                <a:cxn ang="0">
                  <a:pos x="3100" y="210"/>
                </a:cxn>
                <a:cxn ang="0">
                  <a:pos x="3875" y="0"/>
                </a:cxn>
                <a:cxn ang="0">
                  <a:pos x="3875" y="210"/>
                </a:cxn>
                <a:cxn ang="0">
                  <a:pos x="4650" y="0"/>
                </a:cxn>
                <a:cxn ang="0">
                  <a:pos x="4650" y="210"/>
                </a:cxn>
              </a:cxnLst>
              <a:rect l="0" t="0" r="r" b="b"/>
              <a:pathLst>
                <a:path w="4650" h="210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100" y="0"/>
                  </a:moveTo>
                  <a:lnTo>
                    <a:pt x="3100" y="210"/>
                  </a:lnTo>
                  <a:moveTo>
                    <a:pt x="3875" y="0"/>
                  </a:moveTo>
                  <a:lnTo>
                    <a:pt x="3875" y="210"/>
                  </a:lnTo>
                  <a:moveTo>
                    <a:pt x="4650" y="0"/>
                  </a:moveTo>
                  <a:lnTo>
                    <a:pt x="4650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76" name="Rectangle 16"/>
            <p:cNvSpPr>
              <a:spLocks noChangeArrowheads="1"/>
            </p:cNvSpPr>
            <p:nvPr/>
          </p:nvSpPr>
          <p:spPr bwMode="auto">
            <a:xfrm>
              <a:off x="4383" y="2713"/>
              <a:ext cx="6122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77" name="AutoShape 17"/>
            <p:cNvSpPr>
              <a:spLocks/>
            </p:cNvSpPr>
            <p:nvPr/>
          </p:nvSpPr>
          <p:spPr bwMode="auto">
            <a:xfrm>
              <a:off x="5160" y="2093"/>
              <a:ext cx="4650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100" y="0"/>
                </a:cxn>
                <a:cxn ang="0">
                  <a:pos x="3100" y="210"/>
                </a:cxn>
                <a:cxn ang="0">
                  <a:pos x="3875" y="0"/>
                </a:cxn>
                <a:cxn ang="0">
                  <a:pos x="3875" y="210"/>
                </a:cxn>
                <a:cxn ang="0">
                  <a:pos x="4650" y="0"/>
                </a:cxn>
                <a:cxn ang="0">
                  <a:pos x="4650" y="210"/>
                </a:cxn>
              </a:cxnLst>
              <a:rect l="0" t="0" r="r" b="b"/>
              <a:pathLst>
                <a:path w="4650" h="210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100" y="0"/>
                  </a:moveTo>
                  <a:lnTo>
                    <a:pt x="3100" y="210"/>
                  </a:lnTo>
                  <a:moveTo>
                    <a:pt x="3875" y="0"/>
                  </a:moveTo>
                  <a:lnTo>
                    <a:pt x="3875" y="210"/>
                  </a:lnTo>
                  <a:moveTo>
                    <a:pt x="4650" y="0"/>
                  </a:moveTo>
                  <a:lnTo>
                    <a:pt x="4650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78" name="Rectangle 18"/>
            <p:cNvSpPr>
              <a:spLocks noChangeArrowheads="1"/>
            </p:cNvSpPr>
            <p:nvPr/>
          </p:nvSpPr>
          <p:spPr bwMode="auto">
            <a:xfrm>
              <a:off x="4383" y="2303"/>
              <a:ext cx="612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79" name="AutoShape 19"/>
            <p:cNvSpPr>
              <a:spLocks/>
            </p:cNvSpPr>
            <p:nvPr/>
          </p:nvSpPr>
          <p:spPr bwMode="auto">
            <a:xfrm>
              <a:off x="5160" y="1688"/>
              <a:ext cx="4650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0"/>
                </a:cxn>
                <a:cxn ang="0">
                  <a:pos x="775" y="0"/>
                </a:cxn>
                <a:cxn ang="0">
                  <a:pos x="775" y="210"/>
                </a:cxn>
                <a:cxn ang="0">
                  <a:pos x="1550" y="0"/>
                </a:cxn>
                <a:cxn ang="0">
                  <a:pos x="1550" y="210"/>
                </a:cxn>
                <a:cxn ang="0">
                  <a:pos x="2325" y="0"/>
                </a:cxn>
                <a:cxn ang="0">
                  <a:pos x="2325" y="210"/>
                </a:cxn>
                <a:cxn ang="0">
                  <a:pos x="3100" y="0"/>
                </a:cxn>
                <a:cxn ang="0">
                  <a:pos x="3100" y="210"/>
                </a:cxn>
                <a:cxn ang="0">
                  <a:pos x="3875" y="0"/>
                </a:cxn>
                <a:cxn ang="0">
                  <a:pos x="3875" y="210"/>
                </a:cxn>
                <a:cxn ang="0">
                  <a:pos x="4650" y="0"/>
                </a:cxn>
                <a:cxn ang="0">
                  <a:pos x="4650" y="210"/>
                </a:cxn>
              </a:cxnLst>
              <a:rect l="0" t="0" r="r" b="b"/>
              <a:pathLst>
                <a:path w="4650" h="210">
                  <a:moveTo>
                    <a:pt x="0" y="0"/>
                  </a:moveTo>
                  <a:lnTo>
                    <a:pt x="0" y="210"/>
                  </a:lnTo>
                  <a:moveTo>
                    <a:pt x="775" y="0"/>
                  </a:moveTo>
                  <a:lnTo>
                    <a:pt x="775" y="210"/>
                  </a:lnTo>
                  <a:moveTo>
                    <a:pt x="1550" y="0"/>
                  </a:moveTo>
                  <a:lnTo>
                    <a:pt x="1550" y="210"/>
                  </a:lnTo>
                  <a:moveTo>
                    <a:pt x="2325" y="0"/>
                  </a:moveTo>
                  <a:lnTo>
                    <a:pt x="2325" y="210"/>
                  </a:lnTo>
                  <a:moveTo>
                    <a:pt x="3100" y="0"/>
                  </a:moveTo>
                  <a:lnTo>
                    <a:pt x="3100" y="210"/>
                  </a:lnTo>
                  <a:moveTo>
                    <a:pt x="3875" y="0"/>
                  </a:moveTo>
                  <a:lnTo>
                    <a:pt x="3875" y="210"/>
                  </a:lnTo>
                  <a:moveTo>
                    <a:pt x="4650" y="0"/>
                  </a:moveTo>
                  <a:lnTo>
                    <a:pt x="4650" y="21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80" name="Rectangle 20"/>
            <p:cNvSpPr>
              <a:spLocks noChangeArrowheads="1"/>
            </p:cNvSpPr>
            <p:nvPr/>
          </p:nvSpPr>
          <p:spPr bwMode="auto">
            <a:xfrm>
              <a:off x="4383" y="1898"/>
              <a:ext cx="6122" cy="195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81" name="AutoShape 21"/>
            <p:cNvSpPr>
              <a:spLocks/>
            </p:cNvSpPr>
            <p:nvPr/>
          </p:nvSpPr>
          <p:spPr bwMode="auto">
            <a:xfrm>
              <a:off x="5160" y="1384"/>
              <a:ext cx="5425" cy="40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4"/>
                </a:cxn>
                <a:cxn ang="0">
                  <a:pos x="775" y="0"/>
                </a:cxn>
                <a:cxn ang="0">
                  <a:pos x="775" y="104"/>
                </a:cxn>
                <a:cxn ang="0">
                  <a:pos x="1550" y="0"/>
                </a:cxn>
                <a:cxn ang="0">
                  <a:pos x="1550" y="104"/>
                </a:cxn>
                <a:cxn ang="0">
                  <a:pos x="2325" y="0"/>
                </a:cxn>
                <a:cxn ang="0">
                  <a:pos x="2325" y="104"/>
                </a:cxn>
                <a:cxn ang="0">
                  <a:pos x="3100" y="0"/>
                </a:cxn>
                <a:cxn ang="0">
                  <a:pos x="3100" y="104"/>
                </a:cxn>
                <a:cxn ang="0">
                  <a:pos x="3875" y="0"/>
                </a:cxn>
                <a:cxn ang="0">
                  <a:pos x="3875" y="104"/>
                </a:cxn>
                <a:cxn ang="0">
                  <a:pos x="4650" y="0"/>
                </a:cxn>
                <a:cxn ang="0">
                  <a:pos x="4650" y="104"/>
                </a:cxn>
                <a:cxn ang="0">
                  <a:pos x="5425" y="304"/>
                </a:cxn>
                <a:cxn ang="0">
                  <a:pos x="5425" y="4076"/>
                </a:cxn>
                <a:cxn ang="0">
                  <a:pos x="5425" y="0"/>
                </a:cxn>
                <a:cxn ang="0">
                  <a:pos x="5425" y="104"/>
                </a:cxn>
              </a:cxnLst>
              <a:rect l="0" t="0" r="r" b="b"/>
              <a:pathLst>
                <a:path w="5425" h="4076">
                  <a:moveTo>
                    <a:pt x="0" y="0"/>
                  </a:moveTo>
                  <a:lnTo>
                    <a:pt x="0" y="104"/>
                  </a:lnTo>
                  <a:moveTo>
                    <a:pt x="775" y="0"/>
                  </a:moveTo>
                  <a:lnTo>
                    <a:pt x="775" y="104"/>
                  </a:lnTo>
                  <a:moveTo>
                    <a:pt x="1550" y="0"/>
                  </a:moveTo>
                  <a:lnTo>
                    <a:pt x="1550" y="104"/>
                  </a:lnTo>
                  <a:moveTo>
                    <a:pt x="2325" y="0"/>
                  </a:moveTo>
                  <a:lnTo>
                    <a:pt x="2325" y="104"/>
                  </a:lnTo>
                  <a:moveTo>
                    <a:pt x="3100" y="0"/>
                  </a:moveTo>
                  <a:lnTo>
                    <a:pt x="3100" y="104"/>
                  </a:lnTo>
                  <a:moveTo>
                    <a:pt x="3875" y="0"/>
                  </a:moveTo>
                  <a:lnTo>
                    <a:pt x="3875" y="104"/>
                  </a:lnTo>
                  <a:moveTo>
                    <a:pt x="4650" y="0"/>
                  </a:moveTo>
                  <a:lnTo>
                    <a:pt x="4650" y="104"/>
                  </a:lnTo>
                  <a:moveTo>
                    <a:pt x="5425" y="304"/>
                  </a:moveTo>
                  <a:lnTo>
                    <a:pt x="5425" y="4076"/>
                  </a:lnTo>
                  <a:moveTo>
                    <a:pt x="5425" y="0"/>
                  </a:moveTo>
                  <a:lnTo>
                    <a:pt x="5425" y="104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82" name="Rectangle 22"/>
            <p:cNvSpPr>
              <a:spLocks noChangeArrowheads="1"/>
            </p:cNvSpPr>
            <p:nvPr/>
          </p:nvSpPr>
          <p:spPr bwMode="auto">
            <a:xfrm>
              <a:off x="4383" y="1488"/>
              <a:ext cx="6332" cy="200"/>
            </a:xfrm>
            <a:prstGeom prst="rect">
              <a:avLst/>
            </a:prstGeom>
            <a:solidFill>
              <a:srgbClr val="5B9B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83" name="AutoShape 23"/>
            <p:cNvSpPr>
              <a:spLocks/>
            </p:cNvSpPr>
            <p:nvPr/>
          </p:nvSpPr>
          <p:spPr bwMode="auto">
            <a:xfrm>
              <a:off x="4383" y="1384"/>
              <a:ext cx="7218" cy="4076"/>
            </a:xfrm>
            <a:custGeom>
              <a:avLst/>
              <a:gdLst/>
              <a:ahLst/>
              <a:cxnLst>
                <a:cxn ang="0">
                  <a:pos x="0" y="4076"/>
                </a:cxn>
                <a:cxn ang="0">
                  <a:pos x="0" y="0"/>
                </a:cxn>
                <a:cxn ang="0">
                  <a:pos x="6974" y="0"/>
                </a:cxn>
                <a:cxn ang="0">
                  <a:pos x="6974" y="4076"/>
                </a:cxn>
              </a:cxnLst>
              <a:rect l="0" t="0" r="r" b="b"/>
              <a:pathLst>
                <a:path w="6974" h="4076">
                  <a:moveTo>
                    <a:pt x="0" y="4076"/>
                  </a:moveTo>
                  <a:lnTo>
                    <a:pt x="0" y="0"/>
                  </a:lnTo>
                  <a:moveTo>
                    <a:pt x="6974" y="0"/>
                  </a:moveTo>
                  <a:lnTo>
                    <a:pt x="6974" y="4076"/>
                  </a:lnTo>
                </a:path>
              </a:pathLst>
            </a:custGeom>
            <a:noFill/>
            <a:ln w="9525">
              <a:solidFill>
                <a:srgbClr val="D9D9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84" name="Rectangle 24"/>
            <p:cNvSpPr>
              <a:spLocks noChangeArrowheads="1"/>
            </p:cNvSpPr>
            <p:nvPr/>
          </p:nvSpPr>
          <p:spPr bwMode="auto">
            <a:xfrm>
              <a:off x="2410" y="642"/>
              <a:ext cx="9358" cy="5356"/>
            </a:xfrm>
            <a:prstGeom prst="rect">
              <a:avLst/>
            </a:prstGeom>
            <a:noFill/>
            <a:ln w="9525">
              <a:solidFill>
                <a:srgbClr val="D9D9D9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5385" name="Text Box 25"/>
            <p:cNvSpPr txBox="1">
              <a:spLocks noChangeArrowheads="1"/>
            </p:cNvSpPr>
            <p:nvPr/>
          </p:nvSpPr>
          <p:spPr bwMode="auto">
            <a:xfrm>
              <a:off x="2841" y="850"/>
              <a:ext cx="8672" cy="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Уровень владения </a:t>
              </a:r>
            </a:p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предметными</a:t>
              </a:r>
              <a:r>
                <a:rPr kumimoji="0" lang="ru-RU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компетенциями</a:t>
              </a:r>
              <a:r>
                <a:rPr kumimoji="0" lang="ru-RU" sz="24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учителями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86" name="Text Box 26"/>
            <p:cNvSpPr txBox="1">
              <a:spLocks noChangeArrowheads="1"/>
            </p:cNvSpPr>
            <p:nvPr/>
          </p:nvSpPr>
          <p:spPr bwMode="auto">
            <a:xfrm>
              <a:off x="3297" y="1490"/>
              <a:ext cx="904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36513" lvl="0" indent="0" algn="r" defTabSz="914400" rtl="0" eaLnBrk="1" fontAlgn="base" latinLnBrk="0" hangingPunct="1">
                <a:lnSpc>
                  <a:spcPct val="89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Биология</a:t>
              </a:r>
            </a:p>
            <a:p>
              <a:pPr marL="0" marR="28575" lvl="0" indent="0" algn="r" defTabSz="914400" rtl="0" eaLnBrk="1" fontAlgn="base" latinLnBrk="0" hangingPunct="1">
                <a:lnSpc>
                  <a:spcPct val="105000"/>
                </a:lnSpc>
                <a:spcBef>
                  <a:spcPts val="688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Физика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87" name="Text Box 27"/>
            <p:cNvSpPr txBox="1">
              <a:spLocks noChangeArrowheads="1"/>
            </p:cNvSpPr>
            <p:nvPr/>
          </p:nvSpPr>
          <p:spPr bwMode="auto">
            <a:xfrm>
              <a:off x="10550" y="1423"/>
              <a:ext cx="1139" cy="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82%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79%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88" name="Text Box 28"/>
            <p:cNvSpPr txBox="1">
              <a:spLocks noChangeArrowheads="1"/>
            </p:cNvSpPr>
            <p:nvPr/>
          </p:nvSpPr>
          <p:spPr bwMode="auto">
            <a:xfrm>
              <a:off x="2753" y="2305"/>
              <a:ext cx="1840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9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Литература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5000"/>
                </a:lnSpc>
                <a:spcBef>
                  <a:spcPts val="688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География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89" name="Text Box 29"/>
            <p:cNvSpPr txBox="1">
              <a:spLocks noChangeArrowheads="1"/>
            </p:cNvSpPr>
            <p:nvPr/>
          </p:nvSpPr>
          <p:spPr bwMode="auto">
            <a:xfrm>
              <a:off x="10627" y="2321"/>
              <a:ext cx="382" cy="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79%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79%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90" name="Text Box 30"/>
            <p:cNvSpPr txBox="1">
              <a:spLocks noChangeArrowheads="1"/>
            </p:cNvSpPr>
            <p:nvPr/>
          </p:nvSpPr>
          <p:spPr bwMode="auto">
            <a:xfrm>
              <a:off x="3405" y="3120"/>
              <a:ext cx="797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История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91" name="Text Box 31"/>
            <p:cNvSpPr txBox="1">
              <a:spLocks noChangeArrowheads="1"/>
            </p:cNvSpPr>
            <p:nvPr/>
          </p:nvSpPr>
          <p:spPr bwMode="auto">
            <a:xfrm>
              <a:off x="10084" y="3136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72%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92" name="Text Box 32"/>
            <p:cNvSpPr txBox="1">
              <a:spLocks noChangeArrowheads="1"/>
            </p:cNvSpPr>
            <p:nvPr/>
          </p:nvSpPr>
          <p:spPr bwMode="auto">
            <a:xfrm>
              <a:off x="2945" y="3528"/>
              <a:ext cx="1261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Русский язык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93" name="Text Box 33"/>
            <p:cNvSpPr txBox="1">
              <a:spLocks noChangeArrowheads="1"/>
            </p:cNvSpPr>
            <p:nvPr/>
          </p:nvSpPr>
          <p:spPr bwMode="auto">
            <a:xfrm>
              <a:off x="9387" y="3544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63%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94" name="Text Box 34"/>
            <p:cNvSpPr txBox="1">
              <a:spLocks noChangeArrowheads="1"/>
            </p:cNvSpPr>
            <p:nvPr/>
          </p:nvSpPr>
          <p:spPr bwMode="auto">
            <a:xfrm>
              <a:off x="2578" y="3936"/>
              <a:ext cx="1623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Обществознание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95" name="Text Box 35"/>
            <p:cNvSpPr txBox="1">
              <a:spLocks noChangeArrowheads="1"/>
            </p:cNvSpPr>
            <p:nvPr/>
          </p:nvSpPr>
          <p:spPr bwMode="auto">
            <a:xfrm>
              <a:off x="8844" y="3951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56%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96" name="Text Box 36"/>
            <p:cNvSpPr txBox="1">
              <a:spLocks noChangeArrowheads="1"/>
            </p:cNvSpPr>
            <p:nvPr/>
          </p:nvSpPr>
          <p:spPr bwMode="auto">
            <a:xfrm>
              <a:off x="2315" y="4344"/>
              <a:ext cx="2803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28575" lvl="0" indent="0" algn="ctr" defTabSz="914400" rtl="0" eaLnBrk="1" fontAlgn="base" latinLnBrk="0" hangingPunct="1">
                <a:lnSpc>
                  <a:spcPct val="89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Химия</a:t>
              </a:r>
            </a:p>
            <a:p>
              <a:pPr marL="0" marR="30163" lvl="0" indent="0" algn="ctr" defTabSz="914400" rtl="0" eaLnBrk="1" fontAlgn="base" latinLnBrk="0" hangingPunct="1">
                <a:lnSpc>
                  <a:spcPct val="105000"/>
                </a:lnSpc>
                <a:spcBef>
                  <a:spcPts val="688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Начальная школа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97" name="Text Box 37"/>
            <p:cNvSpPr txBox="1">
              <a:spLocks noChangeArrowheads="1"/>
            </p:cNvSpPr>
            <p:nvPr/>
          </p:nvSpPr>
          <p:spPr bwMode="auto">
            <a:xfrm>
              <a:off x="8146" y="4359"/>
              <a:ext cx="914" cy="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49%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75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47%</a:t>
              </a:r>
              <a:endPara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98" name="Text Box 38"/>
            <p:cNvSpPr txBox="1">
              <a:spLocks noChangeArrowheads="1"/>
            </p:cNvSpPr>
            <p:nvPr/>
          </p:nvSpPr>
          <p:spPr bwMode="auto">
            <a:xfrm>
              <a:off x="3025" y="5159"/>
              <a:ext cx="1176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8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Математика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99" name="Text Box 39"/>
            <p:cNvSpPr txBox="1">
              <a:spLocks noChangeArrowheads="1"/>
            </p:cNvSpPr>
            <p:nvPr/>
          </p:nvSpPr>
          <p:spPr bwMode="auto">
            <a:xfrm>
              <a:off x="7371" y="5175"/>
              <a:ext cx="38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84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37%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Диаграмма 2"/>
          <p:cNvGraphicFramePr/>
          <p:nvPr/>
        </p:nvGraphicFramePr>
        <p:xfrm>
          <a:off x="1371600" y="1447800"/>
          <a:ext cx="6858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828800" y="762000"/>
            <a:ext cx="642137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dirty="0" smtClean="0"/>
              <a:t>Уровень владение предметными компетенциями </a:t>
            </a:r>
          </a:p>
          <a:p>
            <a:pPr algn="ctr"/>
            <a:r>
              <a:rPr lang="ru-RU" sz="2200" b="1" dirty="0" smtClean="0"/>
              <a:t>учителями начальных классов</a:t>
            </a:r>
            <a:endParaRPr lang="ru-RU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мка для презентации блокн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5800" y="609600"/>
            <a:ext cx="82296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ea typeface="Times New Roman" pitchFamily="18" charset="0"/>
                <a:cs typeface="Arial" pitchFamily="34" charset="0"/>
              </a:rPr>
              <a:t>Выявлены трудности в осуществлении педагогической деятельности в области преподавания математики </a:t>
            </a:r>
            <a:r>
              <a:rPr lang="ru-RU" sz="2200" u="sng" dirty="0" smtClean="0">
                <a:ea typeface="Times New Roman" pitchFamily="18" charset="0"/>
                <a:cs typeface="Arial" pitchFamily="34" charset="0"/>
              </a:rPr>
              <a:t>на основе специальных научных знаний, в том числе, знаний типизации задач школьного курса математики и методов их решения (среднее значение выполнения задания – 47,1 %); математические знания к решению проблем проявлены на низком уровне (среднее значение выполнения задания 34,9 %)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endParaRPr lang="ru-RU" sz="2000" u="sng" dirty="0" smtClean="0"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ea typeface="Times New Roman" pitchFamily="18" charset="0"/>
                <a:cs typeface="Arial" pitchFamily="34" charset="0"/>
              </a:rPr>
              <a:t>Явный дефицит проявлен в способности осуществлять педагогическую деятельность в области преподавания русского языка </a:t>
            </a:r>
            <a:r>
              <a:rPr lang="ru-RU" sz="2200" u="sng" dirty="0" smtClean="0">
                <a:ea typeface="Times New Roman" pitchFamily="18" charset="0"/>
                <a:cs typeface="Arial" pitchFamily="34" charset="0"/>
              </a:rPr>
              <a:t>на основе специальных научных знаний о системе русского языка, ее реализации в речи; в умении классифицировать языковые и речевые явления (среднее значение выполнения задания – 45,8 %); знание норм русского литературного языка и умение оценивать соблюдение орфоэпических, грамматических, лексических норм русского языка в речи (среднее значение выполнения задания  36,7 %).</a:t>
            </a:r>
            <a:endParaRPr lang="ru-RU" sz="2200" u="sng" dirty="0" smtClean="0"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 </a:t>
            </a:r>
            <a:endParaRPr lang="ru-RU" sz="20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1341</Words>
  <Application>Microsoft Office PowerPoint</Application>
  <PresentationFormat>Экран (4:3)</PresentationFormat>
  <Paragraphs>165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Lenovo</cp:lastModifiedBy>
  <cp:revision>55</cp:revision>
  <dcterms:created xsi:type="dcterms:W3CDTF">2023-08-26T04:04:53Z</dcterms:created>
  <dcterms:modified xsi:type="dcterms:W3CDTF">2023-12-10T16:53:51Z</dcterms:modified>
</cp:coreProperties>
</file>