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960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742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31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74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75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80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64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21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64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82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DEC3-6522-4BA3-8A6C-A324DCF0A8D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C7768-DC04-4203-9CB5-89FF17A6C6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47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Аналитическая справка по </a:t>
            </a:r>
            <a:r>
              <a:rPr lang="ru-RU" b="1" dirty="0"/>
              <a:t>результатам ВПР 2023 года в </a:t>
            </a:r>
            <a:r>
              <a:rPr lang="ru-RU" b="1" dirty="0" err="1"/>
              <a:t>Ирбитском</a:t>
            </a:r>
            <a:r>
              <a:rPr lang="ru-RU" b="1" dirty="0"/>
              <a:t> МО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по Русскому языку, 4 класс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612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Рекомендации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Системность  </a:t>
            </a:r>
            <a:r>
              <a:rPr lang="ru-RU" dirty="0"/>
              <a:t>работы в соответствии с основными требованиями ФГОС</a:t>
            </a:r>
            <a:r>
              <a:rPr lang="ru-RU" dirty="0" smtClean="0"/>
              <a:t>,</a:t>
            </a:r>
          </a:p>
          <a:p>
            <a:r>
              <a:rPr lang="ru-RU" dirty="0"/>
              <a:t>Нельзя превращать работу в «натаскивание» на выполнение заданий ВПР или других оценочных </a:t>
            </a:r>
            <a:r>
              <a:rPr lang="ru-RU" dirty="0" smtClean="0"/>
              <a:t>процедур,</a:t>
            </a:r>
          </a:p>
          <a:p>
            <a:r>
              <a:rPr lang="ru-RU" dirty="0" smtClean="0"/>
              <a:t>Задания должны </a:t>
            </a:r>
            <a:r>
              <a:rPr lang="ru-RU" dirty="0"/>
              <a:t>быть </a:t>
            </a:r>
            <a:r>
              <a:rPr lang="ru-RU" dirty="0" smtClean="0"/>
              <a:t>разнообразными, </a:t>
            </a:r>
            <a:r>
              <a:rPr lang="ru-RU" dirty="0"/>
              <a:t>чтобы сделать объективные выводы о качестве подготовки </a:t>
            </a:r>
            <a:r>
              <a:rPr lang="ru-RU" dirty="0" smtClean="0"/>
              <a:t>обучающихся,</a:t>
            </a:r>
          </a:p>
          <a:p>
            <a:r>
              <a:rPr lang="ru-RU" dirty="0" smtClean="0"/>
              <a:t>Задания  </a:t>
            </a:r>
            <a:r>
              <a:rPr lang="ru-RU" dirty="0"/>
              <a:t>должны быть </a:t>
            </a:r>
            <a:r>
              <a:rPr lang="ru-RU" dirty="0" err="1"/>
              <a:t>разноуровневыми</a:t>
            </a:r>
            <a:r>
              <a:rPr lang="ru-RU" dirty="0"/>
              <a:t>: большая часть заданий должна позволить проверить достижение планируемого результата </a:t>
            </a:r>
          </a:p>
        </p:txBody>
      </p:sp>
    </p:spTree>
    <p:extLst>
      <p:ext uri="{BB962C8B-B14F-4D97-AF65-F5344CB8AC3E}">
        <p14:creationId xmlns:p14="http://schemas.microsoft.com/office/powerpoint/2010/main" val="414281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9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Заданий-15</a:t>
            </a:r>
            <a:br>
              <a:rPr lang="ru-RU" b="1" dirty="0" smtClean="0"/>
            </a:br>
            <a:r>
              <a:rPr lang="ru-RU" b="1" dirty="0" smtClean="0"/>
              <a:t>общий балл-38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8605992"/>
              </p:ext>
            </p:extLst>
          </p:nvPr>
        </p:nvGraphicFramePr>
        <p:xfrm>
          <a:off x="838200" y="1825625"/>
          <a:ext cx="10514841" cy="4297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1717"/>
                <a:gridCol w="2011715"/>
                <a:gridCol w="1701717"/>
                <a:gridCol w="1702808"/>
                <a:gridCol w="1702808"/>
                <a:gridCol w="1694076"/>
              </a:tblGrid>
              <a:tr h="1781747">
                <a:tc rowSpan="2"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2000" dirty="0" err="1">
                          <a:effectLst/>
                        </a:rPr>
                        <a:t>Количество</a:t>
                      </a:r>
                      <a:r>
                        <a:rPr lang="en-US" sz="2000" dirty="0">
                          <a:effectLst/>
                        </a:rPr>
                        <a:t> ОО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 rowSpan="2"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2400" dirty="0" err="1">
                          <a:effectLst/>
                        </a:rPr>
                        <a:t>Количество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участников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 gridSpan="4"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3600" dirty="0" err="1">
                          <a:effectLst/>
                        </a:rPr>
                        <a:t>Распределение</a:t>
                      </a:r>
                      <a:r>
                        <a:rPr lang="en-US" sz="3600" dirty="0">
                          <a:effectLst/>
                        </a:rPr>
                        <a:t> </a:t>
                      </a:r>
                      <a:r>
                        <a:rPr lang="en-US" sz="3600" dirty="0" err="1">
                          <a:effectLst/>
                        </a:rPr>
                        <a:t>групп</a:t>
                      </a:r>
                      <a:r>
                        <a:rPr lang="en-US" sz="3600" dirty="0">
                          <a:effectLst/>
                        </a:rPr>
                        <a:t> </a:t>
                      </a:r>
                      <a:r>
                        <a:rPr lang="en-US" sz="3600" dirty="0" err="1">
                          <a:effectLst/>
                        </a:rPr>
                        <a:t>баллами</a:t>
                      </a:r>
                      <a:r>
                        <a:rPr lang="en-US" sz="3600" dirty="0">
                          <a:effectLst/>
                        </a:rPr>
                        <a:t> (%) </a:t>
                      </a:r>
                      <a:endParaRPr lang="ru-RU" sz="3200" dirty="0">
                        <a:effectLst/>
                      </a:endParaRPr>
                    </a:p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63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3600" b="1" dirty="0">
                          <a:effectLst/>
                        </a:rPr>
                        <a:t>«2»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3600" b="1" dirty="0">
                          <a:effectLst/>
                        </a:rPr>
                        <a:t> «3»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3600" b="1" dirty="0">
                          <a:effectLst/>
                        </a:rPr>
                        <a:t>«4»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en-US" sz="3600" b="1" dirty="0">
                          <a:effectLst/>
                        </a:rPr>
                        <a:t> «5»</a:t>
                      </a:r>
                      <a:endParaRPr lang="ru-RU" sz="3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</a:tr>
              <a:tr h="859535"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effectLst/>
                        </a:rPr>
                        <a:t>352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effectLst/>
                        </a:rPr>
                        <a:t>14,49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effectLst/>
                        </a:rPr>
                        <a:t>38,07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effectLst/>
                        </a:rPr>
                        <a:t>39,2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  <a:tc>
                  <a:txBody>
                    <a:bodyPr/>
                    <a:lstStyle/>
                    <a:p>
                      <a:pPr marR="308610" algn="ctr">
                        <a:spcBef>
                          <a:spcPts val="5"/>
                        </a:spcBef>
                        <a:spcAft>
                          <a:spcPts val="0"/>
                        </a:spcAft>
                        <a:tabLst>
                          <a:tab pos="854710" algn="l"/>
                        </a:tabLst>
                      </a:pPr>
                      <a:r>
                        <a:rPr lang="ru-RU" sz="4000" b="1" dirty="0">
                          <a:effectLst/>
                        </a:rPr>
                        <a:t>8,24</a:t>
                      </a:r>
                      <a:endParaRPr lang="ru-RU" sz="3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190" marR="631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580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744" y="365125"/>
            <a:ext cx="11116056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Высокие </a:t>
            </a:r>
            <a:r>
              <a:rPr lang="ru-RU" sz="5400" b="1" dirty="0"/>
              <a:t>результаты ВПР по предмету</a:t>
            </a:r>
            <a:r>
              <a:rPr lang="ru-RU" sz="5400" b="1" dirty="0" smtClean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err="1"/>
              <a:t>Киргинская</a:t>
            </a:r>
            <a:r>
              <a:rPr lang="ru-RU" sz="4800" dirty="0"/>
              <a:t> СОШ (92,85%); </a:t>
            </a:r>
            <a:endParaRPr lang="ru-RU" sz="4800" dirty="0" smtClean="0"/>
          </a:p>
          <a:p>
            <a:r>
              <a:rPr lang="ru-RU" sz="4800" dirty="0" smtClean="0"/>
              <a:t>Знаменская </a:t>
            </a:r>
            <a:r>
              <a:rPr lang="ru-RU" sz="4800" dirty="0"/>
              <a:t>СОШ (78,57%); </a:t>
            </a:r>
            <a:endParaRPr lang="ru-RU" sz="4800" dirty="0" smtClean="0"/>
          </a:p>
          <a:p>
            <a:r>
              <a:rPr lang="ru-RU" sz="4800" dirty="0" err="1" smtClean="0"/>
              <a:t>Зайковская</a:t>
            </a:r>
            <a:r>
              <a:rPr lang="ru-RU" sz="4800" dirty="0" smtClean="0"/>
              <a:t> СОШ №1 </a:t>
            </a:r>
            <a:r>
              <a:rPr lang="ru-RU" sz="4800" dirty="0"/>
              <a:t>(58,62</a:t>
            </a:r>
            <a:r>
              <a:rPr lang="ru-RU" sz="4800" dirty="0" smtClean="0"/>
              <a:t>%).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889249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768" y="365125"/>
            <a:ext cx="10924032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Низкие </a:t>
            </a:r>
            <a:r>
              <a:rPr lang="ru-RU" sz="5400" b="1" dirty="0"/>
              <a:t>результаты ВПР по предмету</a:t>
            </a:r>
            <a:r>
              <a:rPr lang="ru-RU" sz="5400" b="1" dirty="0" smtClean="0"/>
              <a:t>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err="1"/>
              <a:t>Зайковская</a:t>
            </a:r>
            <a:r>
              <a:rPr lang="ru-RU" sz="4800" b="1" dirty="0"/>
              <a:t> СОШ №2; </a:t>
            </a:r>
            <a:endParaRPr lang="ru-RU" sz="4800" b="1" dirty="0" smtClean="0"/>
          </a:p>
          <a:p>
            <a:r>
              <a:rPr lang="ru-RU" sz="4800" dirty="0" err="1" smtClean="0"/>
              <a:t>Горкинская</a:t>
            </a:r>
            <a:r>
              <a:rPr lang="ru-RU" sz="4800" dirty="0" smtClean="0"/>
              <a:t> </a:t>
            </a:r>
            <a:r>
              <a:rPr lang="ru-RU" sz="4800" dirty="0"/>
              <a:t>СОШ; </a:t>
            </a:r>
            <a:endParaRPr lang="ru-RU" sz="4800" dirty="0" smtClean="0"/>
          </a:p>
          <a:p>
            <a:r>
              <a:rPr lang="ru-RU" sz="4800" dirty="0" err="1" smtClean="0"/>
              <a:t>Стриганская</a:t>
            </a:r>
            <a:r>
              <a:rPr lang="ru-RU" sz="4800" dirty="0" smtClean="0"/>
              <a:t> </a:t>
            </a:r>
            <a:r>
              <a:rPr lang="ru-RU" sz="4800" dirty="0"/>
              <a:t>СОШ</a:t>
            </a:r>
          </a:p>
        </p:txBody>
      </p:sp>
    </p:spTree>
    <p:extLst>
      <p:ext uri="{BB962C8B-B14F-4D97-AF65-F5344CB8AC3E}">
        <p14:creationId xmlns:p14="http://schemas.microsoft.com/office/powerpoint/2010/main" val="4140936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/>
              <a:t>Сравнительный анализ результатов участников </a:t>
            </a:r>
            <a:r>
              <a:rPr lang="ru-RU" sz="4800" b="1" dirty="0" smtClean="0"/>
              <a:t>ВПР</a:t>
            </a:r>
            <a:endParaRPr lang="ru-RU" sz="4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819140"/>
              </p:ext>
            </p:extLst>
          </p:nvPr>
        </p:nvGraphicFramePr>
        <p:xfrm>
          <a:off x="214058" y="2028094"/>
          <a:ext cx="11499406" cy="456472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75699"/>
                <a:gridCol w="2014238"/>
                <a:gridCol w="2408698"/>
                <a:gridCol w="2732880"/>
                <a:gridCol w="2367891"/>
              </a:tblGrid>
              <a:tr h="305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173355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Год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vert="vert270"/>
                </a:tc>
                <a:tc>
                  <a:txBody>
                    <a:bodyPr/>
                    <a:lstStyle/>
                    <a:p>
                      <a:pPr marL="171450" marR="167640" indent="1270" algn="ctr"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Количество обучающихся, выполнивших ВПР (чел.)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9220" marR="103505" indent="-1905" algn="ctr"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Доля учащихся, отметки по ВПР которых ниже их годовой отметки (%)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 marR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Доля учащихся, отметки по ВПР которых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97790" marR="90170"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совпадают с их годовой отметкой по предмету (%)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5885" marR="93980" indent="1270" algn="ctr">
                        <a:spcBef>
                          <a:spcPts val="5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Доля учащихся, отметки по ВПР которых выше их годовой отметки (%)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97778">
                <a:tc gridSpan="5">
                  <a:txBody>
                    <a:bodyPr/>
                    <a:lstStyle/>
                    <a:p>
                      <a:pPr marR="2763520" algn="ctr">
                        <a:lnSpc>
                          <a:spcPts val="124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endParaRPr lang="ru-RU" sz="2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R="2763520" algn="ctr">
                        <a:lnSpc>
                          <a:spcPts val="1240"/>
                        </a:lnSpc>
                        <a:spcBef>
                          <a:spcPts val="75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Русский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язык, 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4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  <a:effectLst/>
                        </a:rPr>
                        <a:t>класс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8369">
                <a:tc>
                  <a:txBody>
                    <a:bodyPr/>
                    <a:lstStyle/>
                    <a:p>
                      <a:pPr marL="168275" marR="162560" algn="ctr">
                        <a:spcBef>
                          <a:spcPts val="11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effectLst/>
                        </a:rPr>
                        <a:t>2023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08369">
                <a:tc>
                  <a:txBody>
                    <a:bodyPr/>
                    <a:lstStyle/>
                    <a:p>
                      <a:pPr marL="168275" marR="162560" algn="ctr">
                        <a:spcBef>
                          <a:spcPts val="12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352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27,84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60,51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11,65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38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Перечень ОО, доля учащихся, которых имеет максимальное несовпадение годовых отметок и отметок по ВПР: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err="1"/>
              <a:t>Горкинская</a:t>
            </a:r>
            <a:r>
              <a:rPr lang="ru-RU" sz="4800" dirty="0"/>
              <a:t> СОШ; </a:t>
            </a:r>
            <a:endParaRPr lang="ru-RU" sz="4800" dirty="0" smtClean="0"/>
          </a:p>
          <a:p>
            <a:r>
              <a:rPr lang="ru-RU" sz="4800" dirty="0" err="1" smtClean="0"/>
              <a:t>Зайковская</a:t>
            </a:r>
            <a:r>
              <a:rPr lang="ru-RU" sz="4800" dirty="0" smtClean="0"/>
              <a:t> </a:t>
            </a:r>
            <a:r>
              <a:rPr lang="ru-RU" sz="4800" dirty="0"/>
              <a:t>СОШ №2; </a:t>
            </a:r>
            <a:endParaRPr lang="ru-RU" sz="4800" dirty="0" smtClean="0"/>
          </a:p>
          <a:p>
            <a:r>
              <a:rPr lang="ru-RU" sz="4800" dirty="0" err="1" smtClean="0"/>
              <a:t>Стриганская</a:t>
            </a:r>
            <a:r>
              <a:rPr lang="ru-RU" sz="4800" dirty="0" smtClean="0"/>
              <a:t> </a:t>
            </a:r>
            <a:r>
              <a:rPr lang="ru-RU" sz="4800" dirty="0"/>
              <a:t>ООШ; </a:t>
            </a:r>
            <a:endParaRPr lang="ru-RU" sz="4800" dirty="0" smtClean="0"/>
          </a:p>
          <a:p>
            <a:r>
              <a:rPr lang="ru-RU" sz="4800" dirty="0" err="1" smtClean="0"/>
              <a:t>Килачевская</a:t>
            </a:r>
            <a:r>
              <a:rPr lang="ru-RU" sz="4800" dirty="0" smtClean="0"/>
              <a:t> </a:t>
            </a:r>
            <a:r>
              <a:rPr lang="ru-RU" sz="4800" dirty="0"/>
              <a:t>СОШ.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31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Перечень ОО, доля учащихся, которых имеет максимальное совпадение годовых отметок и отметок по ВПР: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МОУ "</a:t>
            </a:r>
            <a:r>
              <a:rPr lang="ru-RU" sz="4400" dirty="0" err="1"/>
              <a:t>Ницинская</a:t>
            </a:r>
            <a:r>
              <a:rPr lang="ru-RU" sz="4400" dirty="0"/>
              <a:t> ООШ"; </a:t>
            </a:r>
            <a:endParaRPr lang="ru-RU" sz="4400" dirty="0" smtClean="0"/>
          </a:p>
          <a:p>
            <a:r>
              <a:rPr lang="ru-RU" sz="4400" dirty="0" smtClean="0"/>
              <a:t>МОУ </a:t>
            </a:r>
            <a:r>
              <a:rPr lang="ru-RU" sz="4400" dirty="0"/>
              <a:t>"</a:t>
            </a:r>
            <a:r>
              <a:rPr lang="ru-RU" sz="4400" dirty="0" err="1"/>
              <a:t>Осинцевская</a:t>
            </a:r>
            <a:r>
              <a:rPr lang="ru-RU" sz="4400" dirty="0"/>
              <a:t> ООШ"; </a:t>
            </a:r>
            <a:endParaRPr lang="ru-RU" sz="4400" dirty="0" smtClean="0"/>
          </a:p>
          <a:p>
            <a:r>
              <a:rPr lang="ru-RU" sz="4400" dirty="0" smtClean="0"/>
              <a:t>филиал </a:t>
            </a:r>
            <a:r>
              <a:rPr lang="ru-RU" sz="4400" dirty="0"/>
              <a:t>"Кирилловская ООШ».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122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Системные проблемы в заданиях:</a:t>
            </a:r>
            <a:endParaRPr lang="ru-RU" sz="54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2-однородные члены предложения</a:t>
            </a:r>
          </a:p>
          <a:p>
            <a:r>
              <a:rPr lang="ru-RU" b="1" dirty="0" smtClean="0"/>
              <a:t>3-основа предложения и морфологический разбор</a:t>
            </a:r>
          </a:p>
          <a:p>
            <a:r>
              <a:rPr lang="ru-RU" b="1" dirty="0" smtClean="0"/>
              <a:t>6-основная мысль предложения</a:t>
            </a:r>
          </a:p>
          <a:p>
            <a:r>
              <a:rPr lang="ru-RU" b="1" dirty="0" smtClean="0"/>
              <a:t>8-формулирование вопроса по тексту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85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Зона  стабильности в заданиях: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4- ударение в словах</a:t>
            </a:r>
          </a:p>
          <a:p>
            <a:r>
              <a:rPr lang="ru-RU" b="1" dirty="0" smtClean="0"/>
              <a:t>5-выписать слово из предложения</a:t>
            </a:r>
          </a:p>
          <a:p>
            <a:r>
              <a:rPr lang="ru-RU" b="1" dirty="0" smtClean="0"/>
              <a:t>9-значение слова из текста</a:t>
            </a:r>
          </a:p>
          <a:p>
            <a:r>
              <a:rPr lang="ru-RU" b="1" dirty="0" smtClean="0"/>
              <a:t>10-подбор синонимов.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816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302</Words>
  <Application>Microsoft Office PowerPoint</Application>
  <PresentationFormat>Широкоэкранный</PresentationFormat>
  <Paragraphs>71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Аналитическая справка по результатам ВПР 2023 года в Ирбитском МО по Русскому языку, 4 класс.</vt:lpstr>
      <vt:lpstr>Заданий-15 общий балл-38</vt:lpstr>
      <vt:lpstr>Высокие результаты ВПР по предмету:</vt:lpstr>
      <vt:lpstr>Низкие результаты ВПР по предмету:</vt:lpstr>
      <vt:lpstr>Сравнительный анализ результатов участников ВПР</vt:lpstr>
      <vt:lpstr>Перечень ОО, доля учащихся, которых имеет максимальное несовпадение годовых отметок и отметок по ВПР: </vt:lpstr>
      <vt:lpstr>Перечень ОО, доля учащихся, которых имеет максимальное совпадение годовых отметок и отметок по ВПР:</vt:lpstr>
      <vt:lpstr>Системные проблемы в заданиях:</vt:lpstr>
      <vt:lpstr>Зона  стабильности в заданиях: </vt:lpstr>
      <vt:lpstr>Рекомендации: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Аналитическая справкапо результатам ВПР 2023 года в Ирбитском МО по Русскому языку, 4 класс.</dc:title>
  <dc:creator>User</dc:creator>
  <cp:lastModifiedBy>User</cp:lastModifiedBy>
  <cp:revision>9</cp:revision>
  <dcterms:created xsi:type="dcterms:W3CDTF">2023-10-31T15:10:14Z</dcterms:created>
  <dcterms:modified xsi:type="dcterms:W3CDTF">2023-10-31T16:04:16Z</dcterms:modified>
</cp:coreProperties>
</file>