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4" r:id="rId4"/>
    <p:sldId id="265" r:id="rId5"/>
    <p:sldId id="257" r:id="rId6"/>
    <p:sldId id="258" r:id="rId7"/>
    <p:sldId id="260" r:id="rId8"/>
    <p:sldId id="261" r:id="rId9"/>
    <p:sldId id="262" r:id="rId10"/>
    <p:sldId id="263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3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8DFC3-DA87-4FA7-97F8-1B960021F8C0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026A8-230B-4355-9B5A-26A7666F3E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8DFC3-DA87-4FA7-97F8-1B960021F8C0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026A8-230B-4355-9B5A-26A7666F3E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8DFC3-DA87-4FA7-97F8-1B960021F8C0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026A8-230B-4355-9B5A-26A7666F3E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8DFC3-DA87-4FA7-97F8-1B960021F8C0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026A8-230B-4355-9B5A-26A7666F3E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8DFC3-DA87-4FA7-97F8-1B960021F8C0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026A8-230B-4355-9B5A-26A7666F3E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8DFC3-DA87-4FA7-97F8-1B960021F8C0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026A8-230B-4355-9B5A-26A7666F3E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8DFC3-DA87-4FA7-97F8-1B960021F8C0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026A8-230B-4355-9B5A-26A7666F3E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8DFC3-DA87-4FA7-97F8-1B960021F8C0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026A8-230B-4355-9B5A-26A7666F3E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8DFC3-DA87-4FA7-97F8-1B960021F8C0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026A8-230B-4355-9B5A-26A7666F3E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8DFC3-DA87-4FA7-97F8-1B960021F8C0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026A8-230B-4355-9B5A-26A7666F3E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8DFC3-DA87-4FA7-97F8-1B960021F8C0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026A8-230B-4355-9B5A-26A7666F3E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8DFC3-DA87-4FA7-97F8-1B960021F8C0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5026A8-230B-4355-9B5A-26A7666F3E0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urok.ru/go.html?href=https%3A%2F%2Fwww.eduniko.ru%2F" TargetMode="External"/><Relationship Id="rId2" Type="http://schemas.openxmlformats.org/officeDocument/2006/relationships/hyperlink" Target="https://infourok.ru/go.html?href=http%3A%2F%2Frus4-vpr.sdamgia.ru%2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fourok.ru/go.html?href=https%3A%2F%2F4vpr.ru%2F4-klass%2F" TargetMode="External"/><Relationship Id="rId5" Type="http://schemas.openxmlformats.org/officeDocument/2006/relationships/hyperlink" Target="https://infourok.ru/go.html?href=http%3A%2F%2Feasyen.ru%2Fload%2Fnachalnykh%2Fvpr%2F260" TargetMode="External"/><Relationship Id="rId4" Type="http://schemas.openxmlformats.org/officeDocument/2006/relationships/hyperlink" Target="https://infourok.ru/go.html?href=https%3A%2F%2Ftestedu.ru%2F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/>
              <a:t>Подходы к изучению отдельных тем на основе анализа результатов оценочных процедур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/>
              <a:t> (</a:t>
            </a:r>
            <a:r>
              <a:rPr lang="ru-RU" sz="4000" dirty="0"/>
              <a:t>ВПР по предмету «Русский язык»).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 зонам стабильности можно отнести задания № 4, 5,9,10.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Задание №4</a:t>
            </a:r>
          </a:p>
          <a:p>
            <a:r>
              <a:rPr lang="ru-RU" dirty="0" smtClean="0"/>
              <a:t>Произнеси данные слова, поставь в них знак ударения над ударными гласными.</a:t>
            </a:r>
          </a:p>
          <a:p>
            <a:pPr algn="ctr"/>
            <a:r>
              <a:rPr lang="ru-RU" dirty="0" smtClean="0"/>
              <a:t>Задание №</a:t>
            </a:r>
            <a:r>
              <a:rPr lang="ru-RU" dirty="0" smtClean="0"/>
              <a:t>5</a:t>
            </a:r>
          </a:p>
          <a:p>
            <a:r>
              <a:rPr lang="ru-RU" dirty="0" smtClean="0"/>
              <a:t>В данном ниже предложении найди слово, в котором все согласные звуки глухие. Выпиши это слово.</a:t>
            </a:r>
          </a:p>
          <a:p>
            <a:r>
              <a:rPr lang="ru-RU" i="1" dirty="0" smtClean="0"/>
              <a:t>Запасливая белка сушит грибы на зиму.</a:t>
            </a:r>
            <a:endParaRPr lang="ru-RU" i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 algn="ctr"/>
            <a:r>
              <a:rPr lang="ru-RU" dirty="0" smtClean="0"/>
              <a:t>Задание №9</a:t>
            </a:r>
          </a:p>
          <a:p>
            <a:r>
              <a:rPr lang="ru-RU" dirty="0" smtClean="0"/>
              <a:t>Как ты понимаешь значение слова «матросы»  из 13 предложения? Запиши своё объяснение.</a:t>
            </a:r>
          </a:p>
          <a:p>
            <a:pPr algn="ctr"/>
            <a:r>
              <a:rPr lang="ru-RU" dirty="0" smtClean="0"/>
              <a:t>Задание №10</a:t>
            </a:r>
          </a:p>
          <a:p>
            <a:r>
              <a:rPr lang="ru-RU" dirty="0" smtClean="0"/>
              <a:t>Замени слово « бережно» из 1-го предложения близким по значению словом. Запиши это слово.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60648"/>
            <a:ext cx="5606626" cy="1368152"/>
          </a:xfrm>
        </p:spPr>
        <p:txBody>
          <a:bodyPr/>
          <a:lstStyle/>
          <a:p>
            <a:pPr algn="ctr">
              <a:defRPr/>
            </a:pPr>
            <a:r>
              <a:rPr lang="ru-RU" sz="2400" dirty="0" smtClean="0">
                <a:effectLst/>
              </a:rPr>
              <a:t>Варианты </a:t>
            </a:r>
            <a:r>
              <a:rPr lang="ru-RU" sz="2400" dirty="0">
                <a:effectLst/>
              </a:rPr>
              <a:t>заданий для тренировки речи </a:t>
            </a:r>
            <a:r>
              <a:rPr lang="ru-RU" sz="2400" dirty="0" smtClean="0"/>
              <a:t>  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20483" name="Текст 2"/>
          <p:cNvSpPr>
            <a:spLocks noGrp="1"/>
          </p:cNvSpPr>
          <p:nvPr>
            <p:ph type="body" idx="1"/>
          </p:nvPr>
        </p:nvSpPr>
        <p:spPr>
          <a:xfrm>
            <a:off x="899592" y="1124744"/>
            <a:ext cx="7776343" cy="3960440"/>
          </a:xfrm>
        </p:spPr>
        <p:txBody>
          <a:bodyPr>
            <a:normAutofit fontScale="92500"/>
          </a:bodyPr>
          <a:lstStyle/>
          <a:p>
            <a:pPr algn="l"/>
            <a:r>
              <a:rPr lang="ru-RU" altLang="ru-RU" sz="3200" dirty="0" smtClean="0">
                <a:solidFill>
                  <a:schemeClr val="tx1"/>
                </a:solidFill>
              </a:rPr>
              <a:t>1.Даны текст и варианты заголовков к нему.</a:t>
            </a:r>
          </a:p>
          <a:p>
            <a:pPr algn="l"/>
            <a:r>
              <a:rPr lang="ru-RU" altLang="ru-RU" sz="3200" dirty="0" smtClean="0">
                <a:solidFill>
                  <a:schemeClr val="tx1"/>
                </a:solidFill>
              </a:rPr>
              <a:t>2.Даны текст и вопросы к нему. </a:t>
            </a:r>
          </a:p>
          <a:p>
            <a:pPr algn="l"/>
            <a:r>
              <a:rPr lang="ru-RU" altLang="ru-RU" sz="3200" dirty="0" smtClean="0">
                <a:solidFill>
                  <a:schemeClr val="tx1"/>
                </a:solidFill>
              </a:rPr>
              <a:t>3 Даны текст, инструкция по составлению плана и вариант плана к тексту.</a:t>
            </a:r>
          </a:p>
          <a:p>
            <a:pPr algn="l"/>
            <a:r>
              <a:rPr lang="ru-RU" altLang="ru-RU" sz="3200" dirty="0" smtClean="0">
                <a:solidFill>
                  <a:schemeClr val="tx1"/>
                </a:solidFill>
              </a:rPr>
              <a:t>4. Даны условия, по которым ученик должен самостоятельно составить текст.</a:t>
            </a:r>
          </a:p>
          <a:p>
            <a:pPr algn="l"/>
            <a:r>
              <a:rPr lang="ru-RU" altLang="ru-RU" sz="3200" dirty="0" smtClean="0">
                <a:solidFill>
                  <a:schemeClr val="tx1"/>
                </a:solidFill>
              </a:rPr>
              <a:t>5.Дан текст с перепутанными абзацами.</a:t>
            </a:r>
          </a:p>
        </p:txBody>
      </p:sp>
      <p:sp>
        <p:nvSpPr>
          <p:cNvPr id="20484" name="Прямоугольник 3"/>
          <p:cNvSpPr>
            <a:spLocks noChangeArrowheads="1"/>
          </p:cNvSpPr>
          <p:nvPr/>
        </p:nvSpPr>
        <p:spPr bwMode="auto">
          <a:xfrm>
            <a:off x="1908175" y="2938463"/>
            <a:ext cx="4572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Прямоугольник 1"/>
          <p:cNvSpPr>
            <a:spLocks noChangeArrowheads="1"/>
          </p:cNvSpPr>
          <p:nvPr/>
        </p:nvSpPr>
        <p:spPr bwMode="auto">
          <a:xfrm>
            <a:off x="642938" y="785812"/>
            <a:ext cx="8001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ru-RU" sz="2400" dirty="0"/>
              <a:t>- </a:t>
            </a:r>
            <a:r>
              <a:rPr lang="ru-RU" altLang="ru-RU" sz="2800" dirty="0"/>
              <a:t>Составить банк тренировочных заданий, которые можно ежедневно включать в урок. </a:t>
            </a:r>
          </a:p>
          <a:p>
            <a:endParaRPr lang="ru-RU" altLang="ru-RU" sz="2800" dirty="0"/>
          </a:p>
          <a:p>
            <a:r>
              <a:rPr lang="ru-RU" altLang="ru-RU" sz="2800" dirty="0"/>
              <a:t>- В рамках дополнительных консультаций можно проводить блочные задания, состоящие из </a:t>
            </a:r>
            <a:r>
              <a:rPr lang="ru-RU" altLang="ru-RU" sz="2800" dirty="0" smtClean="0"/>
              <a:t>2 -4 </a:t>
            </a:r>
            <a:r>
              <a:rPr lang="ru-RU" altLang="ru-RU" sz="2800" dirty="0"/>
              <a:t>упражнений   и рассчитанные на 10-20 минут. </a:t>
            </a:r>
          </a:p>
          <a:p>
            <a:r>
              <a:rPr lang="ru-RU" altLang="ru-RU" sz="2800" dirty="0"/>
              <a:t>Данную работу проводить, опираясь на методические материалы сборника «Готовимся к ВПР. </a:t>
            </a:r>
            <a:r>
              <a:rPr lang="ru-RU" altLang="ru-RU" sz="2800" dirty="0" smtClean="0"/>
              <a:t>Русский язык»</a:t>
            </a:r>
            <a:endParaRPr lang="ru-RU" altLang="ru-RU" sz="2800" dirty="0"/>
          </a:p>
        </p:txBody>
      </p:sp>
      <p:pic>
        <p:nvPicPr>
          <p:cNvPr id="4" name="Рисунок 3" descr="мишка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75" y="4500563"/>
            <a:ext cx="1928813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85728"/>
            <a:ext cx="7305701" cy="1071571"/>
          </a:xfrm>
        </p:spPr>
        <p:txBody>
          <a:bodyPr/>
          <a:lstStyle/>
          <a:p>
            <a:pPr>
              <a:buFont typeface="Georgia" pitchFamily="18" charset="0"/>
              <a:buNone/>
              <a:defRPr/>
            </a:pPr>
            <a:r>
              <a:rPr lang="ru-RU" sz="2400" dirty="0" smtClean="0"/>
              <a:t>Как помочь учащимся подготовиться к ВПР?</a:t>
            </a:r>
            <a:br>
              <a:rPr lang="ru-RU" sz="2400" dirty="0" smtClean="0"/>
            </a:br>
            <a:r>
              <a:rPr lang="ru-RU" sz="2400" dirty="0" smtClean="0"/>
              <a:t>(рекомендации для учителей)</a:t>
            </a:r>
            <a:endParaRPr lang="ru-RU" sz="2400" dirty="0"/>
          </a:p>
        </p:txBody>
      </p:sp>
      <p:sp>
        <p:nvSpPr>
          <p:cNvPr id="26627" name="Прямоугольник 2"/>
          <p:cNvSpPr>
            <a:spLocks noChangeArrowheads="1"/>
          </p:cNvSpPr>
          <p:nvPr/>
        </p:nvSpPr>
        <p:spPr bwMode="auto">
          <a:xfrm>
            <a:off x="357188" y="1214438"/>
            <a:ext cx="8429625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800" dirty="0"/>
              <a:t>-</a:t>
            </a:r>
            <a:r>
              <a:rPr lang="ru-RU" altLang="ru-RU" sz="2800" dirty="0" smtClean="0"/>
              <a:t> </a:t>
            </a:r>
            <a:r>
              <a:rPr lang="ru-RU" altLang="ru-RU" sz="2800" dirty="0"/>
              <a:t>Не показывайте страха и беспокойства по поводу предстоящих ВПР.</a:t>
            </a:r>
          </a:p>
          <a:p>
            <a:r>
              <a:rPr lang="ru-RU" altLang="ru-RU" sz="2800" dirty="0" smtClean="0"/>
              <a:t>-  </a:t>
            </a:r>
            <a:r>
              <a:rPr lang="ru-RU" altLang="ru-RU" sz="2800" dirty="0"/>
              <a:t>Хвалите своих учеников.</a:t>
            </a:r>
          </a:p>
          <a:p>
            <a:r>
              <a:rPr lang="ru-RU" altLang="ru-RU" sz="2800" dirty="0" smtClean="0"/>
              <a:t>-  </a:t>
            </a:r>
            <a:r>
              <a:rPr lang="ru-RU" altLang="ru-RU" sz="2800" dirty="0"/>
              <a:t>Общайтесь с коллегами!</a:t>
            </a:r>
          </a:p>
          <a:p>
            <a:r>
              <a:rPr lang="ru-RU" altLang="ru-RU" sz="2800" dirty="0" smtClean="0"/>
              <a:t>-  </a:t>
            </a:r>
            <a:r>
              <a:rPr lang="ru-RU" altLang="ru-RU" sz="2800" dirty="0"/>
              <a:t>Обсуждайте с учащимися важность здорового образа жизни.</a:t>
            </a:r>
          </a:p>
          <a:p>
            <a:r>
              <a:rPr lang="ru-RU" altLang="ru-RU" sz="2800" dirty="0" smtClean="0"/>
              <a:t>-  </a:t>
            </a:r>
            <a:r>
              <a:rPr lang="ru-RU" altLang="ru-RU" sz="2800" dirty="0"/>
              <a:t>Поддерживайте </a:t>
            </a:r>
            <a:r>
              <a:rPr lang="ru-RU" altLang="ru-RU" sz="2800" dirty="0" err="1"/>
              <a:t>внеучебные</a:t>
            </a:r>
            <a:r>
              <a:rPr lang="ru-RU" altLang="ru-RU" sz="2800" dirty="0"/>
              <a:t> интересы учащихся.</a:t>
            </a:r>
          </a:p>
          <a:p>
            <a:r>
              <a:rPr lang="ru-RU" altLang="ru-RU" sz="2800" dirty="0"/>
              <a:t> </a:t>
            </a:r>
            <a:r>
              <a:rPr lang="ru-RU" altLang="ru-RU" sz="2800" dirty="0" smtClean="0"/>
              <a:t>- </a:t>
            </a:r>
            <a:r>
              <a:rPr lang="ru-RU" altLang="ru-RU" sz="2800" dirty="0"/>
              <a:t>Общайтесь с родителями и привлекайте их на свою сторону!</a:t>
            </a:r>
          </a:p>
          <a:p>
            <a:endParaRPr lang="ru-RU" altLang="ru-RU" dirty="0"/>
          </a:p>
        </p:txBody>
      </p:sp>
      <p:pic>
        <p:nvPicPr>
          <p:cNvPr id="6" name="Рисунок 5" descr="мишка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42213" y="5429250"/>
            <a:ext cx="138747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39" y="1844824"/>
            <a:ext cx="3682285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План </a:t>
            </a:r>
            <a:r>
              <a:rPr lang="ru-RU" sz="3100" b="1" dirty="0"/>
              <a:t>работы по подготовке к ВПР по русскому языку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1196752"/>
          <a:ext cx="8229600" cy="603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43200"/>
                <a:gridCol w="2743200"/>
                <a:gridCol w="2743200"/>
              </a:tblGrid>
              <a:tr h="359444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Основное направление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Тема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Срок</a:t>
                      </a:r>
                      <a:endParaRPr lang="ru-RU" dirty="0"/>
                    </a:p>
                  </a:txBody>
                  <a:tcPr/>
                </a:tc>
              </a:tr>
              <a:tr h="413361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Однородные члены предложения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 Предложение. Текст.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 .Правописание слов с парными звонкими и глухими согласными в корне и на конце слова.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3.Правописание безударных гласных в корне слова.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 Слова с непроизносимыми согласными.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5.Правописание предлогов и приставок. </a:t>
                      </a:r>
                      <a:r>
                        <a:rPr lang="ru-RU" sz="18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Выполнение образцов заданий ВПР.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сентябрь</a:t>
                      </a:r>
                      <a:endParaRPr lang="ru-RU" dirty="0"/>
                    </a:p>
                  </a:txBody>
                  <a:tcPr/>
                </a:tc>
              </a:tr>
              <a:tr h="11681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Деление текста на смысловые части, составление плана текста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1..Правописание слов с парными звонкими и глухими согласными в корне и на конце слова.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октябрь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При </a:t>
            </a:r>
            <a:r>
              <a:rPr lang="ru-RU" sz="3100" dirty="0"/>
              <a:t>подготовке к ВПР учителя  руководствуются следующими рекомендациями: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dirty="0"/>
              <a:t>Составлять разнообразные формулировки при составлении заданий, а также при планировании уроков; учить школьников решать поставленные задания разными способами; учить учеников объяснять решение задания, а также обосновывать выбранный способ решения задания;</a:t>
            </a:r>
            <a:endParaRPr lang="ru-RU" dirty="0" smtClean="0"/>
          </a:p>
          <a:p>
            <a:pPr lvl="0"/>
            <a:r>
              <a:rPr lang="ru-RU" dirty="0"/>
              <a:t>Учить детей ориентироваться в ситуациях, которые описаны в задаче, а также учить детей правильно выбирать действия, направленные на решение поставленной задачи;</a:t>
            </a:r>
            <a:endParaRPr lang="ru-RU" dirty="0" smtClean="0"/>
          </a:p>
          <a:p>
            <a:pPr lvl="0"/>
            <a:r>
              <a:rPr lang="ru-RU" dirty="0"/>
              <a:t>Учить детей вчитываться в текст, прорабатывать его, учить детей читать вдумчиво и осмыслено. </a:t>
            </a:r>
            <a:r>
              <a:rPr lang="ru-RU" b="1" dirty="0"/>
              <a:t>Во многих случаях причинами ошибок является именно не правильное и не осмысленное чтение задания </a:t>
            </a:r>
            <a:endParaRPr lang="ru-RU" b="1" dirty="0" smtClean="0"/>
          </a:p>
          <a:p>
            <a:pPr lvl="0"/>
            <a:r>
              <a:rPr lang="ru-RU" dirty="0"/>
              <a:t>Научить учеников </a:t>
            </a:r>
            <a:r>
              <a:rPr lang="ru-RU" b="1" dirty="0"/>
              <a:t>внимательно читать </a:t>
            </a:r>
            <a:r>
              <a:rPr lang="ru-RU" dirty="0"/>
              <a:t>и полностью следовать инструкциям;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dirty="0"/>
              <a:t>Объяснить ученикам, что допущенные ошибки во время решения задач можно исправлять самостоятельно, научить это делать;</a:t>
            </a:r>
            <a:endParaRPr lang="ru-RU" dirty="0" smtClean="0"/>
          </a:p>
          <a:p>
            <a:pPr lvl="0"/>
            <a:r>
              <a:rPr lang="ru-RU" dirty="0"/>
              <a:t>Внимание необходимо уделить тем навыкам, которые вызывают трудности у большинства учеников в классе;</a:t>
            </a:r>
            <a:endParaRPr lang="ru-RU" dirty="0" smtClean="0"/>
          </a:p>
          <a:p>
            <a:pPr lvl="0"/>
            <a:r>
              <a:rPr lang="ru-RU" dirty="0"/>
              <a:t>Основываясь на результатах ВПР необходимо провести индивидуальную работу с учениками, уделить внимание тем вопросам, которые вызвали у учеников большие трудности;</a:t>
            </a:r>
            <a:endParaRPr lang="ru-RU" dirty="0" smtClean="0"/>
          </a:p>
          <a:p>
            <a:pPr lvl="0"/>
            <a:r>
              <a:rPr lang="ru-RU" dirty="0"/>
              <a:t>Проблемы, которые были выделены во время проведения ВПР необходимо учитывать при составлении заданий, это поможет ликвидировать слабые стороны.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Виды </a:t>
            </a:r>
            <a:r>
              <a:rPr lang="ru-RU" sz="3100" b="1" dirty="0"/>
              <a:t>работ, используемые на уроках русского языка, при подготовке к ВПР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72608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ru-RU" sz="4200" dirty="0"/>
              <a:t>Минутки орфографии.</a:t>
            </a:r>
            <a:endParaRPr lang="ru-RU" sz="4200" dirty="0" smtClean="0"/>
          </a:p>
          <a:p>
            <a:pPr lvl="0"/>
            <a:r>
              <a:rPr lang="ru-RU" sz="4200" dirty="0"/>
              <a:t>Зрительные диктанты по методике И.Т. Федоренко.</a:t>
            </a:r>
            <a:endParaRPr lang="ru-RU" sz="4200" dirty="0" smtClean="0"/>
          </a:p>
          <a:p>
            <a:pPr lvl="0"/>
            <a:r>
              <a:rPr lang="ru-RU" sz="4200" dirty="0"/>
              <a:t>Диктанты различных видов.</a:t>
            </a:r>
            <a:endParaRPr lang="ru-RU" sz="4200" dirty="0" smtClean="0"/>
          </a:p>
          <a:p>
            <a:pPr lvl="0"/>
            <a:r>
              <a:rPr lang="ru-RU" sz="4200" dirty="0"/>
              <a:t>Списывания текстов с различными заданиями на исправление ошибок в словах, «пропущенных букв», «пропущенных пунктуационных знаков» и т.д.</a:t>
            </a:r>
            <a:endParaRPr lang="ru-RU" sz="4200" dirty="0" smtClean="0"/>
          </a:p>
          <a:p>
            <a:pPr lvl="0"/>
            <a:r>
              <a:rPr lang="ru-RU" sz="4200" dirty="0"/>
              <a:t>Группировка слов по наличию морфем в корне слова.</a:t>
            </a:r>
            <a:endParaRPr lang="ru-RU" sz="4200" dirty="0" smtClean="0"/>
          </a:p>
          <a:p>
            <a:pPr lvl="0"/>
            <a:r>
              <a:rPr lang="ru-RU" sz="4200" dirty="0"/>
              <a:t>Упражнения, направленные на развития навыка распознавать части речи, а также определять грамматические признаки этих частей речи.</a:t>
            </a:r>
            <a:endParaRPr lang="ru-RU" sz="4200" dirty="0" smtClean="0"/>
          </a:p>
          <a:p>
            <a:pPr lvl="0"/>
            <a:r>
              <a:rPr lang="ru-RU" sz="4200" dirty="0"/>
              <a:t>Упражнения, направленные на развитии умения распознавать значение определенного слова, а также правильно формулировать значения слова при письме.</a:t>
            </a:r>
            <a:endParaRPr lang="ru-RU" sz="4200" dirty="0" smtClean="0"/>
          </a:p>
          <a:p>
            <a:pPr lvl="0"/>
            <a:r>
              <a:rPr lang="ru-RU" sz="4200" dirty="0"/>
              <a:t>Упражнения, которые способствуют развитию умения правильно строить речевое высказывание.</a:t>
            </a:r>
            <a:endParaRPr lang="ru-RU" sz="4200" dirty="0" smtClean="0"/>
          </a:p>
          <a:p>
            <a:pPr lvl="0"/>
            <a:r>
              <a:rPr lang="ru-RU" sz="4200" dirty="0"/>
              <a:t>Работа по памяткам, которые помогают составлять тексты – рассуждения.</a:t>
            </a:r>
            <a:endParaRPr lang="ru-RU" sz="4200" dirty="0" smtClean="0"/>
          </a:p>
          <a:p>
            <a:pPr lvl="0"/>
            <a:r>
              <a:rPr lang="ru-RU" sz="4200" dirty="0"/>
              <a:t>Упражнения, направленные на развитии умения акцентировать свой ответ вокруг имеющегося ключевого слова; </a:t>
            </a:r>
            <a:endParaRPr lang="ru-RU" sz="4200" dirty="0" smtClean="0"/>
          </a:p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Кроме </a:t>
            </a:r>
            <a:r>
              <a:rPr lang="ru-RU" sz="3100" dirty="0"/>
              <a:t>этих заданий используем варианты работ с образовательных сайтов в интернете: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dirty="0"/>
              <a:t>Сайт «Решу ВПР» </a:t>
            </a:r>
            <a:r>
              <a:rPr lang="ru-RU" u="sng" dirty="0">
                <a:hlinkClick r:id="rId2"/>
              </a:rPr>
              <a:t>http://rus4-vpr.sdamgia.ru</a:t>
            </a:r>
            <a:endParaRPr lang="ru-RU" dirty="0" smtClean="0"/>
          </a:p>
          <a:p>
            <a:pPr lvl="0"/>
            <a:r>
              <a:rPr lang="ru-RU" dirty="0"/>
              <a:t>Сайт </a:t>
            </a:r>
            <a:r>
              <a:rPr lang="ru-RU" dirty="0" err="1"/>
              <a:t>Учи.ру</a:t>
            </a:r>
            <a:endParaRPr lang="ru-RU" dirty="0" smtClean="0"/>
          </a:p>
          <a:p>
            <a:pPr lvl="0"/>
            <a:r>
              <a:rPr lang="ru-RU" dirty="0"/>
              <a:t>Сайт </a:t>
            </a:r>
            <a:r>
              <a:rPr lang="ru-RU" dirty="0" err="1"/>
              <a:t>Яндекс</a:t>
            </a:r>
            <a:r>
              <a:rPr lang="ru-RU" dirty="0"/>
              <a:t> учебник</a:t>
            </a:r>
            <a:endParaRPr lang="ru-RU" dirty="0" smtClean="0"/>
          </a:p>
          <a:p>
            <a:pPr lvl="0"/>
            <a:r>
              <a:rPr lang="ru-RU" dirty="0"/>
              <a:t>Демоверсии по всем предметам ВПР на сайте </a:t>
            </a:r>
            <a:r>
              <a:rPr lang="ru-RU" dirty="0" err="1"/>
              <a:t>vpr.statgrad.org</a:t>
            </a:r>
            <a:r>
              <a:rPr lang="ru-RU" dirty="0"/>
              <a:t> </a:t>
            </a:r>
            <a:endParaRPr lang="ru-RU" dirty="0" smtClean="0"/>
          </a:p>
          <a:p>
            <a:pPr lvl="0"/>
            <a:r>
              <a:rPr lang="ru-RU" dirty="0"/>
              <a:t>Сайт НИКО (Национальные исследования качества образования) </a:t>
            </a:r>
            <a:r>
              <a:rPr lang="ru-RU" u="sng" dirty="0">
                <a:hlinkClick r:id="rId3"/>
              </a:rPr>
              <a:t>https://www.eduniko.ru</a:t>
            </a:r>
            <a:endParaRPr lang="ru-RU" dirty="0" smtClean="0"/>
          </a:p>
          <a:p>
            <a:pPr lvl="0"/>
            <a:r>
              <a:rPr lang="ru-RU" dirty="0"/>
              <a:t>Тестовые задания на сайте «Образовательные тесты» </a:t>
            </a:r>
            <a:r>
              <a:rPr lang="ru-RU" u="sng" dirty="0">
                <a:hlinkClick r:id="rId4"/>
              </a:rPr>
              <a:t>https://testedu.ru</a:t>
            </a:r>
            <a:endParaRPr lang="ru-RU" dirty="0" smtClean="0"/>
          </a:p>
          <a:p>
            <a:pPr lvl="0"/>
            <a:r>
              <a:rPr lang="ru-RU" dirty="0"/>
              <a:t>Видео уроки по всем предметам можно найти на Современном учительском портале </a:t>
            </a:r>
            <a:r>
              <a:rPr lang="ru-RU" u="sng" dirty="0">
                <a:hlinkClick r:id="rId5"/>
              </a:rPr>
              <a:t>http://easyen.ru/load/nachalnykh/vpr/260</a:t>
            </a:r>
            <a:endParaRPr lang="ru-RU" dirty="0" smtClean="0"/>
          </a:p>
          <a:p>
            <a:pPr lvl="0"/>
            <a:r>
              <a:rPr lang="ru-RU" dirty="0"/>
              <a:t>Тесты по ВПР в </a:t>
            </a:r>
            <a:r>
              <a:rPr lang="ru-RU" dirty="0" err="1"/>
              <a:t>онлайн</a:t>
            </a:r>
            <a:r>
              <a:rPr lang="ru-RU" dirty="0"/>
              <a:t> режиме на сайте </a:t>
            </a:r>
            <a:r>
              <a:rPr lang="ru-RU" dirty="0" err="1"/>
              <a:t>Onlline</a:t>
            </a:r>
            <a:r>
              <a:rPr lang="ru-RU" dirty="0"/>
              <a:t> </a:t>
            </a:r>
            <a:r>
              <a:rPr lang="ru-RU" dirty="0" err="1"/>
              <a:t>Test</a:t>
            </a:r>
            <a:r>
              <a:rPr lang="ru-RU" dirty="0"/>
              <a:t> </a:t>
            </a:r>
            <a:r>
              <a:rPr lang="ru-RU" dirty="0" err="1"/>
              <a:t>Pad</a:t>
            </a:r>
            <a:endParaRPr lang="ru-RU" dirty="0" smtClean="0"/>
          </a:p>
          <a:p>
            <a:r>
              <a:rPr lang="ru-RU" dirty="0"/>
              <a:t>Диктанты различной сложности на сайте 4ВПР </a:t>
            </a:r>
            <a:r>
              <a:rPr lang="ru-RU" u="sng" dirty="0">
                <a:hlinkClick r:id="rId6"/>
              </a:rPr>
              <a:t>https://4vpr.ru/4-klass/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4282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dirty="0"/>
              <a:t>Профили графиков позволяют выделить в качестве системных проблем, характерных для всех групп обучающихся, следующие: в задании №2,3,6,8.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C:\Users\User\Desktop\группами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 t="32112" r="27457" b="57698"/>
          <a:stretch/>
        </p:blipFill>
        <p:spPr bwMode="auto">
          <a:xfrm>
            <a:off x="611560" y="2751992"/>
            <a:ext cx="7992888" cy="29092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/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Задание № 2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ru-RU" dirty="0" smtClean="0"/>
              <a:t>Найди в тексте предложение с однородными подлежащими. Выпиши это предложение и подчеркни в нём однородные подлежащие.</a:t>
            </a:r>
          </a:p>
          <a:p>
            <a:endParaRPr lang="ru-RU" dirty="0" smtClean="0"/>
          </a:p>
          <a:p>
            <a:pPr algn="ctr"/>
            <a:r>
              <a:rPr lang="ru-RU" dirty="0" smtClean="0"/>
              <a:t>Задание № 3</a:t>
            </a:r>
          </a:p>
          <a:p>
            <a:r>
              <a:rPr lang="ru-RU" dirty="0" smtClean="0"/>
              <a:t>Выпиши из текста 6-е предложение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Задание № 6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Что хотел сказать автор читателю? Определи и запиши основную мысль текста.</a:t>
            </a:r>
          </a:p>
          <a:p>
            <a:endParaRPr lang="ru-RU" dirty="0"/>
          </a:p>
          <a:p>
            <a:pPr algn="ctr"/>
            <a:r>
              <a:rPr lang="ru-RU" dirty="0" smtClean="0"/>
              <a:t>Задание № 8 </a:t>
            </a:r>
          </a:p>
          <a:p>
            <a:r>
              <a:rPr lang="ru-RU" dirty="0" smtClean="0"/>
              <a:t>Задай по тексту вопрос, который поможет определить, насколько точно твои одноклассники </a:t>
            </a:r>
            <a:r>
              <a:rPr lang="ru-RU" dirty="0" smtClean="0"/>
              <a:t>поняли </a:t>
            </a:r>
            <a:r>
              <a:rPr lang="ru-RU" dirty="0" smtClean="0"/>
              <a:t>его содержание. Запиши свой вопрос.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820</Words>
  <Application>Microsoft Office PowerPoint</Application>
  <PresentationFormat>Экран (4:3)</PresentationFormat>
  <Paragraphs>86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Подходы к изучению отдельных тем на основе анализа результатов оценочных процедур     (ВПР по предмету «Русский язык»).</vt:lpstr>
      <vt:lpstr> План работы по подготовке к ВПР по русскому языку </vt:lpstr>
      <vt:lpstr> При подготовке к ВПР учителя  руководствуются следующими рекомендациями: </vt:lpstr>
      <vt:lpstr>Слайд 4</vt:lpstr>
      <vt:lpstr> Виды работ, используемые на уроках русского языка, при подготовке к ВПР </vt:lpstr>
      <vt:lpstr> Кроме этих заданий используем варианты работ с образовательных сайтов в интернете: </vt:lpstr>
      <vt:lpstr>Профили графиков позволяют выделить в качестве системных проблем, характерных для всех групп обучающихся, следующие: в задании №2,3,6,8.  </vt:lpstr>
      <vt:lpstr>Задание № 2</vt:lpstr>
      <vt:lpstr>Задание № 6</vt:lpstr>
      <vt:lpstr>К зонам стабильности можно отнести задания № 4, 5,9,10.</vt:lpstr>
      <vt:lpstr>Слайд 11</vt:lpstr>
      <vt:lpstr>Варианты заданий для тренировки речи    </vt:lpstr>
      <vt:lpstr>Слайд 13</vt:lpstr>
      <vt:lpstr>Как помочь учащимся подготовиться к ВПР? (рекомендации для учителей)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эльвира</dc:creator>
  <cp:lastModifiedBy>эльвира</cp:lastModifiedBy>
  <cp:revision>34</cp:revision>
  <dcterms:created xsi:type="dcterms:W3CDTF">2023-10-31T04:12:32Z</dcterms:created>
  <dcterms:modified xsi:type="dcterms:W3CDTF">2023-10-31T10:04:50Z</dcterms:modified>
</cp:coreProperties>
</file>