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84" r:id="rId3"/>
    <p:sldId id="275" r:id="rId4"/>
    <p:sldId id="257" r:id="rId5"/>
    <p:sldId id="276" r:id="rId6"/>
    <p:sldId id="277" r:id="rId7"/>
    <p:sldId id="278" r:id="rId8"/>
    <p:sldId id="279" r:id="rId9"/>
    <p:sldId id="280" r:id="rId10"/>
    <p:sldId id="285" r:id="rId11"/>
    <p:sldId id="286" r:id="rId12"/>
    <p:sldId id="267" r:id="rId13"/>
    <p:sldId id="281" r:id="rId14"/>
    <p:sldId id="287" r:id="rId15"/>
    <p:sldId id="282" r:id="rId16"/>
    <p:sldId id="28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726918-3536-4113-B71A-7F3283D6C196}" type="doc">
      <dgm:prSet loTypeId="urn:microsoft.com/office/officeart/2005/8/layout/hProcess9" loCatId="process" qsTypeId="urn:microsoft.com/office/officeart/2005/8/quickstyle/simple1" qsCatId="simple" csTypeId="urn:microsoft.com/office/officeart/2005/8/colors/accent0_2" csCatId="mainScheme" phldr="1"/>
      <dgm:spPr/>
    </dgm:pt>
    <dgm:pt modelId="{BE72F92C-22AB-4862-9CBB-445717202FD4}">
      <dgm:prSet phldrT="[Текст]" custT="1"/>
      <dgm:spPr/>
      <dgm:t>
        <a:bodyPr/>
        <a:lstStyle/>
        <a:p>
          <a:r>
            <a:rPr lang="ru-RU" sz="2400" b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22 школы</a:t>
          </a:r>
          <a:endParaRPr lang="ru-RU" sz="2400" b="1" dirty="0">
            <a:solidFill>
              <a:schemeClr val="tx1"/>
            </a:solidFill>
          </a:endParaRPr>
        </a:p>
      </dgm:t>
    </dgm:pt>
    <dgm:pt modelId="{E6CE4A86-C6C1-4A4A-BE48-7248A63F1041}" type="parTrans" cxnId="{4E8348D3-00F1-48A8-BED2-09DF06C7C53F}">
      <dgm:prSet/>
      <dgm:spPr/>
      <dgm:t>
        <a:bodyPr/>
        <a:lstStyle/>
        <a:p>
          <a:endParaRPr lang="ru-RU" sz="2400" b="1">
            <a:solidFill>
              <a:schemeClr val="tx1"/>
            </a:solidFill>
          </a:endParaRPr>
        </a:p>
      </dgm:t>
    </dgm:pt>
    <dgm:pt modelId="{89D55852-C8BE-4A79-AB44-85690A92F434}" type="sibTrans" cxnId="{4E8348D3-00F1-48A8-BED2-09DF06C7C53F}">
      <dgm:prSet/>
      <dgm:spPr/>
      <dgm:t>
        <a:bodyPr/>
        <a:lstStyle/>
        <a:p>
          <a:endParaRPr lang="ru-RU" sz="2400" b="1">
            <a:solidFill>
              <a:schemeClr val="tx1"/>
            </a:solidFill>
          </a:endParaRPr>
        </a:p>
      </dgm:t>
    </dgm:pt>
    <dgm:pt modelId="{293B90FA-5606-4E3E-B3E0-09317CDCF701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335 учащихся </a:t>
          </a:r>
          <a:endParaRPr lang="ru-RU" sz="2400" b="1" dirty="0">
            <a:solidFill>
              <a:schemeClr val="tx1"/>
            </a:solidFill>
          </a:endParaRPr>
        </a:p>
      </dgm:t>
    </dgm:pt>
    <dgm:pt modelId="{06C557A2-816D-4E2E-BD15-CE4543465D3E}" type="parTrans" cxnId="{75CF50F7-E02B-454E-9980-AE8E9918AD0A}">
      <dgm:prSet/>
      <dgm:spPr/>
      <dgm:t>
        <a:bodyPr/>
        <a:lstStyle/>
        <a:p>
          <a:endParaRPr lang="ru-RU" sz="2400" b="1">
            <a:solidFill>
              <a:schemeClr val="tx1"/>
            </a:solidFill>
          </a:endParaRPr>
        </a:p>
      </dgm:t>
    </dgm:pt>
    <dgm:pt modelId="{A8EDE990-FB1A-4722-9029-C85C53E7390A}" type="sibTrans" cxnId="{75CF50F7-E02B-454E-9980-AE8E9918AD0A}">
      <dgm:prSet/>
      <dgm:spPr/>
      <dgm:t>
        <a:bodyPr/>
        <a:lstStyle/>
        <a:p>
          <a:endParaRPr lang="ru-RU" sz="2400" b="1">
            <a:solidFill>
              <a:schemeClr val="tx1"/>
            </a:solidFill>
          </a:endParaRPr>
        </a:p>
      </dgm:t>
    </dgm:pt>
    <dgm:pt modelId="{205057C2-5FB9-4438-BB29-F6D155879501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100% участие</a:t>
          </a:r>
          <a:endParaRPr lang="ru-RU" sz="2400" b="1" dirty="0">
            <a:solidFill>
              <a:schemeClr val="tx1"/>
            </a:solidFill>
          </a:endParaRPr>
        </a:p>
      </dgm:t>
    </dgm:pt>
    <dgm:pt modelId="{606AA707-DDCD-4768-A15B-46A6B870AA93}" type="parTrans" cxnId="{BE56531F-1F06-4DEC-83A4-72B08770B894}">
      <dgm:prSet/>
      <dgm:spPr/>
      <dgm:t>
        <a:bodyPr/>
        <a:lstStyle/>
        <a:p>
          <a:endParaRPr lang="ru-RU" sz="2400" b="1">
            <a:solidFill>
              <a:schemeClr val="tx1"/>
            </a:solidFill>
          </a:endParaRPr>
        </a:p>
      </dgm:t>
    </dgm:pt>
    <dgm:pt modelId="{8508396E-6E1E-46A6-8208-9877F24087F6}" type="sibTrans" cxnId="{BE56531F-1F06-4DEC-83A4-72B08770B894}">
      <dgm:prSet/>
      <dgm:spPr/>
      <dgm:t>
        <a:bodyPr/>
        <a:lstStyle/>
        <a:p>
          <a:endParaRPr lang="ru-RU" sz="2400" b="1">
            <a:solidFill>
              <a:schemeClr val="tx1"/>
            </a:solidFill>
          </a:endParaRPr>
        </a:p>
      </dgm:t>
    </dgm:pt>
    <dgm:pt modelId="{8AD2EA71-646F-4539-84F4-1047CA44D0BF}" type="pres">
      <dgm:prSet presAssocID="{3F726918-3536-4113-B71A-7F3283D6C196}" presName="CompostProcess" presStyleCnt="0">
        <dgm:presLayoutVars>
          <dgm:dir/>
          <dgm:resizeHandles val="exact"/>
        </dgm:presLayoutVars>
      </dgm:prSet>
      <dgm:spPr/>
    </dgm:pt>
    <dgm:pt modelId="{D1420212-63E1-4F01-AB0D-4AFC2FE2CD50}" type="pres">
      <dgm:prSet presAssocID="{3F726918-3536-4113-B71A-7F3283D6C196}" presName="arrow" presStyleLbl="bgShp" presStyleIdx="0" presStyleCnt="1" custLinFactNeighborX="16648" custLinFactNeighborY="41141"/>
      <dgm:spPr/>
    </dgm:pt>
    <dgm:pt modelId="{21949C36-09DE-4CCD-A6E2-62A4FA46BD81}" type="pres">
      <dgm:prSet presAssocID="{3F726918-3536-4113-B71A-7F3283D6C196}" presName="linearProcess" presStyleCnt="0"/>
      <dgm:spPr/>
    </dgm:pt>
    <dgm:pt modelId="{BDB55DE8-68B9-4D8A-83CF-2C65896E2557}" type="pres">
      <dgm:prSet presAssocID="{BE72F92C-22AB-4862-9CBB-445717202FD4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320200-6F23-4578-8073-E4DC190A53F7}" type="pres">
      <dgm:prSet presAssocID="{89D55852-C8BE-4A79-AB44-85690A92F434}" presName="sibTrans" presStyleCnt="0"/>
      <dgm:spPr/>
    </dgm:pt>
    <dgm:pt modelId="{19D43AF6-5E07-4BD1-BAEC-CFE65FE4AE5E}" type="pres">
      <dgm:prSet presAssocID="{293B90FA-5606-4E3E-B3E0-09317CDCF701}" presName="textNode" presStyleLbl="node1" presStyleIdx="1" presStyleCnt="3" custScaleX="1215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E9EA1E-4508-4337-88CB-24EFC38EF938}" type="pres">
      <dgm:prSet presAssocID="{A8EDE990-FB1A-4722-9029-C85C53E7390A}" presName="sibTrans" presStyleCnt="0"/>
      <dgm:spPr/>
    </dgm:pt>
    <dgm:pt modelId="{A77C06D9-E8A9-4516-B11C-9C669CAEC4BF}" type="pres">
      <dgm:prSet presAssocID="{205057C2-5FB9-4438-BB29-F6D155879501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42A3E6D-9C8B-4390-B0DB-558827296478}" type="presOf" srcId="{3F726918-3536-4113-B71A-7F3283D6C196}" destId="{8AD2EA71-646F-4539-84F4-1047CA44D0BF}" srcOrd="0" destOrd="0" presId="urn:microsoft.com/office/officeart/2005/8/layout/hProcess9"/>
    <dgm:cxn modelId="{FF326912-C725-4D2C-9D45-AF1A07DCD972}" type="presOf" srcId="{205057C2-5FB9-4438-BB29-F6D155879501}" destId="{A77C06D9-E8A9-4516-B11C-9C669CAEC4BF}" srcOrd="0" destOrd="0" presId="urn:microsoft.com/office/officeart/2005/8/layout/hProcess9"/>
    <dgm:cxn modelId="{ECF04947-9FE2-4AE0-BB34-89C6B6C96967}" type="presOf" srcId="{293B90FA-5606-4E3E-B3E0-09317CDCF701}" destId="{19D43AF6-5E07-4BD1-BAEC-CFE65FE4AE5E}" srcOrd="0" destOrd="0" presId="urn:microsoft.com/office/officeart/2005/8/layout/hProcess9"/>
    <dgm:cxn modelId="{4E8348D3-00F1-48A8-BED2-09DF06C7C53F}" srcId="{3F726918-3536-4113-B71A-7F3283D6C196}" destId="{BE72F92C-22AB-4862-9CBB-445717202FD4}" srcOrd="0" destOrd="0" parTransId="{E6CE4A86-C6C1-4A4A-BE48-7248A63F1041}" sibTransId="{89D55852-C8BE-4A79-AB44-85690A92F434}"/>
    <dgm:cxn modelId="{8A9F6BCB-11A5-48C8-B5BE-B3C9D1BECD58}" type="presOf" srcId="{BE72F92C-22AB-4862-9CBB-445717202FD4}" destId="{BDB55DE8-68B9-4D8A-83CF-2C65896E2557}" srcOrd="0" destOrd="0" presId="urn:microsoft.com/office/officeart/2005/8/layout/hProcess9"/>
    <dgm:cxn modelId="{75CF50F7-E02B-454E-9980-AE8E9918AD0A}" srcId="{3F726918-3536-4113-B71A-7F3283D6C196}" destId="{293B90FA-5606-4E3E-B3E0-09317CDCF701}" srcOrd="1" destOrd="0" parTransId="{06C557A2-816D-4E2E-BD15-CE4543465D3E}" sibTransId="{A8EDE990-FB1A-4722-9029-C85C53E7390A}"/>
    <dgm:cxn modelId="{BE56531F-1F06-4DEC-83A4-72B08770B894}" srcId="{3F726918-3536-4113-B71A-7F3283D6C196}" destId="{205057C2-5FB9-4438-BB29-F6D155879501}" srcOrd="2" destOrd="0" parTransId="{606AA707-DDCD-4768-A15B-46A6B870AA93}" sibTransId="{8508396E-6E1E-46A6-8208-9877F24087F6}"/>
    <dgm:cxn modelId="{F00E493E-2EAB-47E7-8A17-9A1D7EE0903E}" type="presParOf" srcId="{8AD2EA71-646F-4539-84F4-1047CA44D0BF}" destId="{D1420212-63E1-4F01-AB0D-4AFC2FE2CD50}" srcOrd="0" destOrd="0" presId="urn:microsoft.com/office/officeart/2005/8/layout/hProcess9"/>
    <dgm:cxn modelId="{C9C5F150-DDBF-4FE6-A03B-6C813F9DFF6D}" type="presParOf" srcId="{8AD2EA71-646F-4539-84F4-1047CA44D0BF}" destId="{21949C36-09DE-4CCD-A6E2-62A4FA46BD81}" srcOrd="1" destOrd="0" presId="urn:microsoft.com/office/officeart/2005/8/layout/hProcess9"/>
    <dgm:cxn modelId="{1AACAA53-2130-4B69-871C-F57C871F505A}" type="presParOf" srcId="{21949C36-09DE-4CCD-A6E2-62A4FA46BD81}" destId="{BDB55DE8-68B9-4D8A-83CF-2C65896E2557}" srcOrd="0" destOrd="0" presId="urn:microsoft.com/office/officeart/2005/8/layout/hProcess9"/>
    <dgm:cxn modelId="{E9E48279-803A-42A3-BC52-7B29914FB501}" type="presParOf" srcId="{21949C36-09DE-4CCD-A6E2-62A4FA46BD81}" destId="{EF320200-6F23-4578-8073-E4DC190A53F7}" srcOrd="1" destOrd="0" presId="urn:microsoft.com/office/officeart/2005/8/layout/hProcess9"/>
    <dgm:cxn modelId="{8EF6BCD0-1D4B-4EEB-8FF2-B9BDED41BF5D}" type="presParOf" srcId="{21949C36-09DE-4CCD-A6E2-62A4FA46BD81}" destId="{19D43AF6-5E07-4BD1-BAEC-CFE65FE4AE5E}" srcOrd="2" destOrd="0" presId="urn:microsoft.com/office/officeart/2005/8/layout/hProcess9"/>
    <dgm:cxn modelId="{06E61CD8-A549-462D-BD34-E7CE8F6844B5}" type="presParOf" srcId="{21949C36-09DE-4CCD-A6E2-62A4FA46BD81}" destId="{55E9EA1E-4508-4337-88CB-24EFC38EF938}" srcOrd="3" destOrd="0" presId="urn:microsoft.com/office/officeart/2005/8/layout/hProcess9"/>
    <dgm:cxn modelId="{6045BCD5-E166-4ABC-99D5-A16363BC54A1}" type="presParOf" srcId="{21949C36-09DE-4CCD-A6E2-62A4FA46BD81}" destId="{A77C06D9-E8A9-4516-B11C-9C669CAEC4BF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2D948-F513-47BA-870A-C7657841D831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F16E7-7031-4196-80E9-5FDEDE0056F7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2D948-F513-47BA-870A-C7657841D831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F16E7-7031-4196-80E9-5FDEDE0056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2D948-F513-47BA-870A-C7657841D831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F16E7-7031-4196-80E9-5FDEDE0056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2D948-F513-47BA-870A-C7657841D831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F16E7-7031-4196-80E9-5FDEDE0056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2D948-F513-47BA-870A-C7657841D831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F16E7-7031-4196-80E9-5FDEDE0056F7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2D948-F513-47BA-870A-C7657841D831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F16E7-7031-4196-80E9-5FDEDE0056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2D948-F513-47BA-870A-C7657841D831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F16E7-7031-4196-80E9-5FDEDE0056F7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2D948-F513-47BA-870A-C7657841D831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F16E7-7031-4196-80E9-5FDEDE0056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2D948-F513-47BA-870A-C7657841D831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F16E7-7031-4196-80E9-5FDEDE0056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2D948-F513-47BA-870A-C7657841D831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F16E7-7031-4196-80E9-5FDEDE0056F7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2D948-F513-47BA-870A-C7657841D831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F16E7-7031-4196-80E9-5FDEDE0056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1792D948-F513-47BA-870A-C7657841D831}" type="datetimeFigureOut">
              <a:rPr lang="ru-RU" smtClean="0"/>
              <a:t>10.12.2023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1AEF16E7-7031-4196-80E9-5FDEDE0056F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556792"/>
            <a:ext cx="7848600" cy="1927225"/>
          </a:xfrm>
        </p:spPr>
        <p:txBody>
          <a:bodyPr>
            <a:noAutofit/>
          </a:bodyPr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Районный анализ ВПР в </a:t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4 классах</a:t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2022-2023 уч. год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5105400"/>
            <a:ext cx="6400800" cy="1752600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Подготовили: </a:t>
            </a:r>
            <a:r>
              <a:rPr lang="ru-RU" sz="2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одоксёнова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А.А.</a:t>
            </a:r>
          </a:p>
          <a:p>
            <a:pPr algn="r"/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Нуриахметова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И.Н.</a:t>
            </a:r>
          </a:p>
          <a:p>
            <a:pPr algn="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Учителя начальных классов </a:t>
            </a:r>
          </a:p>
          <a:p>
            <a:pPr algn="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МОУ «Гаевская ООШ»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89" r="14117"/>
          <a:stretch/>
        </p:blipFill>
        <p:spPr bwMode="auto">
          <a:xfrm rot="20786841">
            <a:off x="345635" y="3729661"/>
            <a:ext cx="2101074" cy="2930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7933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990600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Наименьшие отклонения в расхождениях между годовыми отметками учащихся и результатами ВПР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7722" y="3218875"/>
            <a:ext cx="3226278" cy="2417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416152"/>
          </a:xfrm>
        </p:spPr>
        <p:txBody>
          <a:bodyPr>
            <a:no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МОУ "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Бердюгинская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СОШ"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МОУ "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Дубская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СОШ"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МОУ «Гаевская ООШ»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МОУ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Киргинская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СОШ»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МОУ "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Зайковская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СОШ №1"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МОУ "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Осинцевская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ООШ"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МОУ "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Пьянковская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ООШ"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филиал "Кирилловская ООШ»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МОУ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Чубаровская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начальная школа-детский сад»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5347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96752"/>
            <a:ext cx="8229600" cy="990600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Наибольшие отклонения в расхождениях между годовыми отметками учащихся и результатами ВПР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984104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МОУ "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Стриганская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ООШ"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МОУ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Киргинская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СОШ»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МОУ «Знаменская СОШ»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МКОУ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Харловская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СОШ»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5873" y="3933056"/>
            <a:ext cx="2571408" cy="2571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059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18" y="839235"/>
            <a:ext cx="8229600" cy="9906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Анализ ВПР по Окружающему миру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каждое задание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40105" r="17928" b="14842"/>
          <a:stretch/>
        </p:blipFill>
        <p:spPr bwMode="auto">
          <a:xfrm>
            <a:off x="-28963" y="1810363"/>
            <a:ext cx="9172963" cy="359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ttps://avatars.mds.yandex.net/i?id=2db858a68083817bed5987f021084af8c3bb26ee-7097242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25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2257" y="4201199"/>
            <a:ext cx="2822488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150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Классификация заданий по успеху выполнения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2659022"/>
              </p:ext>
            </p:extLst>
          </p:nvPr>
        </p:nvGraphicFramePr>
        <p:xfrm>
          <a:off x="395536" y="1988840"/>
          <a:ext cx="5557020" cy="246888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376264"/>
                <a:gridCol w="318075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Успешно справились 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1,3.2, ,5, 7.1, 8К2, 9.1,9.2,10.1.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Менее успешно выполнены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3.1,3.3,8к3,9.3.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Наибольшее затруднение 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6.2, 6.3, 10.2К3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8" name="Picture 4" descr="https://www.globus-kniga.ru/upload/iblock/34f/ef422hxjp3aeaiisgiqultr8mpdavaz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6059">
            <a:off x="5834369" y="3046789"/>
            <a:ext cx="2634059" cy="3529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276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4876800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Вывод: причиной данных недостатков являются  следующие факторы:</a:t>
            </a: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 низкий уровень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логических действий сравнения, анализа, синтеза, установления аналогий и причинно- следственных связей, построения рассуждений; неумение осознанно строить речевое высказывание в соответствии с задачами коммуникации.</a:t>
            </a: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низкий уровень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познавательных и коммуникативных УУД.</a:t>
            </a:r>
          </a:p>
          <a:p>
            <a:pPr marL="0" indent="0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s://avatars.mds.yandex.net/i?id=2db858a68083817bed5987f021084af8c3bb26ee-7097242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25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801560"/>
            <a:ext cx="2186481" cy="2063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591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Рекомендации: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 уроках организовать на достаточном уровне  работу с текстовой информацией;</a:t>
            </a:r>
          </a:p>
          <a:p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особое внимание уделять практическим работам, опытам на уроке;</a:t>
            </a:r>
          </a:p>
          <a:p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 уроках   проводить   виды чтения: поисковые (с ориентацией на отбор нужной информации), исследовательские и другие;</a:t>
            </a:r>
          </a:p>
          <a:p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-совершенствовать  навыки работы обучающихся со справочной литературой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6438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Сайты для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b="1" dirty="0" err="1" smtClean="0">
                <a:latin typeface="Times New Roman" pitchFamily="18" charset="0"/>
                <a:cs typeface="Times New Roman" pitchFamily="18" charset="0"/>
              </a:rPr>
              <a:t>Wordwall</a:t>
            </a:r>
            <a:endParaRPr lang="en-US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Lerningapps.org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9693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29600" cy="2736304"/>
          </a:xfrm>
        </p:spPr>
        <p:txBody>
          <a:bodyPr>
            <a:normAutofit/>
          </a:bodyPr>
          <a:lstStyle/>
          <a:p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Цель: ВПР </a:t>
            </a:r>
            <a:r>
              <a:rPr lang="ru-RU" sz="3200" b="1" u="sng" dirty="0">
                <a:latin typeface="Times New Roman" pitchFamily="18" charset="0"/>
                <a:cs typeface="Times New Roman" pitchFamily="18" charset="0"/>
              </a:rPr>
              <a:t>по окружающему миру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– оценить уровень общеобразовательной подготовки обучающихся 4 класса в соответствии с требованиями ФГОС.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420888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774245684"/>
              </p:ext>
            </p:extLst>
          </p:nvPr>
        </p:nvGraphicFramePr>
        <p:xfrm>
          <a:off x="1907704" y="3212976"/>
          <a:ext cx="4943872" cy="31278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5997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 rotWithShape="1">
          <a:blip r:embed="rId2"/>
          <a:srcRect t="8635" r="1714" b="44438"/>
          <a:stretch/>
        </p:blipFill>
        <p:spPr bwMode="auto">
          <a:xfrm>
            <a:off x="0" y="620688"/>
            <a:ext cx="9144000" cy="59766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0015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Окружающий мир ВПР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процентное соотношение отметок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s://avatars.mds.yandex.net/i?id=2db858a68083817bed5987f021084af8c3bb26ee-7097242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25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2257" y="4201199"/>
            <a:ext cx="2822488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793955"/>
              </p:ext>
            </p:extLst>
          </p:nvPr>
        </p:nvGraphicFramePr>
        <p:xfrm>
          <a:off x="21885" y="1844824"/>
          <a:ext cx="7488833" cy="3240359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2232248"/>
                <a:gridCol w="1368152"/>
                <a:gridCol w="1296144"/>
                <a:gridCol w="1368152"/>
                <a:gridCol w="1224137"/>
              </a:tblGrid>
              <a:tr h="12846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5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5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«5»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5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«4»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5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«3»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5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«2»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9778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kern="15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Свердловская</a:t>
                      </a:r>
                      <a:r>
                        <a:rPr lang="ru-RU" sz="2400" b="0" kern="15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обл.</a:t>
                      </a:r>
                      <a:endParaRPr lang="ru-RU" sz="2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20.42%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57,02%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21,01%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5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1,55%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9778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kern="15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Ирбитский</a:t>
                      </a:r>
                      <a:r>
                        <a:rPr lang="ru-RU" sz="2400" b="0" kern="15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р-он</a:t>
                      </a:r>
                      <a:endParaRPr lang="ru-RU" sz="2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14,63%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60,3%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23,28%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kern="15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1,79%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113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9906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общеобразовательное учреждение "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Ницинская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основная общеобразовательная школа" 42,86% пятёрок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7020272" y="1412776"/>
            <a:ext cx="8229600" cy="4525963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0367769"/>
              </p:ext>
            </p:extLst>
          </p:nvPr>
        </p:nvGraphicFramePr>
        <p:xfrm>
          <a:off x="323528" y="2132856"/>
          <a:ext cx="8424934" cy="4025516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016224"/>
                <a:gridCol w="390900"/>
                <a:gridCol w="1203562"/>
                <a:gridCol w="1203562"/>
                <a:gridCol w="1203562"/>
                <a:gridCol w="1203562"/>
                <a:gridCol w="1203562"/>
              </a:tblGrid>
              <a:tr h="1837736">
                <a:tc>
                  <a:txBody>
                    <a:bodyPr/>
                    <a:lstStyle/>
                    <a:p>
                      <a:pPr marL="134620" marR="306070" indent="449580" algn="just">
                        <a:spcAft>
                          <a:spcPts val="0"/>
                        </a:spcAft>
                        <a:tabLst>
                          <a:tab pos="766445" algn="l"/>
                        </a:tabLst>
                      </a:pPr>
                      <a:endParaRPr lang="ru-RU" sz="1600" baseline="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34620" marR="306070" indent="449580" algn="just">
                        <a:spcAft>
                          <a:spcPts val="0"/>
                        </a:spcAft>
                        <a:tabLst>
                          <a:tab pos="766445" algn="l"/>
                        </a:tabLst>
                      </a:pP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ОО            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34620" marR="306070" indent="449580" algn="just">
                        <a:spcAft>
                          <a:spcPts val="0"/>
                        </a:spcAft>
                        <a:tabLst>
                          <a:tab pos="766445" algn="l"/>
                        </a:tabLs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34620" marR="306070" indent="449580" algn="just">
                        <a:spcAft>
                          <a:spcPts val="0"/>
                        </a:spcAft>
                        <a:tabLst>
                          <a:tab pos="766445" algn="l"/>
                        </a:tabLst>
                      </a:pP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участников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написавших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«2»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написавших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«3»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написавших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«4»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написавших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«5»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1877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муниципальное общеобразовательное учреждение "</a:t>
                      </a:r>
                      <a:r>
                        <a:rPr lang="ru-RU" sz="16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Ницинская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основная общеобразовательная школа"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42,86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14,29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42,86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106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1277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общеобразовательное учреждение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Зайковская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средняя общеобразовательная школа №2 30,77% двоек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https://avatars.mds.yandex.net/i?id=2db858a68083817bed5987f021084af8c3bb26ee-7097242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25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8292" y="4794065"/>
            <a:ext cx="2186481" cy="2063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9073905"/>
              </p:ext>
            </p:extLst>
          </p:nvPr>
        </p:nvGraphicFramePr>
        <p:xfrm>
          <a:off x="323528" y="2795324"/>
          <a:ext cx="8229599" cy="201168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522512"/>
                <a:gridCol w="828802"/>
                <a:gridCol w="1175657"/>
                <a:gridCol w="1175657"/>
                <a:gridCol w="1175657"/>
                <a:gridCol w="1175657"/>
                <a:gridCol w="1175657"/>
              </a:tblGrid>
              <a:tr h="370840">
                <a:tc>
                  <a:txBody>
                    <a:bodyPr/>
                    <a:lstStyle/>
                    <a:p>
                      <a:pPr marL="134620" marR="306070" indent="449580" algn="just">
                        <a:spcAft>
                          <a:spcPts val="0"/>
                        </a:spcAft>
                        <a:tabLst>
                          <a:tab pos="766445" algn="l"/>
                        </a:tabLst>
                      </a:pPr>
                      <a:r>
                        <a:rPr lang="en-US" sz="1100" dirty="0">
                          <a:effectLst/>
                          <a:latin typeface="Times New Roman"/>
                          <a:ea typeface="Times New Roman"/>
                        </a:rPr>
                        <a:t>ОО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34620" marR="306070" indent="449580" algn="just">
                        <a:spcAft>
                          <a:spcPts val="0"/>
                        </a:spcAft>
                        <a:tabLst>
                          <a:tab pos="766445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34620" marR="306070" indent="449580" algn="just">
                        <a:spcAft>
                          <a:spcPts val="0"/>
                        </a:spcAft>
                        <a:tabLst>
                          <a:tab pos="766445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</a:rPr>
                        <a:t>Количество участников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  <a:latin typeface="Times New Roman"/>
                          <a:ea typeface="Times New Roman"/>
                        </a:rPr>
                        <a:t>Доля</a:t>
                      </a:r>
                      <a:r>
                        <a:rPr lang="en-US" sz="110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100" dirty="0" err="1">
                          <a:effectLst/>
                          <a:latin typeface="Times New Roman"/>
                          <a:ea typeface="Times New Roman"/>
                        </a:rPr>
                        <a:t>написавших</a:t>
                      </a:r>
                      <a:r>
                        <a:rPr lang="en-US" sz="110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100" dirty="0" err="1">
                          <a:effectLst/>
                          <a:latin typeface="Times New Roman"/>
                          <a:ea typeface="Times New Roman"/>
                        </a:rPr>
                        <a:t>на</a:t>
                      </a:r>
                      <a:r>
                        <a:rPr lang="en-US" sz="1100" dirty="0">
                          <a:effectLst/>
                          <a:latin typeface="Times New Roman"/>
                          <a:ea typeface="Times New Roman"/>
                        </a:rPr>
                        <a:t> «2»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</a:rPr>
                        <a:t>Доля написавших на «3»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</a:rPr>
                        <a:t>Доля написавших на «4»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  <a:latin typeface="Times New Roman"/>
                          <a:ea typeface="Times New Roman"/>
                        </a:rPr>
                        <a:t>Доля</a:t>
                      </a:r>
                      <a:r>
                        <a:rPr lang="en-US" sz="110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100" dirty="0" err="1">
                          <a:effectLst/>
                          <a:latin typeface="Times New Roman"/>
                          <a:ea typeface="Times New Roman"/>
                        </a:rPr>
                        <a:t>написавших</a:t>
                      </a:r>
                      <a:r>
                        <a:rPr lang="en-US" sz="1100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100" dirty="0" err="1">
                          <a:effectLst/>
                          <a:latin typeface="Times New Roman"/>
                          <a:ea typeface="Times New Roman"/>
                        </a:rPr>
                        <a:t>на</a:t>
                      </a:r>
                      <a:r>
                        <a:rPr lang="en-US" sz="1100" dirty="0">
                          <a:effectLst/>
                          <a:latin typeface="Times New Roman"/>
                          <a:ea typeface="Times New Roman"/>
                        </a:rPr>
                        <a:t> «5»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муниципальное автономное общеобразовательное учреждение Зайковская средняя общеобразовательная школа №2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Times New Roman"/>
                        </a:rPr>
                        <a:t>13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30,77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38,46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30,77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1146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«Соответствие отметок за выполнение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 отметками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журнале»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 rotWithShape="1">
          <a:blip r:embed="rId2"/>
          <a:srcRect t="33028" r="4634" b="6239"/>
          <a:stretch/>
        </p:blipFill>
        <p:spPr bwMode="auto">
          <a:xfrm>
            <a:off x="143000" y="1628800"/>
            <a:ext cx="9001000" cy="46805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2" descr="https://avatars.mds.yandex.net/i?id=2db858a68083817bed5987f021084af8c3bb26ee-7097242-images-thumbs&amp;n=1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25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3489" y="4431432"/>
            <a:ext cx="2570645" cy="2426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1923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764704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Перечень ОО, доля учащихся которых, имеет максимальное несовпадение годовых отметок и отметок по ВПР: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МОУ "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Стриганская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ООШ«</a:t>
            </a: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МАОУ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Зайковская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СОШ №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МОУ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"Пионерская СОШ"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3" y="3501008"/>
            <a:ext cx="2571408" cy="2571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8803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427785"/>
            <a:ext cx="3226278" cy="2417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12776"/>
            <a:ext cx="86868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Перечень ОО, доля учащихся которых, имеет максимальное совпадение годовых отметок и отметок по ВПР: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   МОУ «Ключевская СОШ»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   МОУ "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Ницинская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ООШ"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  филиал "Кирилловская ООШ»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  МОУ «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Чубаровская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начальная школа-детский сад»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 МОУ "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Осинцевская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ООШ"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727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283</TotalTime>
  <Words>520</Words>
  <Application>Microsoft Office PowerPoint</Application>
  <PresentationFormat>Экран (4:3)</PresentationFormat>
  <Paragraphs>102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Times New Roman</vt:lpstr>
      <vt:lpstr>Ясность</vt:lpstr>
      <vt:lpstr>Районный анализ ВПР в  4 классах 2022-2023 уч. год</vt:lpstr>
      <vt:lpstr>Цель: ВПР по окружающему миру – оценить уровень общеобразовательной подготовки обучающихся 4 класса в соответствии с требованиями ФГОС.  </vt:lpstr>
      <vt:lpstr>Презентация PowerPoint</vt:lpstr>
      <vt:lpstr>Окружающий мир ВПР  процентное соотношение отметок </vt:lpstr>
      <vt:lpstr>Муниципальное общеобразовательное учреждение "Ницинская основная общеобразовательная школа" 42,86% пятёрок</vt:lpstr>
      <vt:lpstr>Муниципальное автономное общеобразовательное учреждение Зайковская средняя общеобразовательная школа №2 30,77% двоек </vt:lpstr>
      <vt:lpstr>«Соответствие отметок за выполнение  с отметками в журнале»</vt:lpstr>
      <vt:lpstr>Презентация PowerPoint</vt:lpstr>
      <vt:lpstr>Презентация PowerPoint</vt:lpstr>
      <vt:lpstr>Наименьшие отклонения в расхождениях между годовыми отметками учащихся и результатами ВПР</vt:lpstr>
      <vt:lpstr>Наибольшие отклонения в расхождениях между годовыми отметками учащихся и результатами ВПР</vt:lpstr>
      <vt:lpstr>Анализ ВПР по Окружающему миру каждое задание </vt:lpstr>
      <vt:lpstr>Классификация заданий по успеху выполнения</vt:lpstr>
      <vt:lpstr>Презентация PowerPoint</vt:lpstr>
      <vt:lpstr>Презентация PowerPoint</vt:lpstr>
      <vt:lpstr>Сайты для работы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 ВПР в 4 классах</dc:title>
  <dc:creator>Екатерина</dc:creator>
  <cp:lastModifiedBy>Lenovo</cp:lastModifiedBy>
  <cp:revision>32</cp:revision>
  <dcterms:created xsi:type="dcterms:W3CDTF">2018-08-27T18:27:04Z</dcterms:created>
  <dcterms:modified xsi:type="dcterms:W3CDTF">2023-12-10T18:30:22Z</dcterms:modified>
</cp:coreProperties>
</file>