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73" r:id="rId8"/>
    <p:sldId id="271" r:id="rId9"/>
    <p:sldId id="272" r:id="rId10"/>
    <p:sldId id="267" r:id="rId11"/>
    <p:sldId id="266" r:id="rId12"/>
    <p:sldId id="274" r:id="rId13"/>
    <p:sldId id="275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FFF"/>
    <a:srgbClr val="FF6699"/>
    <a:srgbClr val="FFA0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630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i4l2h0mas.jpg"/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3" y="-22"/>
            <a:ext cx="9144033" cy="68580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285720" y="214290"/>
            <a:ext cx="8572560" cy="6429420"/>
          </a:xfrm>
          <a:prstGeom prst="roundRect">
            <a:avLst>
              <a:gd name="adj" fmla="val 8900"/>
            </a:avLst>
          </a:prstGeom>
          <a:noFill/>
          <a:ln>
            <a:solidFill>
              <a:srgbClr val="FF6699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EBA2B-A0C7-4083-85C9-50863A282629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917B2-25B1-4B1A-AA03-D29ADD12D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736303"/>
          </a:xfrm>
        </p:spPr>
        <p:txBody>
          <a:bodyPr>
            <a:noAutofit/>
          </a:bodyPr>
          <a:lstStyle/>
          <a:p>
            <a:r>
              <a:rPr lang="ru-RU" b="1" dirty="0" smtClean="0"/>
              <a:t>Интеграция образовательных областей «Познавательное развитие» и «Художественно-эстетическое развитие»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077072"/>
            <a:ext cx="5904656" cy="1752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7030A0"/>
                </a:solidFill>
              </a:rPr>
              <a:t>Боровикова Алёна Даниловна</a:t>
            </a:r>
          </a:p>
          <a:p>
            <a:pPr algn="r"/>
            <a:r>
              <a:rPr lang="ru-RU" sz="2000" dirty="0" smtClean="0">
                <a:solidFill>
                  <a:srgbClr val="7030A0"/>
                </a:solidFill>
              </a:rPr>
              <a:t>Музыкальный руководитель</a:t>
            </a:r>
          </a:p>
          <a:p>
            <a:pPr algn="r"/>
            <a:r>
              <a:rPr lang="ru-RU" sz="2000" dirty="0" smtClean="0">
                <a:solidFill>
                  <a:srgbClr val="7030A0"/>
                </a:solidFill>
              </a:rPr>
              <a:t>МАДОУ Зайковский детский сад №4 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124744"/>
            <a:ext cx="6120680" cy="41044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Главное требование ФГОС ДО – </a:t>
            </a:r>
            <a:r>
              <a:rPr lang="ru-RU" sz="3200" b="1" u="sng" dirty="0" smtClean="0">
                <a:solidFill>
                  <a:schemeClr val="accent2">
                    <a:lumMod val="75000"/>
                  </a:schemeClr>
                </a:solidFill>
              </a:rPr>
              <a:t>создание условий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, способствующих эмоциональному благополучию каждого ребенка, его успешной социализации. 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91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333\Desktop\SAM_2398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" t="8388" r="3289" b="3290"/>
          <a:stretch/>
        </p:blipFill>
        <p:spPr bwMode="auto">
          <a:xfrm>
            <a:off x="3131840" y="2636912"/>
            <a:ext cx="2777945" cy="1771700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333\Desktop\SAM_239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6461" r="7077" b="10000"/>
          <a:stretch/>
        </p:blipFill>
        <p:spPr bwMode="auto">
          <a:xfrm rot="192362">
            <a:off x="5637368" y="517423"/>
            <a:ext cx="2947537" cy="2130040"/>
          </a:xfrm>
          <a:prstGeom prst="rect">
            <a:avLst/>
          </a:prstGeom>
          <a:noFill/>
          <a:ln w="76200">
            <a:solidFill>
              <a:srgbClr val="00B0F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333\Desktop\SAM_239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7" t="19497" r="19706" b="22013"/>
          <a:stretch/>
        </p:blipFill>
        <p:spPr bwMode="auto">
          <a:xfrm rot="21033592">
            <a:off x="435388" y="3524812"/>
            <a:ext cx="2373766" cy="1473780"/>
          </a:xfrm>
          <a:prstGeom prst="rect">
            <a:avLst/>
          </a:prstGeom>
          <a:noFill/>
          <a:ln w="76200">
            <a:solidFill>
              <a:srgbClr val="00B0F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333\Desktop\SAM_239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t="28633" r="4843" b="8120"/>
          <a:stretch/>
        </p:blipFill>
        <p:spPr bwMode="auto">
          <a:xfrm rot="21210241">
            <a:off x="5252829" y="3622367"/>
            <a:ext cx="3534888" cy="2052642"/>
          </a:xfrm>
          <a:prstGeom prst="rect">
            <a:avLst/>
          </a:prstGeom>
          <a:noFill/>
          <a:ln w="7620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333\Desktop\Новая папка\SAM_571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6" t="31539" r="7404" b="5769"/>
          <a:stretch/>
        </p:blipFill>
        <p:spPr bwMode="auto">
          <a:xfrm rot="21247893">
            <a:off x="541869" y="456164"/>
            <a:ext cx="2892814" cy="2326989"/>
          </a:xfrm>
          <a:prstGeom prst="rect">
            <a:avLst/>
          </a:prstGeom>
          <a:noFill/>
          <a:ln w="7620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SAM_815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28"/>
          <a:stretch>
            <a:fillRect/>
          </a:stretch>
        </p:blipFill>
        <p:spPr bwMode="auto">
          <a:xfrm>
            <a:off x="2795014" y="4656596"/>
            <a:ext cx="1800200" cy="1766399"/>
          </a:xfrm>
          <a:prstGeom prst="rect">
            <a:avLst/>
          </a:prstGeom>
          <a:noFill/>
          <a:ln w="76200">
            <a:solidFill>
              <a:srgbClr val="7030A0"/>
            </a:solidFill>
          </a:ln>
          <a:extLst/>
        </p:spPr>
      </p:pic>
      <p:pic>
        <p:nvPicPr>
          <p:cNvPr id="9" name="Picture 6" descr="SAM_8151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1" t="5266" r="31867" b="16902"/>
          <a:stretch/>
        </p:blipFill>
        <p:spPr bwMode="auto">
          <a:xfrm>
            <a:off x="3695114" y="620688"/>
            <a:ext cx="1590675" cy="1728470"/>
          </a:xfrm>
          <a:prstGeom prst="rect">
            <a:avLst/>
          </a:prstGeom>
          <a:noFill/>
          <a:ln w="7620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493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Documents and Settings\Admin\Рабочий стол\мама\День матери. 2010\SAM_4074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r="12695" b="19251"/>
          <a:stretch/>
        </p:blipFill>
        <p:spPr bwMode="auto">
          <a:xfrm>
            <a:off x="3347864" y="2539682"/>
            <a:ext cx="2481472" cy="1845922"/>
          </a:xfrm>
          <a:prstGeom prst="rect">
            <a:avLst/>
          </a:prstGeom>
          <a:noFill/>
          <a:ln w="76200">
            <a:solidFill>
              <a:srgbClr val="FFFF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SAM_593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68" y="188640"/>
            <a:ext cx="3086100" cy="2314575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7" name="Рисунок 6" descr="C:\Documents and Settings\Admin\Рабочий стол\мама\март2011-дс\SAM_52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50062"/>
            <a:ext cx="2590800" cy="194310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8" name="Рисунок 7" descr="C:\Documents and Settings\Admin\Рабочий стол\мама\март2011-дс\SAM_535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9" t="35349" b="12049"/>
          <a:stretch/>
        </p:blipFill>
        <p:spPr bwMode="auto">
          <a:xfrm>
            <a:off x="467544" y="4792517"/>
            <a:ext cx="3042892" cy="1494487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</p:pic>
      <p:pic>
        <p:nvPicPr>
          <p:cNvPr id="9" name="Рисунок 8" descr="SAM_322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16455" r="31122" b="8583"/>
          <a:stretch>
            <a:fillRect/>
          </a:stretch>
        </p:blipFill>
        <p:spPr bwMode="auto">
          <a:xfrm>
            <a:off x="3703957" y="4512669"/>
            <a:ext cx="2210114" cy="208468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10" name="Рисунок 9" descr="SAM_333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7" t="4109" r="30615" b="26367"/>
          <a:stretch>
            <a:fillRect/>
          </a:stretch>
        </p:blipFill>
        <p:spPr bwMode="auto">
          <a:xfrm>
            <a:off x="3923928" y="188640"/>
            <a:ext cx="2105025" cy="20193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</p:pic>
      <p:pic>
        <p:nvPicPr>
          <p:cNvPr id="11" name="Рисунок 10" descr="C:\Users\333\Desktop\Новая папка\SAM_5652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31" r="18671"/>
          <a:stretch/>
        </p:blipFill>
        <p:spPr bwMode="auto">
          <a:xfrm>
            <a:off x="6300192" y="441369"/>
            <a:ext cx="2447925" cy="1809115"/>
          </a:xfrm>
          <a:prstGeom prst="rect">
            <a:avLst/>
          </a:prstGeom>
          <a:noFill/>
          <a:ln w="76200">
            <a:solidFill>
              <a:srgbClr val="FFFF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E:\ФОТО для Алёны\SAM_4075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0" r="7229"/>
          <a:stretch/>
        </p:blipFill>
        <p:spPr bwMode="auto">
          <a:xfrm>
            <a:off x="6204942" y="2539682"/>
            <a:ext cx="2543175" cy="1778635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030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3" t="42249" r="30581" b="8308"/>
          <a:stretch/>
        </p:blipFill>
        <p:spPr bwMode="auto">
          <a:xfrm>
            <a:off x="6204942" y="4573669"/>
            <a:ext cx="2363220" cy="1932182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97371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SAM_7624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5" t="8882" r="14757" b="8095"/>
          <a:stretch/>
        </p:blipFill>
        <p:spPr bwMode="auto">
          <a:xfrm>
            <a:off x="683568" y="548680"/>
            <a:ext cx="3945274" cy="3208416"/>
          </a:xfrm>
          <a:prstGeom prst="rect">
            <a:avLst/>
          </a:prstGeom>
          <a:noFill/>
          <a:ln w="7620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SAM_806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9" r="9268"/>
          <a:stretch>
            <a:fillRect/>
          </a:stretch>
        </p:blipFill>
        <p:spPr bwMode="auto">
          <a:xfrm>
            <a:off x="683568" y="4149080"/>
            <a:ext cx="2952328" cy="2448272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6" name="Рисунок 5" descr="SAM_808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1" t="7045" r="17595"/>
          <a:stretch>
            <a:fillRect/>
          </a:stretch>
        </p:blipFill>
        <p:spPr bwMode="auto">
          <a:xfrm>
            <a:off x="4891489" y="3284984"/>
            <a:ext cx="3615566" cy="3087907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</p:pic>
      <p:pic>
        <p:nvPicPr>
          <p:cNvPr id="7" name="Рисунок 6" descr="SAM_806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4" r="2484" b="20987"/>
          <a:stretch>
            <a:fillRect/>
          </a:stretch>
        </p:blipFill>
        <p:spPr bwMode="auto">
          <a:xfrm>
            <a:off x="5148064" y="908720"/>
            <a:ext cx="3384376" cy="2066156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6143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571184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/>
              <a:t>М</a:t>
            </a:r>
            <a:r>
              <a:rPr lang="ru-RU" b="1" u="sng" dirty="0" smtClean="0"/>
              <a:t>узыкально-познавательное </a:t>
            </a:r>
            <a:r>
              <a:rPr lang="ru-RU" b="1" u="sng" dirty="0"/>
              <a:t>развитие </a:t>
            </a:r>
            <a:r>
              <a:rPr lang="ru-RU" b="1" u="sng" dirty="0" smtClean="0"/>
              <a:t>дошкольников </a:t>
            </a:r>
            <a:r>
              <a:rPr lang="ru-RU" b="1" dirty="0" smtClean="0"/>
              <a:t>определяется (</a:t>
            </a:r>
            <a:r>
              <a:rPr lang="ru-RU" b="1" u="sng" dirty="0" smtClean="0"/>
              <a:t>оценивается</a:t>
            </a:r>
            <a:r>
              <a:rPr lang="ru-RU" b="1" dirty="0" smtClean="0"/>
              <a:t>) </a:t>
            </a:r>
            <a:r>
              <a:rPr lang="ru-RU" b="1" dirty="0"/>
              <a:t> </a:t>
            </a:r>
            <a:r>
              <a:rPr lang="ru-RU" b="1" dirty="0" smtClean="0"/>
              <a:t>степенью их заинтересованности</a:t>
            </a:r>
            <a:r>
              <a:rPr lang="ru-RU" b="1" dirty="0"/>
              <a:t>, увлеченности </a:t>
            </a:r>
            <a:r>
              <a:rPr lang="ru-RU" b="1" dirty="0" smtClean="0"/>
              <a:t>включением в </a:t>
            </a:r>
            <a:r>
              <a:rPr lang="ru-RU" b="1" dirty="0"/>
              <a:t>совместную деятельность, </a:t>
            </a:r>
            <a:r>
              <a:rPr lang="ru-RU" b="1" dirty="0" smtClean="0"/>
              <a:t>применением на </a:t>
            </a:r>
            <a:r>
              <a:rPr lang="ru-RU" b="1" dirty="0"/>
              <a:t>практике полученных </a:t>
            </a:r>
            <a:r>
              <a:rPr lang="ru-RU" b="1" dirty="0" smtClean="0"/>
              <a:t>знаний.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9126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632848" cy="54006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</a:rPr>
              <a:t>                        Вывод: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             </a:t>
            </a:r>
            <a:r>
              <a:rPr lang="ru-RU" sz="2800" b="1" dirty="0" smtClean="0"/>
              <a:t>Интеграция музыкального   </a:t>
            </a:r>
            <a:br>
              <a:rPr lang="ru-RU" sz="2800" b="1" dirty="0" smtClean="0"/>
            </a:br>
            <a:r>
              <a:rPr lang="ru-RU" sz="2800" b="1" dirty="0"/>
              <a:t> </a:t>
            </a:r>
            <a:r>
              <a:rPr lang="ru-RU" sz="2800" b="1" dirty="0" smtClean="0"/>
              <a:t>            образования </a:t>
            </a:r>
            <a:r>
              <a:rPr lang="ru-RU" sz="2800" b="1" dirty="0"/>
              <a:t>в другие виды детской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> </a:t>
            </a:r>
            <a:r>
              <a:rPr lang="ru-RU" sz="2800" b="1" dirty="0" smtClean="0"/>
              <a:t>            деятельности  </a:t>
            </a:r>
            <a:r>
              <a:rPr lang="ru-RU" sz="2800" b="1" dirty="0"/>
              <a:t>способствует </a:t>
            </a:r>
            <a:r>
              <a:rPr lang="ru-RU" sz="2800" b="1" dirty="0" smtClean="0"/>
              <a:t>обогащению</a:t>
            </a:r>
            <a:br>
              <a:rPr lang="ru-RU" sz="2800" b="1" dirty="0" smtClean="0"/>
            </a:br>
            <a:r>
              <a:rPr lang="ru-RU" sz="2800" b="1" dirty="0"/>
              <a:t> </a:t>
            </a:r>
            <a:r>
              <a:rPr lang="ru-RU" sz="2800" b="1" dirty="0" smtClean="0"/>
              <a:t>            музыкального </a:t>
            </a:r>
            <a:r>
              <a:rPr lang="ru-RU" sz="2800" b="1" dirty="0"/>
              <a:t>опыта ребенка и делает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> </a:t>
            </a:r>
            <a:r>
              <a:rPr lang="ru-RU" sz="2800" b="1" dirty="0" smtClean="0"/>
              <a:t>            жизнь </a:t>
            </a:r>
            <a:r>
              <a:rPr lang="ru-RU" sz="2800" b="1" dirty="0"/>
              <a:t>детей радостней и ярче</a:t>
            </a:r>
            <a:r>
              <a:rPr lang="ru-RU" sz="2800" b="1" dirty="0" smtClean="0"/>
              <a:t>.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Развивая ребенка музыкально, мы  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              способствуем становлению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              гармонично развитой личности.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9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229600" cy="266429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Спасибо за внимание!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83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396044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Цель:</a:t>
            </a:r>
          </a:p>
          <a:p>
            <a:pPr marL="0" indent="0">
              <a:buNone/>
            </a:pPr>
            <a:r>
              <a:rPr lang="ru-RU" b="1" dirty="0" smtClean="0"/>
              <a:t>Представление опыта работы по развитию познавательных интересов, способностей и потребностей детей дошкольного возраста в ходе организации музыкальной деятельности.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Задачи: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Образовательные:</a:t>
            </a:r>
          </a:p>
          <a:p>
            <a:pPr lvl="0"/>
            <a:r>
              <a:rPr lang="ru-RU" b="1" dirty="0" smtClean="0"/>
              <a:t>Расширять </a:t>
            </a:r>
            <a:r>
              <a:rPr lang="ru-RU" b="1" dirty="0"/>
              <a:t>кругозор детей, обогащать знаниями о мире музыки, способствуя удовлетворению познавательных потребностей дошкольников в процессе музыкальной деятельности.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Развивающие</a:t>
            </a:r>
            <a:r>
              <a:rPr lang="ru-RU" b="1" dirty="0"/>
              <a:t>:</a:t>
            </a:r>
          </a:p>
          <a:p>
            <a:pPr lvl="0"/>
            <a:r>
              <a:rPr lang="ru-RU" b="1" dirty="0"/>
              <a:t>Развивать познавательные и интеллектуальные музыкальные способности детей в процессе совместной со взрослыми музыкальной деятельности</a:t>
            </a:r>
            <a:r>
              <a:rPr lang="ru-RU" b="1" dirty="0" smtClean="0"/>
              <a:t>.</a:t>
            </a:r>
          </a:p>
          <a:p>
            <a:pPr marL="0" lvl="0" indent="0">
              <a:buNone/>
            </a:pPr>
            <a:r>
              <a:rPr lang="ru-RU" b="1" dirty="0"/>
              <a:t> </a:t>
            </a:r>
            <a:r>
              <a:rPr lang="ru-RU" b="1" dirty="0">
                <a:solidFill>
                  <a:srgbClr val="7030A0"/>
                </a:solidFill>
              </a:rPr>
              <a:t>В</a:t>
            </a:r>
            <a:r>
              <a:rPr lang="ru-RU" b="1" dirty="0" smtClean="0">
                <a:solidFill>
                  <a:srgbClr val="7030A0"/>
                </a:solidFill>
              </a:rPr>
              <a:t>оспитательные:</a:t>
            </a:r>
            <a:endParaRPr lang="ru-RU" b="1" dirty="0">
              <a:solidFill>
                <a:srgbClr val="7030A0"/>
              </a:solidFill>
            </a:endParaRPr>
          </a:p>
          <a:p>
            <a:pPr lvl="0"/>
            <a:r>
              <a:rPr lang="ru-RU" b="1" dirty="0"/>
              <a:t>Воспитывать у детей интерес к миру музыки, поддерживая детскую любознательность и активность.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80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3645024"/>
            <a:ext cx="8064896" cy="20162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04664"/>
            <a:ext cx="8064896" cy="2736304"/>
          </a:xfrm>
          <a:prstGeom prst="rect">
            <a:avLst/>
          </a:prstGeom>
          <a:solidFill>
            <a:srgbClr val="FF99FF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>
            <a:normAutofit lnSpcReduction="10000"/>
          </a:bodyPr>
          <a:lstStyle/>
          <a:p>
            <a:r>
              <a:rPr lang="ru-RU" sz="2800" b="1" u="sng" dirty="0"/>
              <a:t>Один из основных принципов Стандарта</a:t>
            </a:r>
            <a:r>
              <a:rPr lang="ru-RU" sz="2800" b="1" dirty="0"/>
              <a:t> – </a:t>
            </a:r>
            <a:r>
              <a:rPr lang="ru-RU" sz="2800" dirty="0"/>
              <a:t>реализация программы в формах, специфических для детей данной возрастной группы, прежде всего в форме игры, познавательной и исследовательской деятельности, в форме творческой активности, обеспечивающей художественно-эстетическое развитие ребенка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b="1" u="sng" dirty="0"/>
              <a:t>Один из основных принципов дошкольного образования</a:t>
            </a:r>
            <a:r>
              <a:rPr lang="ru-RU" sz="2800" b="1" dirty="0"/>
              <a:t> </a:t>
            </a:r>
            <a:r>
              <a:rPr lang="ru-RU" sz="2800" dirty="0"/>
              <a:t>(по ФГОС ДО) – формирование познавательных интересов и познавательных действий ребенка в различных видах деятельности.</a:t>
            </a:r>
          </a:p>
          <a:p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38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124744"/>
            <a:ext cx="6980312" cy="31683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«Благодаря познавательному интересу и сами знания, и процесс их приобретения становятся движущей силой развития интеллекта и важным фактором воспитания личности».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293096"/>
            <a:ext cx="5904656" cy="64807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2400" i="1" dirty="0">
                <a:solidFill>
                  <a:schemeClr val="tx2">
                    <a:lumMod val="75000"/>
                  </a:schemeClr>
                </a:solidFill>
              </a:rPr>
              <a:t>(А.И. Савенков, Д.П.Н., профессор кафедры психологии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МПГУ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18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65618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На музыкальных занятиях активизируются познавательные процессы: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восприятие, </a:t>
            </a:r>
            <a:endParaRPr lang="ru-RU" b="1" dirty="0" smtClean="0"/>
          </a:p>
          <a:p>
            <a:r>
              <a:rPr lang="ru-RU" b="1" dirty="0" smtClean="0"/>
              <a:t>мышление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smtClean="0"/>
              <a:t>воображение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smtClean="0"/>
              <a:t>внимание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smtClean="0"/>
              <a:t>память </a:t>
            </a:r>
          </a:p>
          <a:p>
            <a:pPr marL="0" indent="0">
              <a:buNone/>
            </a:pPr>
            <a:r>
              <a:rPr lang="ru-RU" b="1" dirty="0" smtClean="0"/>
              <a:t>при </a:t>
            </a:r>
            <a:r>
              <a:rPr lang="ru-RU" b="1" dirty="0"/>
              <a:t>получении конкретных знаний, умений и навыков.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74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Виды музыкальной деятельности: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ru-RU" b="1" u="sng" dirty="0" smtClean="0">
                <a:solidFill>
                  <a:srgbClr val="002060"/>
                </a:solidFill>
              </a:rPr>
              <a:t>Восприятие</a:t>
            </a:r>
            <a:r>
              <a:rPr lang="ru-RU" b="1" dirty="0" smtClean="0"/>
              <a:t> (слушание) </a:t>
            </a:r>
            <a:r>
              <a:rPr lang="ru-RU" b="1" dirty="0" smtClean="0">
                <a:solidFill>
                  <a:srgbClr val="002060"/>
                </a:solidFill>
              </a:rPr>
              <a:t>музыки</a:t>
            </a:r>
            <a:endParaRPr lang="ru-RU" dirty="0">
              <a:solidFill>
                <a:srgbClr val="002060"/>
              </a:solidFill>
            </a:endParaRPr>
          </a:p>
          <a:p>
            <a:pPr lvl="0">
              <a:lnSpc>
                <a:spcPct val="120000"/>
              </a:lnSpc>
            </a:pPr>
            <a:r>
              <a:rPr lang="ru-RU" b="1" u="sng" dirty="0">
                <a:solidFill>
                  <a:srgbClr val="002060"/>
                </a:solidFill>
              </a:rPr>
              <a:t>Исполнительство</a:t>
            </a:r>
            <a:r>
              <a:rPr lang="ru-RU" b="1" dirty="0"/>
              <a:t>: </a:t>
            </a:r>
            <a:endParaRPr lang="ru-RU" b="1" dirty="0" smtClean="0"/>
          </a:p>
          <a:p>
            <a:pPr marL="0" lv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- пение</a:t>
            </a:r>
            <a:r>
              <a:rPr lang="ru-RU" b="1" dirty="0"/>
              <a:t>, </a:t>
            </a:r>
            <a:endParaRPr lang="ru-RU" b="1" dirty="0" smtClean="0"/>
          </a:p>
          <a:p>
            <a:pPr marL="0" lv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- музыкально-ритмические </a:t>
            </a:r>
            <a:r>
              <a:rPr lang="ru-RU" b="1" dirty="0"/>
              <a:t>движения, </a:t>
            </a:r>
            <a:endParaRPr lang="ru-RU" b="1" dirty="0" smtClean="0"/>
          </a:p>
          <a:p>
            <a:pPr marL="0" lv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- игра </a:t>
            </a:r>
            <a:r>
              <a:rPr lang="ru-RU" b="1" dirty="0"/>
              <a:t>на детских музыкальных инструментах</a:t>
            </a:r>
            <a:r>
              <a:rPr lang="ru-RU" b="1" dirty="0" smtClean="0"/>
              <a:t>.</a:t>
            </a:r>
            <a:endParaRPr lang="ru-RU" b="1" dirty="0"/>
          </a:p>
          <a:p>
            <a:pPr lvl="0">
              <a:lnSpc>
                <a:spcPct val="120000"/>
              </a:lnSpc>
            </a:pPr>
            <a:r>
              <a:rPr lang="ru-RU" b="1" u="sng" dirty="0">
                <a:solidFill>
                  <a:srgbClr val="002060"/>
                </a:solidFill>
              </a:rPr>
              <a:t>Творчество</a:t>
            </a:r>
            <a:r>
              <a:rPr lang="ru-RU" b="1" dirty="0">
                <a:solidFill>
                  <a:srgbClr val="002060"/>
                </a:solidFill>
              </a:rPr>
              <a:t>:</a:t>
            </a:r>
            <a:r>
              <a:rPr lang="ru-RU" b="1" dirty="0"/>
              <a:t> </a:t>
            </a:r>
            <a:endParaRPr lang="ru-RU" b="1" dirty="0" smtClean="0"/>
          </a:p>
          <a:p>
            <a:pPr marL="0" lv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 - песенное</a:t>
            </a:r>
            <a:r>
              <a:rPr lang="ru-RU" b="1" dirty="0"/>
              <a:t>, </a:t>
            </a:r>
            <a:endParaRPr lang="ru-RU" b="1" dirty="0" smtClean="0"/>
          </a:p>
          <a:p>
            <a:pPr marL="0" lvl="0" indent="0">
              <a:lnSpc>
                <a:spcPct val="120000"/>
              </a:lnSpc>
              <a:buNone/>
            </a:pPr>
            <a:r>
              <a:rPr lang="ru-RU" b="1" dirty="0" smtClean="0"/>
              <a:t>            - танцевальное,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 - </a:t>
            </a:r>
            <a:r>
              <a:rPr lang="ru-RU" b="1" dirty="0"/>
              <a:t>музыкально-игровое</a:t>
            </a:r>
            <a:r>
              <a:rPr lang="ru-RU" b="1" dirty="0" smtClean="0"/>
              <a:t>,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 - импровизация </a:t>
            </a:r>
            <a:r>
              <a:rPr lang="ru-RU" b="1" dirty="0"/>
              <a:t>на музыкальных инструментах</a:t>
            </a:r>
            <a:r>
              <a:rPr lang="ru-RU" b="1" dirty="0" smtClean="0"/>
              <a:t>.</a:t>
            </a:r>
            <a:endParaRPr lang="ru-RU" b="1" dirty="0"/>
          </a:p>
          <a:p>
            <a:pPr>
              <a:lnSpc>
                <a:spcPct val="120000"/>
              </a:lnSpc>
            </a:pPr>
            <a:r>
              <a:rPr lang="ru-RU" b="1" u="sng" dirty="0">
                <a:solidFill>
                  <a:srgbClr val="002060"/>
                </a:solidFill>
              </a:rPr>
              <a:t>Музыкально-образовательная деятельность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  - общие </a:t>
            </a:r>
            <a:r>
              <a:rPr lang="ru-RU" b="1" dirty="0"/>
              <a:t>сведения о музыке, </a:t>
            </a:r>
            <a:endParaRPr lang="ru-RU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  - специальные </a:t>
            </a:r>
            <a:r>
              <a:rPr lang="ru-RU" b="1" dirty="0"/>
              <a:t>знания, связанные с различными видами музыкальной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6382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SAM_814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9"/>
          <a:stretch>
            <a:fillRect/>
          </a:stretch>
        </p:blipFill>
        <p:spPr bwMode="auto">
          <a:xfrm>
            <a:off x="5220072" y="3817694"/>
            <a:ext cx="3096344" cy="2378575"/>
          </a:xfrm>
          <a:prstGeom prst="rect">
            <a:avLst/>
          </a:prstGeom>
          <a:noFill/>
          <a:ln w="76200">
            <a:solidFill>
              <a:srgbClr val="7030A0"/>
            </a:solidFill>
          </a:ln>
          <a:extLst/>
        </p:spPr>
      </p:pic>
      <p:pic>
        <p:nvPicPr>
          <p:cNvPr id="6" name="Рисунок 5" descr="E:\ФОТО для Алёны\SAM_44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53404" y="1108152"/>
            <a:ext cx="3005524" cy="188658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7" name="Рисунок 6" descr="E:\ФОТО для Алёны\SAM_446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6" t="5357" r="11177" b="2806"/>
          <a:stretch/>
        </p:blipFill>
        <p:spPr bwMode="auto">
          <a:xfrm>
            <a:off x="755576" y="3457217"/>
            <a:ext cx="3506341" cy="2708087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E:\ФОТО для Алёны\SAM_534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4386178" cy="2664296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212529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Documents and Settings\Admin\Рабочий стол\мама\март2011-дс\SAM_538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3504951" cy="2664296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5" name="Рисунок 4" descr="E:\ФОТО для Алёны\SAM_445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9" b="8120"/>
          <a:stretch/>
        </p:blipFill>
        <p:spPr bwMode="auto">
          <a:xfrm>
            <a:off x="5508104" y="476672"/>
            <a:ext cx="2376264" cy="288032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E:\ФОТО для Алёны\SAM_537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663" y="3717032"/>
            <a:ext cx="4200743" cy="259228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8" name="Рисунок 7" descr="E:\ФОТО для Алёны\SAM_32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10402"/>
            <a:ext cx="3119750" cy="2078838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2807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312</Words>
  <Application>Microsoft Office PowerPoint</Application>
  <PresentationFormat>Экран (4:3)</PresentationFormat>
  <Paragraphs>43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Интеграция образовательных областей «Познавательное развитие» и «Художественно-эстетическое развитие»</vt:lpstr>
      <vt:lpstr>Презентация PowerPoint</vt:lpstr>
      <vt:lpstr>Задачи: </vt:lpstr>
      <vt:lpstr>Презентация PowerPoint</vt:lpstr>
      <vt:lpstr>«Благодаря познавательному интересу и сами знания, и процесс их приобретения становятся движущей силой развития интеллекта и важным фактором воспитания личности». </vt:lpstr>
      <vt:lpstr>На музыкальных занятиях активизируются познавательные процессы:</vt:lpstr>
      <vt:lpstr>Виды музыкальной деятельности:</vt:lpstr>
      <vt:lpstr>Презентация PowerPoint</vt:lpstr>
      <vt:lpstr>Презентация PowerPoint</vt:lpstr>
      <vt:lpstr>Главное требование ФГОС ДО – создание условий, способствующих эмоциональному благополучию каждого ребенка, его успешной социализации.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Вывод:               Интеграция музыкального                 образования в другие виды детской               деятельности  способствует обогащению              музыкального опыта ребенка и делает               жизнь детей радостней и ярче.                  Развивая ребенка музыкально, мы                      способствуем становлению                     гармонично развитой личности.  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музыка</dc:subject>
  <dc:creator>corowina</dc:creator>
  <cp:lastModifiedBy>333</cp:lastModifiedBy>
  <cp:revision>32</cp:revision>
  <dcterms:created xsi:type="dcterms:W3CDTF">2013-03-02T11:51:33Z</dcterms:created>
  <dcterms:modified xsi:type="dcterms:W3CDTF">2016-02-25T22:31:56Z</dcterms:modified>
</cp:coreProperties>
</file>