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6" r:id="rId4"/>
    <p:sldId id="257" r:id="rId5"/>
    <p:sldId id="262" r:id="rId6"/>
    <p:sldId id="259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352928" cy="45365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 smtClean="0"/>
              <a:t>Федеральный закон </a:t>
            </a:r>
            <a:br>
              <a:rPr lang="ru-RU" sz="6000" b="1" dirty="0" smtClean="0"/>
            </a:br>
            <a:r>
              <a:rPr lang="ru-RU" sz="6000" b="1" dirty="0" smtClean="0"/>
              <a:t>от 29 декабря 2012 г. </a:t>
            </a:r>
            <a:br>
              <a:rPr lang="ru-RU" sz="6000" b="1" dirty="0" smtClean="0"/>
            </a:br>
            <a:r>
              <a:rPr lang="ru-RU" sz="6000" b="1" dirty="0" smtClean="0"/>
              <a:t>N 273-ФЗ "Об образовании в Российской Федерации"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439248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 smtClean="0"/>
              <a:t>Приказ  </a:t>
            </a:r>
            <a:r>
              <a:rPr lang="ru-RU" sz="6000" b="1" dirty="0" err="1" smtClean="0"/>
              <a:t>Минобрнауки</a:t>
            </a:r>
            <a:r>
              <a:rPr lang="ru-RU" sz="6000" b="1" dirty="0" smtClean="0"/>
              <a:t> </a:t>
            </a:r>
            <a:br>
              <a:rPr lang="ru-RU" sz="6000" b="1" dirty="0" smtClean="0"/>
            </a:br>
            <a:r>
              <a:rPr lang="ru-RU" sz="6000" b="1" dirty="0" smtClean="0"/>
              <a:t>от 17.10.2013 г. №1155 </a:t>
            </a:r>
            <a:br>
              <a:rPr lang="ru-RU" sz="6000" b="1" dirty="0" smtClean="0"/>
            </a:br>
            <a:r>
              <a:rPr lang="ru-RU" sz="6000" b="1" dirty="0" smtClean="0"/>
              <a:t>«Об Утверждении ФГОС ДО»</a:t>
            </a:r>
            <a:br>
              <a:rPr lang="ru-RU" sz="6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348464" cy="38164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ПРИМЕРНАЯ ОСНОВНАЯ ОБРАЗОВАТЕЛЬНАЯ ПРОГРАММА ДОШКОЛЬНОГО ОБРАЗОВАНИЯ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16632"/>
            <a:ext cx="6120680" cy="1752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ОДОБРЕНА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решением федерального </a:t>
            </a:r>
            <a:r>
              <a:rPr lang="ru-RU" dirty="0" err="1" smtClean="0">
                <a:solidFill>
                  <a:schemeClr val="tx1"/>
                </a:solidFill>
              </a:rPr>
              <a:t>учебно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методического объединения по общему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образованию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(протокол от 20 мая 2015 г. № 2/15)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Образовательная  программа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-  «комплекс основных характеристик образования 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а также оценочных и методических материалов».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052736"/>
            <a:ext cx="1800200" cy="14401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Обязательная часть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Программы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60%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81128"/>
            <a:ext cx="3528392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Часть Программы,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формируемая участниками образовательных  отношений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40 %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339752" y="1052736"/>
            <a:ext cx="1584176" cy="3337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соответствует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548680"/>
            <a:ext cx="4752528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Оформляется в виде ссылки  на соответствующую примерную программу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2060848"/>
            <a:ext cx="1584176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Развернуто: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339752" y="2204864"/>
            <a:ext cx="1584176" cy="3337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Не соответствует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1916832"/>
            <a:ext cx="144015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1)целевой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2348880"/>
            <a:ext cx="2376264" cy="410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2)содержательный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2852936"/>
            <a:ext cx="2376264" cy="410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3)организационный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1412776"/>
            <a:ext cx="1296144" cy="7920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Примерной Программе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3851920" y="4797152"/>
            <a:ext cx="180020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Представлена в виде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52120" y="4149080"/>
            <a:ext cx="3024336" cy="165618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Ссылки на соответствующую методическую литературу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1. ЦЕЛЕВОЙ РАЗДЕЛ 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1.1. Пояснительная записка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1.1.1.Цели и задачи Программы</a:t>
            </a:r>
          </a:p>
          <a:p>
            <a:pPr>
              <a:buNone/>
            </a:pPr>
            <a:r>
              <a:rPr lang="ru-RU" i="1" dirty="0" smtClean="0"/>
              <a:t> 1.1.2.Принципы и подходы к формированию Программы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1.2. Планируемые результаты  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Целевые ориентиры в младенческом возрасте</a:t>
            </a:r>
          </a:p>
          <a:p>
            <a:pPr>
              <a:buNone/>
            </a:pPr>
            <a:r>
              <a:rPr lang="ru-RU" i="1" dirty="0" smtClean="0"/>
              <a:t>Целевые ориентиры в раннем возрасте</a:t>
            </a:r>
          </a:p>
          <a:p>
            <a:pPr>
              <a:buNone/>
            </a:pPr>
            <a:r>
              <a:rPr lang="ru-RU" i="1" dirty="0" smtClean="0"/>
              <a:t>Целевые ориентиры на этапе завершения освоения Программы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dirty="0" smtClean="0"/>
              <a:t>1.3. Развивающее оценивание качества образовательной деятельности по Программе  </a:t>
            </a:r>
            <a:endParaRPr lang="ru-RU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СОДЕРЖАТЕЛЬНЫЙ РАЗДЕЛ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28945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dirty="0" smtClean="0"/>
              <a:t>2.1. Общие положения  </a:t>
            </a:r>
            <a:endParaRPr lang="ru-RU" sz="4500" dirty="0" smtClean="0"/>
          </a:p>
          <a:p>
            <a:pPr>
              <a:buNone/>
            </a:pPr>
            <a:r>
              <a:rPr lang="ru-RU" sz="4500" b="1" dirty="0" smtClean="0"/>
              <a:t>2.2.Описание образовательной деятельности в соответствии с направлениями развития ребенка,</a:t>
            </a:r>
            <a:endParaRPr lang="ru-RU" sz="4500" dirty="0" smtClean="0"/>
          </a:p>
          <a:p>
            <a:pPr>
              <a:buNone/>
            </a:pPr>
            <a:r>
              <a:rPr lang="ru-RU" sz="4500" b="1" dirty="0" smtClean="0"/>
              <a:t>представленными в пяти образовательных областях.  </a:t>
            </a: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2.2.1. Младенческий и ранний возраст</a:t>
            </a:r>
          </a:p>
          <a:p>
            <a:pPr>
              <a:buNone/>
            </a:pPr>
            <a:r>
              <a:rPr lang="ru-RU" sz="4500" dirty="0" smtClean="0"/>
              <a:t>           Младенческий возраст (2-­‐12 месяцев)</a:t>
            </a:r>
          </a:p>
          <a:p>
            <a:pPr>
              <a:buNone/>
            </a:pPr>
            <a:r>
              <a:rPr lang="ru-RU" sz="4500" dirty="0" smtClean="0"/>
              <a:t>           Ранний возраст (1-­‐3 года)</a:t>
            </a:r>
          </a:p>
          <a:p>
            <a:pPr>
              <a:buNone/>
            </a:pPr>
            <a:r>
              <a:rPr lang="ru-RU" sz="4500" dirty="0" smtClean="0"/>
              <a:t>2.2.2. Дошкольный возраст</a:t>
            </a:r>
          </a:p>
          <a:p>
            <a:pPr>
              <a:buNone/>
            </a:pPr>
            <a:r>
              <a:rPr lang="ru-RU" sz="4500" dirty="0" smtClean="0"/>
              <a:t>            </a:t>
            </a:r>
            <a:r>
              <a:rPr lang="ru-RU" sz="4500" dirty="0" err="1" smtClean="0"/>
              <a:t>Социально-­‐коммуникативное</a:t>
            </a:r>
            <a:r>
              <a:rPr lang="ru-RU" sz="4500" dirty="0" smtClean="0"/>
              <a:t> развитие</a:t>
            </a:r>
          </a:p>
          <a:p>
            <a:pPr>
              <a:buNone/>
            </a:pPr>
            <a:r>
              <a:rPr lang="ru-RU" sz="4500" dirty="0" smtClean="0"/>
              <a:t>            Познавательное развитие</a:t>
            </a:r>
          </a:p>
          <a:p>
            <a:pPr>
              <a:buNone/>
            </a:pPr>
            <a:r>
              <a:rPr lang="ru-RU" sz="4500" dirty="0" smtClean="0"/>
              <a:t>            Речевое развитие</a:t>
            </a:r>
          </a:p>
          <a:p>
            <a:pPr>
              <a:buNone/>
            </a:pPr>
            <a:r>
              <a:rPr lang="ru-RU" sz="4500" dirty="0" smtClean="0"/>
              <a:t>            </a:t>
            </a:r>
            <a:r>
              <a:rPr lang="ru-RU" sz="4500" dirty="0" err="1" smtClean="0"/>
              <a:t>Художественно-­‐эстетическое</a:t>
            </a:r>
            <a:r>
              <a:rPr lang="ru-RU" sz="4500" dirty="0" smtClean="0"/>
              <a:t> развитие</a:t>
            </a:r>
          </a:p>
          <a:p>
            <a:pPr>
              <a:buNone/>
            </a:pPr>
            <a:r>
              <a:rPr lang="ru-RU" sz="4500" dirty="0" smtClean="0"/>
              <a:t>            Физическое развитие</a:t>
            </a:r>
          </a:p>
          <a:p>
            <a:pPr>
              <a:buNone/>
            </a:pPr>
            <a:r>
              <a:rPr lang="ru-RU" sz="4500" b="1" dirty="0" smtClean="0"/>
              <a:t>2.3. Взаимодействие взрослых с детьми  </a:t>
            </a:r>
            <a:endParaRPr lang="ru-RU" sz="4500" dirty="0" smtClean="0"/>
          </a:p>
          <a:p>
            <a:pPr>
              <a:buNone/>
            </a:pPr>
            <a:r>
              <a:rPr lang="ru-RU" sz="4500" b="1" dirty="0" smtClean="0"/>
              <a:t>2.4. Взаимодействие педагогического коллектива с семьями дошкольников  </a:t>
            </a:r>
            <a:endParaRPr lang="ru-RU" sz="4500" dirty="0" smtClean="0"/>
          </a:p>
          <a:p>
            <a:pPr>
              <a:buNone/>
            </a:pPr>
            <a:r>
              <a:rPr lang="ru-RU" sz="4500" b="1" dirty="0" smtClean="0"/>
              <a:t>2.5. Программа коррекционно-развивающей работы с детьми с ограниченными возможностями</a:t>
            </a:r>
            <a:r>
              <a:rPr lang="ru-RU" sz="4500" dirty="0" smtClean="0"/>
              <a:t> </a:t>
            </a:r>
            <a:r>
              <a:rPr lang="ru-RU" sz="4500" b="1" dirty="0" smtClean="0"/>
              <a:t>здоровья  </a:t>
            </a: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 ОРГАНИЗАЦИОННЫЙ РАЗДЕЛ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3.1. Психолого-педагогические условия, обеспечивающие развитие ребенка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3.2. Организация развивающей предметно-пространственной среды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3.3. Кадровые условия реализации Программы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3.4. Материально-техническое обеспечение Программы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3.5. Финансовые условия реализации Программы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3.6. Планирование образовательной деятельности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3.7. Режим дня и распорядок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3.8. Перспективы работы по совершенствованию и развитию содержания Программы и</a:t>
            </a:r>
            <a:r>
              <a:rPr lang="ru-RU" dirty="0" smtClean="0"/>
              <a:t> </a:t>
            </a:r>
            <a:r>
              <a:rPr lang="ru-RU" b="1" dirty="0" smtClean="0"/>
              <a:t>обеспечивающих ее реализацию нормативно-правовых, финансовых, научно-методических,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кадровых, информационных и материально-технических ресурсов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3.9. Перечень нормативных и нормативно-методических документов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3.10. Перечень литературных источников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irstUser\Desktop\program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20688"/>
            <a:ext cx="5706556" cy="5670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344</Words>
  <Application>Microsoft Office PowerPoint</Application>
  <PresentationFormat>Экран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Федеральный закон  от 29 декабря 2012 г.  N 273-ФЗ "Об образовании в Российской Федерации"   </vt:lpstr>
      <vt:lpstr>Приказ  Минобрнауки  от 17.10.2013 г. №1155  «Об Утверждении ФГОС ДО»  </vt:lpstr>
      <vt:lpstr>ПРИМЕРНАЯ ОСНОВНАЯ ОБРАЗОВАТЕЛЬНАЯ ПРОГРАММА ДОШКОЛЬНОГО ОБРАЗОВАНИЯ</vt:lpstr>
      <vt:lpstr>Образовательная  программа</vt:lpstr>
      <vt:lpstr>Слайд 5</vt:lpstr>
      <vt:lpstr>1. ЦЕЛЕВОЙ РАЗДЕЛ  </vt:lpstr>
      <vt:lpstr> 2. СОДЕРЖАТЕЛЬНЫЙ РАЗДЕЛ  </vt:lpstr>
      <vt:lpstr> 3. ОРГАНИЗАЦИОННЫЙ РАЗДЕЛ 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ПРИМЕРНАЯ ОСНОВНАЯ ОБРАЗОВАТЕЛЬНАЯ ПРОГРАММА ДОШКОЛЬНОГО ОБРАЗОВАНИЯ</dc:title>
  <dc:creator>Палицын Руслан</dc:creator>
  <cp:lastModifiedBy>FirstUser</cp:lastModifiedBy>
  <cp:revision>22</cp:revision>
  <dcterms:created xsi:type="dcterms:W3CDTF">2015-11-05T16:23:15Z</dcterms:created>
  <dcterms:modified xsi:type="dcterms:W3CDTF">2015-11-05T21:23:50Z</dcterms:modified>
</cp:coreProperties>
</file>