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9798E-4A8F-486E-BA6D-F571276049C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C643-A4E8-46B5-B6BC-F7B9392DC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20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9798E-4A8F-486E-BA6D-F571276049C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C643-A4E8-46B5-B6BC-F7B9392DC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938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9798E-4A8F-486E-BA6D-F571276049C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C643-A4E8-46B5-B6BC-F7B9392DC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03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9798E-4A8F-486E-BA6D-F571276049C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C643-A4E8-46B5-B6BC-F7B9392DC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061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9798E-4A8F-486E-BA6D-F571276049C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C643-A4E8-46B5-B6BC-F7B9392DC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846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9798E-4A8F-486E-BA6D-F571276049C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C643-A4E8-46B5-B6BC-F7B9392DC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37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9798E-4A8F-486E-BA6D-F571276049C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C643-A4E8-46B5-B6BC-F7B9392DC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750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9798E-4A8F-486E-BA6D-F571276049C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C643-A4E8-46B5-B6BC-F7B9392DC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589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9798E-4A8F-486E-BA6D-F571276049C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C643-A4E8-46B5-B6BC-F7B9392DC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07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9798E-4A8F-486E-BA6D-F571276049C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C643-A4E8-46B5-B6BC-F7B9392DC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182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9798E-4A8F-486E-BA6D-F571276049C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C643-A4E8-46B5-B6BC-F7B9392DC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56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9798E-4A8F-486E-BA6D-F571276049C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EC643-A4E8-46B5-B6BC-F7B9392DC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302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67" y="0"/>
            <a:ext cx="11937424" cy="68782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29845" y="160338"/>
            <a:ext cx="5572991" cy="23876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ГВЭ по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информатике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Выпускникам рассказали, как в 2021 году будет проходить ЕГЭ по информатике  / Образование (новости) / Официальный сайт городского округа Егорьевс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647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39491" y="1246909"/>
            <a:ext cx="5018809" cy="22756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002060"/>
                </a:solidFill>
              </a:rPr>
              <a:t>ГВЭ</a:t>
            </a:r>
            <a:endParaRPr lang="ru-RU" sz="9600" dirty="0">
              <a:solidFill>
                <a:srgbClr val="00206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595255" y="3221182"/>
            <a:ext cx="1527463" cy="1600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8125691" y="3335482"/>
            <a:ext cx="1132609" cy="14235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1558636" y="4821382"/>
            <a:ext cx="3117272" cy="19638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Устная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793182" y="4759036"/>
            <a:ext cx="3096491" cy="19742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П</a:t>
            </a:r>
            <a:r>
              <a:rPr lang="ru-RU" sz="2800" dirty="0" smtClean="0">
                <a:solidFill>
                  <a:srgbClr val="002060"/>
                </a:solidFill>
              </a:rPr>
              <a:t>исьменная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20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6027" y="200627"/>
            <a:ext cx="1156508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u="none" strike="noStrike" baseline="0" dirty="0" smtClean="0">
                <a:latin typeface="TimesNewRoman"/>
              </a:rPr>
              <a:t>Содержание заданий экзаменационных билетов разработано по основным темам курса информатики, объединённым в разделы «Информационные процессы» и «Информационные технологии».</a:t>
            </a:r>
          </a:p>
          <a:p>
            <a:r>
              <a:rPr lang="ru-RU" sz="2400" b="1" i="0" u="none" strike="noStrike" baseline="0" dirty="0" smtClean="0">
                <a:latin typeface="TimesNewRoman"/>
              </a:rPr>
              <a:t>Содержание раздела «Информационные процессы» подразделяется на следующие темы: </a:t>
            </a:r>
            <a:r>
              <a:rPr lang="ru-RU" sz="2400" b="0" i="0" u="none" strike="noStrike" baseline="0" dirty="0" smtClean="0">
                <a:latin typeface="TimesNewRoman"/>
              </a:rPr>
              <a:t>«Представление информации», «Обработка информации. Алгоритмы», «Компьютер», «Информационные процессы в обществе».</a:t>
            </a:r>
          </a:p>
          <a:p>
            <a:r>
              <a:rPr lang="ru-RU" sz="2400" b="1" i="0" u="none" strike="noStrike" baseline="0" dirty="0" smtClean="0">
                <a:latin typeface="TimesNewRoman"/>
              </a:rPr>
              <a:t>Содержание раздела «Информационные технологии» состоит из следующих тем: </a:t>
            </a:r>
          </a:p>
          <a:p>
            <a:r>
              <a:rPr lang="ru-RU" sz="2400" b="0" i="0" u="none" strike="noStrike" baseline="0" dirty="0" smtClean="0">
                <a:latin typeface="TimesNewRoman"/>
              </a:rPr>
              <a:t>«Технология обработки текста», «Технология обработки графики», «Технология обработки числовой информации», «Технология хранения, поиска и сортировки информации в базах данных».</a:t>
            </a:r>
          </a:p>
          <a:p>
            <a:pPr algn="ctr"/>
            <a:r>
              <a:rPr lang="ru-RU" sz="2400" b="1" dirty="0" smtClean="0"/>
              <a:t>Каждый </a:t>
            </a:r>
            <a:r>
              <a:rPr lang="ru-RU" sz="2400" b="1" dirty="0"/>
              <a:t>билет содержит два вопроса. </a:t>
            </a:r>
            <a:endParaRPr lang="ru-RU" sz="2400" b="1" dirty="0" smtClean="0"/>
          </a:p>
          <a:p>
            <a:r>
              <a:rPr lang="ru-RU" sz="2400" b="1" dirty="0" smtClean="0"/>
              <a:t>Первый </a:t>
            </a:r>
            <a:r>
              <a:rPr lang="ru-RU" sz="2400" b="1" dirty="0"/>
              <a:t>вопрос </a:t>
            </a:r>
            <a:r>
              <a:rPr lang="ru-RU" sz="2400" dirty="0" smtClean="0"/>
              <a:t>предполагает освещение </a:t>
            </a:r>
            <a:r>
              <a:rPr lang="ru-RU" sz="2400" dirty="0"/>
              <a:t>материала теоретического характера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/>
              <a:t>Второй </a:t>
            </a:r>
            <a:r>
              <a:rPr lang="ru-RU" sz="2400" b="1" dirty="0"/>
              <a:t>вопрос </a:t>
            </a:r>
            <a:r>
              <a:rPr lang="ru-RU" sz="2400" dirty="0"/>
              <a:t>билета представляет собой практическое задание </a:t>
            </a:r>
            <a:r>
              <a:rPr lang="ru-RU" sz="2400" dirty="0" smtClean="0"/>
              <a:t>на  описание </a:t>
            </a:r>
            <a:r>
              <a:rPr lang="ru-RU" sz="2400" dirty="0"/>
              <a:t>алгоритма (на формальном языке или в виде словесного </a:t>
            </a:r>
            <a:r>
              <a:rPr lang="ru-RU" sz="2400" dirty="0" smtClean="0"/>
              <a:t>описания)  для </a:t>
            </a:r>
            <a:r>
              <a:rPr lang="ru-RU" sz="2400" dirty="0"/>
              <a:t>решения конкретной задачи обработки данных.</a:t>
            </a:r>
          </a:p>
        </p:txBody>
      </p:sp>
    </p:spTree>
    <p:extLst>
      <p:ext uri="{BB962C8B-B14F-4D97-AF65-F5344CB8AC3E}">
        <p14:creationId xmlns:p14="http://schemas.microsoft.com/office/powerpoint/2010/main" val="319932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691" y="25360"/>
            <a:ext cx="1219200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i="0" u="none" strike="noStrike" baseline="0" dirty="0" smtClean="0">
                <a:latin typeface="TimesNewRoman"/>
              </a:rPr>
              <a:t>1. Алгоритм перевода чисел из двоичной системы в десятичную (словесное описание).</a:t>
            </a:r>
          </a:p>
          <a:p>
            <a:r>
              <a:rPr lang="ru-RU" sz="1600" b="0" i="0" u="none" strike="noStrike" baseline="0" dirty="0" smtClean="0">
                <a:latin typeface="TimesNewRoman"/>
              </a:rPr>
              <a:t>2. Алгоритм перевода чисел из десятичной системы в двоичную (словесное описание).</a:t>
            </a:r>
          </a:p>
          <a:p>
            <a:r>
              <a:rPr lang="ru-RU" sz="1600" b="0" i="0" u="none" strike="noStrike" baseline="0" dirty="0" smtClean="0">
                <a:latin typeface="TimesNewRoman"/>
              </a:rPr>
              <a:t>3. Подсчитать количество в точности трёхзначных восьмеричных чисел (словесное описание подсчёта и объяснение).</a:t>
            </a:r>
          </a:p>
          <a:p>
            <a:r>
              <a:rPr lang="ru-RU" sz="1600" b="0" i="0" u="none" strike="noStrike" baseline="0" dirty="0" smtClean="0">
                <a:latin typeface="TimesNewRoman"/>
              </a:rPr>
              <a:t>4. Подсчитать количество в точности 10-значных двоичных чисел (словесное описание подсчёта и объяснение).</a:t>
            </a:r>
          </a:p>
          <a:p>
            <a:r>
              <a:rPr lang="ru-RU" sz="1600" b="0" i="0" u="none" strike="noStrike" baseline="0" dirty="0" smtClean="0">
                <a:latin typeface="TimesNewRoman"/>
              </a:rPr>
              <a:t>5. Программа определения количества элементов в последовател</a:t>
            </a:r>
            <a:r>
              <a:rPr lang="ru-RU" sz="1600" dirty="0" smtClean="0">
                <a:latin typeface="TimesNewRoman"/>
              </a:rPr>
              <a:t>ь</a:t>
            </a:r>
            <a:r>
              <a:rPr lang="ru-RU" sz="1600" b="0" i="0" u="none" strike="noStrike" baseline="0" dirty="0" smtClean="0">
                <a:latin typeface="TimesNewRoman"/>
              </a:rPr>
              <a:t>ности 25 целых чисел, больших заданного целого числа </a:t>
            </a:r>
            <a:r>
              <a:rPr lang="ru-RU" sz="1600" b="0" i="1" u="none" strike="noStrike" baseline="0" dirty="0" smtClean="0">
                <a:latin typeface="TimesNewRoman,Italic"/>
              </a:rPr>
              <a:t>n</a:t>
            </a:r>
            <a:r>
              <a:rPr lang="ru-RU" sz="1600" b="0" i="0" u="none" strike="noStrike" baseline="0" dirty="0" smtClean="0">
                <a:latin typeface="TimesNewRoman"/>
              </a:rPr>
              <a:t>. Число </a:t>
            </a:r>
            <a:r>
              <a:rPr lang="ru-RU" sz="1600" b="0" i="1" u="none" strike="noStrike" baseline="0" dirty="0" smtClean="0">
                <a:latin typeface="TimesNewRoman,Italic"/>
              </a:rPr>
              <a:t>n </a:t>
            </a:r>
            <a:r>
              <a:rPr lang="ru-RU" sz="1600" b="0" i="0" u="none" strike="noStrike" baseline="0" dirty="0" smtClean="0">
                <a:latin typeface="TimesNewRoman"/>
              </a:rPr>
              <a:t>и числа последовательности поочередно вводятся в программу пользователем. Программа печатает найденное количество чисел.</a:t>
            </a:r>
          </a:p>
          <a:p>
            <a:r>
              <a:rPr lang="ru-RU" sz="1600" b="0" i="0" u="none" strike="noStrike" baseline="0" dirty="0" smtClean="0">
                <a:latin typeface="TimesNewRoman"/>
              </a:rPr>
              <a:t>6. Программа упорядочивания трёх введённых чисел в порядке возрастания.</a:t>
            </a:r>
          </a:p>
          <a:p>
            <a:r>
              <a:rPr lang="ru-RU" sz="1600" b="0" i="0" u="none" strike="noStrike" baseline="0" dirty="0" smtClean="0">
                <a:latin typeface="TimesNewRoman"/>
              </a:rPr>
              <a:t>7. Составить программу ввода с клавиатуры трех целых чисел и вывода трёх их попарных сумм.</a:t>
            </a:r>
          </a:p>
          <a:p>
            <a:r>
              <a:rPr lang="ru-RU" sz="1600" b="0" i="0" u="none" strike="noStrike" baseline="0" dirty="0" smtClean="0">
                <a:latin typeface="TimesNewRoman"/>
              </a:rPr>
              <a:t>8. Программа вычисления суммы последовательности положительных чисел. Числа поочерёдно вводятся в программу, количество чисел заранее неизвестно, признак конца ввода – ноль.</a:t>
            </a:r>
          </a:p>
          <a:p>
            <a:r>
              <a:rPr lang="ru-RU" sz="1600" b="0" i="0" u="none" strike="noStrike" baseline="0" dirty="0" smtClean="0">
                <a:latin typeface="TimesNewRoman"/>
              </a:rPr>
              <a:t>9. Составить программу, которая вводит с клавиатуры последовательность 10 положительных чисел и выводит на экран сумму элементов этой последовательности.</a:t>
            </a:r>
          </a:p>
          <a:p>
            <a:r>
              <a:rPr lang="ru-RU" sz="1600" b="0" i="0" u="none" strike="noStrike" baseline="0" dirty="0" smtClean="0">
                <a:latin typeface="TimesNewRoman"/>
              </a:rPr>
              <a:t>10. Программа определения номера первого положительного элемента последовательности целых чисел. Числа поочерёдно вводятся в программу пользователем. При вводе положительного числа работа программы останавливается, печатается, сколько всего элементов последовательности было введено.</a:t>
            </a:r>
          </a:p>
          <a:p>
            <a:r>
              <a:rPr lang="ru-RU" sz="1600" b="0" i="0" u="none" strike="noStrike" baseline="0" dirty="0" smtClean="0">
                <a:latin typeface="TimesNewRoman"/>
              </a:rPr>
              <a:t>11. Программа определения количества положительных элементов последовательности 25 целых чисел. Числа поочерёдно вводятся в программу пользователем.</a:t>
            </a:r>
          </a:p>
          <a:p>
            <a:r>
              <a:rPr lang="ru-RU" sz="1600" b="0" i="0" u="none" strike="noStrike" baseline="0" dirty="0" smtClean="0">
                <a:latin typeface="TimesNewRoman"/>
              </a:rPr>
              <a:t>12. Программа определения максимального элемента в последовательности 25 целых чисел. Числа поочерёдно вводятся в программу пользователем. Программа печатает значение найденного</a:t>
            </a:r>
          </a:p>
          <a:p>
            <a:r>
              <a:rPr lang="ru-RU" sz="1600" b="0" i="0" u="none" strike="noStrike" baseline="0" dirty="0" smtClean="0">
                <a:latin typeface="TimesNewRoman"/>
              </a:rPr>
              <a:t>элемента.</a:t>
            </a:r>
          </a:p>
          <a:p>
            <a:r>
              <a:rPr lang="ru-RU" sz="1600" b="0" i="0" u="none" strike="noStrike" baseline="0" dirty="0" smtClean="0">
                <a:latin typeface="TimesNewRoman"/>
              </a:rPr>
              <a:t>13. Программа определения максимального элемента в последовательности 25 целых чисел. Числа поочерёдно вводятся в программу пользователем. Программа печатает номер найденного</a:t>
            </a:r>
          </a:p>
          <a:p>
            <a:r>
              <a:rPr lang="ru-RU" sz="1600" b="0" i="0" u="none" strike="noStrike" baseline="0" dirty="0" smtClean="0">
                <a:latin typeface="TimesNewRoman"/>
              </a:rPr>
              <a:t>элемента. Если в последовательности несколько максимальных элементов, печатается номер последнего из них.</a:t>
            </a:r>
          </a:p>
          <a:p>
            <a:r>
              <a:rPr lang="ru-RU" sz="1600" b="0" i="0" u="none" strike="noStrike" baseline="0" dirty="0" smtClean="0">
                <a:latin typeface="TimesNewRoman"/>
              </a:rPr>
              <a:t>14. Программа определения значения наименьшего элемента последовательности 25 положительных целых чисел. Числа поочерёдно вводятся в программу пользователем.</a:t>
            </a:r>
          </a:p>
          <a:p>
            <a:r>
              <a:rPr lang="ru-RU" sz="1600" b="0" i="0" u="none" strike="noStrike" baseline="0" dirty="0" smtClean="0">
                <a:latin typeface="TimesNewRoman"/>
              </a:rPr>
              <a:t>15. Программа вычисления корней квадратного уравнения.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5227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3955" y="37999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u="none" strike="noStrike" baseline="0" dirty="0" smtClean="0">
                <a:latin typeface="TimesNewRoman"/>
              </a:rPr>
              <a:t>Время подготовки - 45 минут.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907638"/>
              </p:ext>
            </p:extLst>
          </p:nvPr>
        </p:nvGraphicFramePr>
        <p:xfrm>
          <a:off x="813955" y="719666"/>
          <a:ext cx="10834253" cy="5970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7222"/>
                <a:gridCol w="203703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Критерии оценки теоретического вопроса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Баллы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038081">
                <a:tc>
                  <a:txBody>
                    <a:bodyPr/>
                    <a:lstStyle/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Экзаменуемый имеет системные полные знания и владеет</a:t>
                      </a:r>
                    </a:p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умениями по поставленному вопросу. Содержание вопроса</a:t>
                      </a:r>
                    </a:p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изложено связно, в краткой форме, последовательно раскрыта</a:t>
                      </a:r>
                    </a:p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суть изученного материала, продемонстрирована прочность</a:t>
                      </a:r>
                    </a:p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и прикладная направленность полученных знаний и умений,</a:t>
                      </a:r>
                    </a:p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отсутствуют терминологические ошибки и фактические</a:t>
                      </a:r>
                    </a:p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Неточности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1186027">
                <a:tc>
                  <a:txBody>
                    <a:bodyPr/>
                    <a:lstStyle/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В ответе отсутствуют незначительные элементы содержания или</a:t>
                      </a:r>
                    </a:p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присутствуют все необходимые элементы содержания, но</a:t>
                      </a:r>
                    </a:p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допущены некоторые ошибки, иногда нарушена</a:t>
                      </a:r>
                    </a:p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последовательность изложения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Дан неполный ответ, в котором отсутствуют значительные</a:t>
                      </a:r>
                    </a:p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элементы содержания или присутствуют все необходимые</a:t>
                      </a:r>
                    </a:p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элементы содержания, но допущены существенные ошибки;</a:t>
                      </a:r>
                    </a:p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нелогично, пространно изложено основное содержание вопроса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Все случаи ответа, которые не соответствуют вышеуказанным</a:t>
                      </a:r>
                    </a:p>
                    <a:p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критериям выставления оценок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741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080326"/>
              </p:ext>
            </p:extLst>
          </p:nvPr>
        </p:nvGraphicFramePr>
        <p:xfrm>
          <a:off x="265545" y="75430"/>
          <a:ext cx="11652828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90282"/>
                <a:gridCol w="166254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0" i="0" u="none" strike="noStrike" baseline="0" dirty="0" smtClean="0">
                          <a:latin typeface="TimesNewRoman"/>
                        </a:rPr>
                        <a:t>Критерии оценки практического задания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i="0" u="none" strike="noStrike" baseline="0" dirty="0" smtClean="0">
                          <a:latin typeface="TimesNewRoman"/>
                        </a:rPr>
                        <a:t>Баллы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0" i="0" u="none" strike="noStrike" baseline="0" dirty="0" smtClean="0">
                          <a:latin typeface="TimesNewRoman"/>
                        </a:rPr>
                        <a:t>Созданная программа обязательно должна содержать следующие</a:t>
                      </a:r>
                    </a:p>
                    <a:p>
                      <a:r>
                        <a:rPr lang="ru-RU" b="0" i="0" u="none" strike="noStrike" baseline="0" dirty="0" smtClean="0">
                          <a:latin typeface="TimesNewRoman"/>
                        </a:rPr>
                        <a:t>элементы:</a:t>
                      </a:r>
                    </a:p>
                    <a:p>
                      <a:r>
                        <a:rPr lang="ru-RU" b="0" i="0" u="none" strike="noStrike" baseline="0" dirty="0" smtClean="0"/>
                        <a:t>• </a:t>
                      </a:r>
                      <a:r>
                        <a:rPr lang="ru-RU" b="0" i="0" u="none" strike="noStrike" baseline="0" dirty="0" smtClean="0">
                          <a:latin typeface="TimesNewRoman"/>
                        </a:rPr>
                        <a:t>инициализацию переменной для хранения количества положительных элементов;</a:t>
                      </a:r>
                    </a:p>
                    <a:p>
                      <a:r>
                        <a:rPr lang="ru-RU" b="0" i="0" u="none" strike="noStrike" baseline="0" dirty="0" smtClean="0"/>
                        <a:t>• </a:t>
                      </a:r>
                      <a:r>
                        <a:rPr lang="ru-RU" b="0" i="0" u="none" strike="noStrike" baseline="0" dirty="0" smtClean="0">
                          <a:latin typeface="TimesNewRoman"/>
                        </a:rPr>
                        <a:t>цикл, повторяющийся 25 раз, содержащий в теле цикла последовательно операции ввода очередного числа, сравнения его с нулём и увеличения счётчика в случае положительности</a:t>
                      </a:r>
                    </a:p>
                    <a:p>
                      <a:r>
                        <a:rPr lang="ru-RU" b="0" i="0" u="none" strike="noStrike" baseline="0" dirty="0" smtClean="0">
                          <a:latin typeface="TimesNewRoman"/>
                        </a:rPr>
                        <a:t>введённого значения;</a:t>
                      </a:r>
                    </a:p>
                    <a:p>
                      <a:r>
                        <a:rPr lang="ru-RU" b="0" i="0" u="none" strike="noStrike" baseline="0" dirty="0" smtClean="0"/>
                        <a:t>• </a:t>
                      </a:r>
                      <a:r>
                        <a:rPr lang="ru-RU" b="0" i="0" u="none" strike="noStrike" baseline="0" dirty="0" smtClean="0">
                          <a:latin typeface="TimesNewRoman"/>
                        </a:rPr>
                        <a:t>вывод (возвращение в виде значения функции) вычисленного значения.</a:t>
                      </a:r>
                    </a:p>
                    <a:p>
                      <a:r>
                        <a:rPr lang="ru-RU" b="0" i="0" u="none" strike="noStrike" baseline="0" dirty="0" smtClean="0">
                          <a:latin typeface="TimesNewRoman"/>
                        </a:rPr>
                        <a:t>Если синтаксис языка программирования предполагает автоматическую инициализацию нулевым значением всех переменных, участник экзамена должен явно сообщить об этом на экзамене, иначе этот элемент ответа считается пропущенным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Участник экзамена создал верную программу, но не смог объяснить её работу ИЛИ допустил отдельные несущественные ошибки в программе(неверно описанные переменные, пропущенный знак препинания, неверный формат вывода ответа и т.д.)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b="0" i="0" u="none" strike="noStrike" baseline="0" dirty="0" smtClean="0">
                          <a:latin typeface="TimesNewRoman"/>
                        </a:rPr>
                        <a:t>Присутствуют по крайней мере два из трёх перечисленных выше обязательных элементов, но допущены существенные ошибки в программе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 случаи ответа, которые не соответствуют вышеуказанным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критериям выставления оценок в 1–3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588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6136" y="355800"/>
            <a:ext cx="1139882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1" u="none" strike="noStrike" baseline="0" dirty="0" smtClean="0">
                <a:latin typeface="TimesNewRoman,Italic"/>
              </a:rPr>
              <a:t>Шкала перевода первичных баллов в пятибалльную отметку</a:t>
            </a:r>
          </a:p>
          <a:p>
            <a:r>
              <a:rPr lang="ru-RU" b="0" i="0" u="none" strike="noStrike" baseline="0" dirty="0" smtClean="0">
                <a:latin typeface="TimesNewRoman"/>
              </a:rPr>
              <a:t>0–1  - </a:t>
            </a:r>
            <a:r>
              <a:rPr lang="ru-RU" b="0" i="0" u="none" strike="noStrike" baseline="0" dirty="0" smtClean="0">
                <a:latin typeface="TimesNewRoman"/>
              </a:rPr>
              <a:t>«2» </a:t>
            </a:r>
            <a:endParaRPr lang="ru-RU" b="0" i="0" u="none" strike="noStrike" baseline="0" dirty="0" smtClean="0">
              <a:latin typeface="TimesNewRoman"/>
            </a:endParaRPr>
          </a:p>
          <a:p>
            <a:r>
              <a:rPr lang="ru-RU" b="0" i="0" u="none" strike="noStrike" baseline="0" dirty="0" smtClean="0">
                <a:latin typeface="TimesNewRoman"/>
              </a:rPr>
              <a:t>2–3 - </a:t>
            </a:r>
            <a:r>
              <a:rPr lang="ru-RU" b="0" i="0" u="none" strike="noStrike" baseline="0" dirty="0" smtClean="0">
                <a:latin typeface="TimesNewRoman"/>
              </a:rPr>
              <a:t>«3» </a:t>
            </a:r>
            <a:endParaRPr lang="ru-RU" b="0" i="0" u="none" strike="noStrike" baseline="0" dirty="0" smtClean="0">
              <a:latin typeface="TimesNewRoman"/>
            </a:endParaRPr>
          </a:p>
          <a:p>
            <a:r>
              <a:rPr lang="ru-RU" b="0" i="0" u="none" strike="noStrike" baseline="0" dirty="0" smtClean="0">
                <a:latin typeface="TimesNewRoman"/>
              </a:rPr>
              <a:t>4–5 - </a:t>
            </a:r>
            <a:r>
              <a:rPr lang="ru-RU" b="0" i="0" u="none" strike="noStrike" baseline="0" dirty="0" smtClean="0">
                <a:latin typeface="TimesNewRoman"/>
              </a:rPr>
              <a:t>«4» </a:t>
            </a:r>
            <a:endParaRPr lang="ru-RU" b="0" i="0" u="none" strike="noStrike" baseline="0" dirty="0" smtClean="0">
              <a:latin typeface="TimesNewRoman"/>
            </a:endParaRPr>
          </a:p>
          <a:p>
            <a:r>
              <a:rPr lang="ru-RU" b="0" i="0" u="none" strike="noStrike" baseline="0" dirty="0" smtClean="0">
                <a:latin typeface="TimesNewRoman"/>
              </a:rPr>
              <a:t> 6</a:t>
            </a:r>
            <a:r>
              <a:rPr lang="ru-RU" b="0" i="0" u="none" strike="noStrike" dirty="0" smtClean="0">
                <a:latin typeface="TimesNewRoman"/>
              </a:rPr>
              <a:t>  -  </a:t>
            </a:r>
            <a:r>
              <a:rPr lang="ru-RU" b="0" i="0" u="none" strike="noStrike" baseline="0" dirty="0" smtClean="0">
                <a:latin typeface="TimesNewRoman"/>
              </a:rPr>
              <a:t>«5»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9549" y="1838558"/>
            <a:ext cx="115010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u="none" strike="noStrike" baseline="0" dirty="0" smtClean="0">
                <a:latin typeface="TimesNewRoman,Bold"/>
              </a:rPr>
              <a:t>Билет</a:t>
            </a:r>
          </a:p>
          <a:p>
            <a:r>
              <a:rPr lang="ru-RU" b="0" i="0" u="none" strike="noStrike" baseline="0" dirty="0" smtClean="0">
                <a:latin typeface="TimesNewRoman"/>
              </a:rPr>
              <a:t>1. Двоичный алфавит. Двоичные коды с фиксированной длиной кодового слова (разрядностью). Единицы измерения длины двоичных текстов: бит, байт, килобайт и т.д.</a:t>
            </a:r>
          </a:p>
          <a:p>
            <a:r>
              <a:rPr lang="ru-RU" b="0" i="0" u="none" strike="noStrike" baseline="0" dirty="0" smtClean="0">
                <a:latin typeface="TimesNewRoman"/>
              </a:rPr>
              <a:t>2. Программа определения количества положительных элементов последовательности из 25 целых чисел. Числа поочерёдно вводятся в программу пользователем.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50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244" y="76349"/>
            <a:ext cx="11326091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none" strike="noStrike" baseline="0" dirty="0" smtClean="0">
                <a:latin typeface="TimesNewRoman"/>
              </a:rPr>
              <a:t>Письменная форма ГВЭ</a:t>
            </a:r>
          </a:p>
          <a:p>
            <a:r>
              <a:rPr lang="ru-RU" sz="2400" b="0" i="0" u="none" strike="noStrike" baseline="0" dirty="0" smtClean="0">
                <a:latin typeface="TimesNewRoman"/>
              </a:rPr>
              <a:t>Работа состоит из </a:t>
            </a:r>
            <a:r>
              <a:rPr lang="ru-RU" sz="2400" b="1" i="0" u="none" strike="noStrike" baseline="0" dirty="0" smtClean="0">
                <a:latin typeface="TimesNewRoman"/>
              </a:rPr>
              <a:t>13 заданий</a:t>
            </a:r>
            <a:r>
              <a:rPr lang="ru-RU" sz="2400" b="0" i="0" u="none" strike="noStrike" baseline="0" dirty="0" smtClean="0">
                <a:latin typeface="TimesNewRoman"/>
              </a:rPr>
              <a:t>.</a:t>
            </a:r>
          </a:p>
          <a:p>
            <a:r>
              <a:rPr lang="ru-RU" sz="2400" b="1" i="0" u="none" strike="noStrike" baseline="0" dirty="0" smtClean="0">
                <a:latin typeface="TimesNewRoman"/>
              </a:rPr>
              <a:t>Часть 1 </a:t>
            </a:r>
            <a:r>
              <a:rPr lang="ru-RU" sz="2400" b="0" i="0" u="none" strike="noStrike" baseline="0" dirty="0" smtClean="0">
                <a:latin typeface="TimesNewRoman"/>
              </a:rPr>
              <a:t>содержит 6 заданий с выбором ответа. К каждому заданию  даётся четыре ответа, только один из которых верный. При выполнении заданий части 1 выберите правильный вариант ответа и обведите кружком номер выбранного ответа в экзаменационной работе. Если Вы обвели не тот номер, то зачеркните обведённый номер крестиком и затем обведите номер нового ответа.</a:t>
            </a:r>
          </a:p>
          <a:p>
            <a:r>
              <a:rPr lang="ru-RU" sz="2400" b="1" i="0" u="none" strike="noStrike" baseline="0" dirty="0" smtClean="0">
                <a:latin typeface="TimesNewRoman"/>
              </a:rPr>
              <a:t>Часть 2 </a:t>
            </a:r>
            <a:r>
              <a:rPr lang="ru-RU" sz="2400" b="0" i="0" u="none" strike="noStrike" baseline="0" dirty="0" smtClean="0">
                <a:latin typeface="TimesNewRoman"/>
              </a:rPr>
              <a:t>состоит из 6 заданий с кратким ответом в виде цифры, последовательности цифр или последовательности букв. Для заданий части 2 ответ записывается в экзаменационной работе в отведённом для этого месте. В случае записи неверного ответа зачеркните его и запишите рядом новый.</a:t>
            </a:r>
          </a:p>
          <a:p>
            <a:r>
              <a:rPr lang="ru-RU" sz="2400" b="1" i="0" u="none" strike="noStrike" baseline="0" dirty="0" smtClean="0">
                <a:latin typeface="TimesNewRoman"/>
              </a:rPr>
              <a:t>Часть 3 </a:t>
            </a:r>
            <a:r>
              <a:rPr lang="ru-RU" sz="2400" b="0" i="0" u="none" strike="noStrike" baseline="0" dirty="0" smtClean="0">
                <a:latin typeface="TimesNewRoman"/>
              </a:rPr>
              <a:t>содержит 1 практическое задание (13), которое необходимо выполнить на компьютере. Решением для этого задания является файл, который необходимо сохранить под именем, указанным организаторами экзамена, в формате, также установленном организаторами.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8271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968</Words>
  <Application>Microsoft Office PowerPoint</Application>
  <PresentationFormat>Широкоэкранный</PresentationFormat>
  <Paragraphs>82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TimesNewRoman</vt:lpstr>
      <vt:lpstr>TimesNewRoman,Bold</vt:lpstr>
      <vt:lpstr>TimesNewRoman,Italic</vt:lpstr>
      <vt:lpstr>Тема Office</vt:lpstr>
      <vt:lpstr>ГВЭ по  информатике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ГВЭ по  информатике</dc:title>
  <dc:creator>Lotus</dc:creator>
  <cp:lastModifiedBy>Lotus</cp:lastModifiedBy>
  <cp:revision>6</cp:revision>
  <dcterms:created xsi:type="dcterms:W3CDTF">2022-11-14T15:38:52Z</dcterms:created>
  <dcterms:modified xsi:type="dcterms:W3CDTF">2022-11-14T16:37:51Z</dcterms:modified>
</cp:coreProperties>
</file>