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_rels/notesSlide18.xml.rels" ContentType="application/vnd.openxmlformats-package.relationships+xml"/>
  <Override PartName="/ppt/notesSlides/notesSlide18.xml" ContentType="application/vnd.openxmlformats-officedocument.presentationml.notesSlide+xml"/>
  <Override PartName="/ppt/media/image1.png" ContentType="image/png"/>
  <Override PartName="/ppt/media/image2.png" ContentType="image/png"/>
  <Override PartName="/ppt/media/image3.jpeg" ContentType="image/jpeg"/>
  <Override PartName="/ppt/media/image5.png" ContentType="image/png"/>
  <Override PartName="/ppt/media/image4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8667E5F6-EB4F-4B90-98E6-C8E6763F5318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230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2B419B8-7682-4A29-88E1-B55DD0BF4BF5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11" descr="sphere2.png"/>
          <p:cNvPicPr/>
          <p:nvPr/>
        </p:nvPicPr>
        <p:blipFill>
          <a:blip r:embed="rId2"/>
          <a:stretch/>
        </p:blipFill>
        <p:spPr>
          <a:xfrm>
            <a:off x="8823600" y="0"/>
            <a:ext cx="320040" cy="685764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/>
          </p:nvPr>
        </p:nvSpPr>
        <p:spPr>
          <a:xfrm>
            <a:off x="4876920" y="6426360"/>
            <a:ext cx="2819160" cy="12672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59A15C8-66D8-48BA-B9F2-8DFF1E2CD2E0}" type="datetime">
              <a:rPr b="0" lang="ru-RU" sz="1050" spc="-1" strike="noStrike">
                <a:solidFill>
                  <a:srgbClr val="808080"/>
                </a:solidFill>
                <a:latin typeface="Calibri"/>
              </a:rPr>
              <a:t>15.11.22</a:t>
            </a:fld>
            <a:endParaRPr b="0" lang="ru-RU" sz="1050" spc="-1" strike="noStrike"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ldNum"/>
          </p:nvPr>
        </p:nvSpPr>
        <p:spPr>
          <a:xfrm>
            <a:off x="7772400" y="6400800"/>
            <a:ext cx="533160" cy="1519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fld id="{1C1184E8-0E09-418B-A4BF-F07F6549EE2A}" type="slidenum">
              <a:rPr b="0" lang="ru-RU" sz="1050" spc="-1" strike="noStrike">
                <a:solidFill>
                  <a:srgbClr val="808080"/>
                </a:solidFill>
                <a:latin typeface="Calibri"/>
              </a:rPr>
              <a:t>&lt;номер&gt;</a:t>
            </a:fld>
            <a:endParaRPr b="0" lang="ru-RU" sz="1050" spc="-1" strike="noStrike"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4875120" y="6296400"/>
            <a:ext cx="2820600" cy="151920"/>
          </a:xfrm>
          <a:prstGeom prst="rect">
            <a:avLst/>
          </a:prstGeom>
        </p:spPr>
        <p:txBody>
          <a:bodyPr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11" descr="sphere2.png"/>
          <p:cNvPicPr/>
          <p:nvPr/>
        </p:nvPicPr>
        <p:blipFill>
          <a:blip r:embed="rId2"/>
          <a:stretch/>
        </p:blipFill>
        <p:spPr>
          <a:xfrm>
            <a:off x="8823600" y="0"/>
            <a:ext cx="320040" cy="6857640"/>
          </a:xfrm>
          <a:prstGeom prst="rect">
            <a:avLst/>
          </a:prstGeom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body"/>
          </p:nvPr>
        </p:nvSpPr>
        <p:spPr>
          <a:xfrm>
            <a:off x="457200" y="3429000"/>
            <a:ext cx="3123720" cy="2666520"/>
          </a:xfrm>
          <a:prstGeom prst="rect">
            <a:avLst/>
          </a:prstGeom>
        </p:spPr>
        <p:txBody>
          <a:bodyPr anchor="ctr">
            <a:normAutofit/>
          </a:bodyPr>
          <a:p>
            <a:pPr marL="228600" indent="-182520">
              <a:lnSpc>
                <a:spcPct val="100000"/>
              </a:lnSpc>
              <a:spcBef>
                <a:spcPts val="281"/>
              </a:spcBef>
              <a:buClr>
                <a:srgbClr val="808080"/>
              </a:buClr>
              <a:buFont typeface="Wingdings" charset="2"/>
              <a:buChar char="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411480" indent="-182520">
              <a:lnSpc>
                <a:spcPct val="100000"/>
              </a:lnSpc>
              <a:spcBef>
                <a:spcPts val="281"/>
              </a:spcBef>
              <a:buClr>
                <a:srgbClr val="808080"/>
              </a:buClr>
              <a:buFont typeface="Wingdings" charset="2"/>
              <a:buChar char="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2" marL="594360" indent="-182520">
              <a:lnSpc>
                <a:spcPct val="100000"/>
              </a:lnSpc>
              <a:spcBef>
                <a:spcPts val="281"/>
              </a:spcBef>
              <a:buClr>
                <a:srgbClr val="808080"/>
              </a:buClr>
              <a:buFont typeface="Wingdings" charset="2"/>
              <a:buChar char="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3" marL="777240" indent="-182520">
              <a:lnSpc>
                <a:spcPct val="100000"/>
              </a:lnSpc>
              <a:spcBef>
                <a:spcPts val="281"/>
              </a:spcBef>
              <a:buClr>
                <a:srgbClr val="808080"/>
              </a:buClr>
              <a:buFont typeface="Wingdings" charset="2"/>
              <a:buChar char="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4" marL="960120" indent="-182520">
              <a:lnSpc>
                <a:spcPct val="100000"/>
              </a:lnSpc>
              <a:spcBef>
                <a:spcPts val="281"/>
              </a:spcBef>
              <a:buClr>
                <a:srgbClr val="808080"/>
              </a:buClr>
              <a:buFont typeface="Wingdings" charset="2"/>
              <a:buChar char="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457200"/>
            <a:ext cx="3123720" cy="2666520"/>
          </a:xfrm>
          <a:prstGeom prst="rect">
            <a:avLst/>
          </a:prstGeom>
        </p:spPr>
        <p:txBody>
          <a:bodyPr anchor="ctr">
            <a:normAutofit/>
          </a:bodyPr>
          <a:p>
            <a:pPr marL="228600" indent="-182520">
              <a:lnSpc>
                <a:spcPct val="100000"/>
              </a:lnSpc>
              <a:spcBef>
                <a:spcPts val="281"/>
              </a:spcBef>
              <a:buClr>
                <a:srgbClr val="808080"/>
              </a:buClr>
              <a:buFont typeface="Wingdings" charset="2"/>
              <a:buChar char="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411480" indent="-182520">
              <a:lnSpc>
                <a:spcPct val="100000"/>
              </a:lnSpc>
              <a:spcBef>
                <a:spcPts val="281"/>
              </a:spcBef>
              <a:buClr>
                <a:srgbClr val="808080"/>
              </a:buClr>
              <a:buFont typeface="Wingdings" charset="2"/>
              <a:buChar char="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2" marL="594360" indent="-182520">
              <a:lnSpc>
                <a:spcPct val="100000"/>
              </a:lnSpc>
              <a:spcBef>
                <a:spcPts val="281"/>
              </a:spcBef>
              <a:buClr>
                <a:srgbClr val="808080"/>
              </a:buClr>
              <a:buFont typeface="Wingdings" charset="2"/>
              <a:buChar char="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3" marL="777240" indent="-182520">
              <a:lnSpc>
                <a:spcPct val="100000"/>
              </a:lnSpc>
              <a:spcBef>
                <a:spcPts val="281"/>
              </a:spcBef>
              <a:buClr>
                <a:srgbClr val="808080"/>
              </a:buClr>
              <a:buFont typeface="Wingdings" charset="2"/>
              <a:buChar char="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4" marL="960120" indent="-182520">
              <a:lnSpc>
                <a:spcPct val="100000"/>
              </a:lnSpc>
              <a:spcBef>
                <a:spcPts val="281"/>
              </a:spcBef>
              <a:buClr>
                <a:srgbClr val="808080"/>
              </a:buClr>
              <a:buFont typeface="Wingdings" charset="2"/>
              <a:buChar char="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876920" y="457200"/>
            <a:ext cx="2819160" cy="57146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dt"/>
          </p:nvPr>
        </p:nvSpPr>
        <p:spPr>
          <a:xfrm>
            <a:off x="4876920" y="6426360"/>
            <a:ext cx="2819160" cy="12672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561BFF18-1344-445E-9CB4-675166299EA7}" type="datetime">
              <a:rPr b="0" lang="ru-RU" sz="1050" spc="-1" strike="noStrike">
                <a:solidFill>
                  <a:srgbClr val="808080"/>
                </a:solidFill>
                <a:latin typeface="Calibri"/>
              </a:rPr>
              <a:t>15.11.22</a:t>
            </a:fld>
            <a:endParaRPr b="0" lang="ru-RU" sz="1050" spc="-1" strike="noStrike"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sldNum"/>
          </p:nvPr>
        </p:nvSpPr>
        <p:spPr>
          <a:xfrm>
            <a:off x="7772400" y="6400800"/>
            <a:ext cx="533160" cy="1519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fld id="{D753B30F-3FFE-40C1-B79B-D021A358BE68}" type="slidenum">
              <a:rPr b="0" lang="ru-RU" sz="1050" spc="-1" strike="noStrike">
                <a:solidFill>
                  <a:srgbClr val="808080"/>
                </a:solidFill>
                <a:latin typeface="Calibri"/>
              </a:rPr>
              <a:t>&lt;номер&gt;</a:t>
            </a:fld>
            <a:endParaRPr b="0" lang="ru-RU" sz="1050" spc="-1" strike="noStrike">
              <a:latin typeface="Times New Roman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ftr"/>
          </p:nvPr>
        </p:nvSpPr>
        <p:spPr>
          <a:xfrm>
            <a:off x="4875120" y="6296400"/>
            <a:ext cx="2820600" cy="151920"/>
          </a:xfrm>
          <a:prstGeom prst="rect">
            <a:avLst/>
          </a:prstGeom>
        </p:spPr>
        <p:txBody>
          <a:bodyPr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1331640" y="1845000"/>
            <a:ext cx="7272360" cy="393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mbria"/>
                <a:ea typeface="Cambria"/>
              </a:rPr>
              <a:t>ОГЭ ПО ИНФОРМАТИКЕ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ЗАДАНИЕ 6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 </a:t>
            </a:r>
            <a:r>
              <a:rPr b="0" i="1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«Линейный и циклический алгоритм, записанный на алгоритмическом языке»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 marL="2867040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Кабанова Оксана Николаевна</a:t>
            </a:r>
            <a:endParaRPr b="0" lang="ru-RU" sz="2000" spc="-1" strike="noStrike">
              <a:latin typeface="Arial"/>
            </a:endParaRPr>
          </a:p>
          <a:p>
            <a:pPr marL="2867040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МОУ «Дубская СОШ»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2760480" y="548640"/>
            <a:ext cx="157860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Решение:</a:t>
            </a:r>
            <a:endParaRPr b="0" lang="ru-RU" sz="2400" spc="-1" strike="noStrike">
              <a:latin typeface="Arial"/>
            </a:endParaRPr>
          </a:p>
        </p:txBody>
      </p:sp>
      <p:graphicFrame>
        <p:nvGraphicFramePr>
          <p:cNvPr id="122" name="Table 2"/>
          <p:cNvGraphicFramePr/>
          <p:nvPr/>
        </p:nvGraphicFramePr>
        <p:xfrm>
          <a:off x="1187640" y="1124640"/>
          <a:ext cx="6840360" cy="0"/>
        </p:xfrm>
        <a:graphic>
          <a:graphicData uri="http://schemas.openxmlformats.org/drawingml/2006/table">
            <a:tbl>
              <a:tblPr/>
              <a:tblGrid>
                <a:gridCol w="1571400"/>
                <a:gridCol w="1627200"/>
                <a:gridCol w="3641400"/>
              </a:tblGrid>
              <a:tr h="0">
                <a:tc gridSpan="2"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Ввод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Результат программы 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 div </a:t>
                      </a: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 = </a:t>
                      </a: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k</a:t>
                      </a: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 да/нет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k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 vMerge="1">
                  <a:tcPr marL="90000" marR="90000">
                    <a:solidFill>
                      <a:srgbClr val="729fcf"/>
                    </a:solidFill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1/2=0≠1  нет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8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4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8/2=4=4 </a:t>
                      </a: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 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14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10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14/2=7≠10 нет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20/2=10≠1 нет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7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3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7/2=3=3 </a:t>
                      </a: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5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10/2=5=5 </a:t>
                      </a: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4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4/2=2≠1 нет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0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1/2=0=0 </a:t>
                      </a: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23" name="CustomShape 3"/>
          <p:cNvSpPr/>
          <p:nvPr/>
        </p:nvSpPr>
        <p:spPr>
          <a:xfrm>
            <a:off x="1265040" y="5805360"/>
            <a:ext cx="112896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Ответ: 4.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2" descr=""/>
          <p:cNvPicPr/>
          <p:nvPr/>
        </p:nvPicPr>
        <p:blipFill>
          <a:blip r:embed="rId1"/>
          <a:stretch/>
        </p:blipFill>
        <p:spPr>
          <a:xfrm>
            <a:off x="899640" y="260640"/>
            <a:ext cx="6912360" cy="6298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2" descr=""/>
          <p:cNvPicPr/>
          <p:nvPr/>
        </p:nvPicPr>
        <p:blipFill>
          <a:blip r:embed="rId1"/>
          <a:stretch/>
        </p:blipFill>
        <p:spPr>
          <a:xfrm>
            <a:off x="1043640" y="332640"/>
            <a:ext cx="6911280" cy="6264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2" descr=""/>
          <p:cNvPicPr/>
          <p:nvPr/>
        </p:nvPicPr>
        <p:blipFill>
          <a:blip r:embed="rId1"/>
          <a:stretch/>
        </p:blipFill>
        <p:spPr>
          <a:xfrm>
            <a:off x="611640" y="476640"/>
            <a:ext cx="4076280" cy="3038040"/>
          </a:xfrm>
          <a:prstGeom prst="rect">
            <a:avLst/>
          </a:prstGeom>
          <a:ln w="9525">
            <a:solidFill>
              <a:schemeClr val="tx1"/>
            </a:solidFill>
            <a:miter/>
          </a:ln>
        </p:spPr>
      </p:pic>
      <p:pic>
        <p:nvPicPr>
          <p:cNvPr id="127" name="Picture 3" descr=""/>
          <p:cNvPicPr/>
          <p:nvPr/>
        </p:nvPicPr>
        <p:blipFill>
          <a:blip r:embed="rId2"/>
          <a:stretch/>
        </p:blipFill>
        <p:spPr>
          <a:xfrm>
            <a:off x="586800" y="3789000"/>
            <a:ext cx="7945200" cy="1642320"/>
          </a:xfrm>
          <a:prstGeom prst="rect">
            <a:avLst/>
          </a:prstGeom>
          <a:ln w="0">
            <a:noFill/>
          </a:ln>
        </p:spPr>
      </p:pic>
      <p:sp>
        <p:nvSpPr>
          <p:cNvPr id="128" name="CustomShape 1"/>
          <p:cNvSpPr/>
          <p:nvPr/>
        </p:nvSpPr>
        <p:spPr>
          <a:xfrm>
            <a:off x="4356000" y="1772640"/>
            <a:ext cx="4464000" cy="1511640"/>
          </a:xfrm>
          <a:prstGeom prst="wedgeRoundRectCallout">
            <a:avLst>
              <a:gd name="adj1" fmla="val -69237"/>
              <a:gd name="adj2" fmla="val -15029"/>
              <a:gd name="adj3" fmla="val 16667"/>
            </a:avLst>
          </a:prstGeom>
          <a:solidFill>
            <a:schemeClr val="bg1"/>
          </a:solidFill>
          <a:ln>
            <a:solidFill>
              <a:srgbClr val="70931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Условный оператор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Если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(</a:t>
            </a:r>
            <a:r>
              <a:rPr b="1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&gt;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=</a:t>
            </a: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1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2*</a:t>
            </a:r>
            <a:r>
              <a:rPr b="1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k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)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,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то печатаем «ДА»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Иначе печатаем «НЕТ»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760480" y="548640"/>
            <a:ext cx="157860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Решение:</a:t>
            </a:r>
            <a:endParaRPr b="0" lang="ru-RU" sz="2400" spc="-1" strike="noStrike">
              <a:latin typeface="Arial"/>
            </a:endParaRPr>
          </a:p>
        </p:txBody>
      </p:sp>
      <p:graphicFrame>
        <p:nvGraphicFramePr>
          <p:cNvPr id="130" name="Table 2"/>
          <p:cNvGraphicFramePr/>
          <p:nvPr/>
        </p:nvGraphicFramePr>
        <p:xfrm>
          <a:off x="1187640" y="1124640"/>
          <a:ext cx="6840360" cy="0"/>
        </p:xfrm>
        <a:graphic>
          <a:graphicData uri="http://schemas.openxmlformats.org/drawingml/2006/table">
            <a:tbl>
              <a:tblPr/>
              <a:tblGrid>
                <a:gridCol w="1571400"/>
                <a:gridCol w="1627200"/>
                <a:gridCol w="3641400"/>
              </a:tblGrid>
              <a:tr h="0">
                <a:tc gridSpan="2"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Ввод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Результат программы 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 &gt;</a:t>
                      </a: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=</a:t>
                      </a: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 2 *</a:t>
                      </a: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 </a:t>
                      </a: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k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k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 vMerge="1">
                  <a:tcPr marL="90000" marR="90000">
                    <a:solidFill>
                      <a:srgbClr val="729fcf"/>
                    </a:solidFill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 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8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4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6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-12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-5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-5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3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11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-10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12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-10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-2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4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5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 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1" name="CustomShape 3"/>
          <p:cNvSpPr/>
          <p:nvPr/>
        </p:nvSpPr>
        <p:spPr>
          <a:xfrm>
            <a:off x="1231560" y="5085360"/>
            <a:ext cx="112896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Ответ: 4.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"/>
          <p:cNvPicPr/>
          <p:nvPr/>
        </p:nvPicPr>
        <p:blipFill>
          <a:blip r:embed="rId1"/>
          <a:stretch/>
        </p:blipFill>
        <p:spPr>
          <a:xfrm>
            <a:off x="971640" y="130320"/>
            <a:ext cx="7318800" cy="6727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2939760" y="142920"/>
            <a:ext cx="388296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mbria"/>
                <a:ea typeface="Cambria"/>
              </a:rPr>
              <a:t>Задачи с параметром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34" name="CustomShape 2"/>
          <p:cNvSpPr/>
          <p:nvPr/>
        </p:nvSpPr>
        <p:spPr>
          <a:xfrm>
            <a:off x="2510280" y="50760"/>
            <a:ext cx="3456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ff0000"/>
                </a:solidFill>
                <a:latin typeface="Calibri"/>
              </a:rPr>
              <a:t>!</a:t>
            </a:r>
            <a:endParaRPr b="0" lang="ru-RU" sz="4000" spc="-1" strike="noStrike">
              <a:latin typeface="Arial"/>
            </a:endParaRPr>
          </a:p>
        </p:txBody>
      </p:sp>
      <p:graphicFrame>
        <p:nvGraphicFramePr>
          <p:cNvPr id="135" name="Table 3"/>
          <p:cNvGraphicFramePr/>
          <p:nvPr/>
        </p:nvGraphicFramePr>
        <p:xfrm>
          <a:off x="539640" y="692640"/>
          <a:ext cx="3756960" cy="4762080"/>
        </p:xfrm>
        <a:graphic>
          <a:graphicData uri="http://schemas.openxmlformats.org/drawingml/2006/table">
            <a:tbl>
              <a:tblPr/>
              <a:tblGrid>
                <a:gridCol w="1878480"/>
                <a:gridCol w="1878480"/>
              </a:tblGrid>
              <a:tr h="213840">
                <a:tc>
                  <a:txBody>
                    <a:bodyPr lIns="23040" rIns="23040" tIns="30600" bIns="306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Бейсик</a:t>
                      </a:r>
                      <a:endParaRPr b="0" lang="ru-RU" sz="1000" spc="-1" strike="noStrike">
                        <a:latin typeface="Arial"/>
                      </a:endParaRPr>
                    </a:p>
                  </a:txBody>
                  <a:tcPr marL="23040" marR="230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 lIns="23040" rIns="23040" tIns="30600" bIns="306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Python</a:t>
                      </a:r>
                      <a:endParaRPr b="0" lang="ru-RU" sz="1000" spc="-1" strike="noStrike">
                        <a:latin typeface="Arial"/>
                      </a:endParaRPr>
                    </a:p>
                  </a:txBody>
                  <a:tcPr marL="23040" marR="230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</a:tr>
              <a:tr h="1432080">
                <a:tc>
                  <a:txBody>
                    <a:bodyPr lIns="23040" rIns="23040" tIns="30600" bIns="3060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DIM s, t, A AS INTEGER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INPUT s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INPUT t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INPUT A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 s &gt; 10 OR t &gt; A THEN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 "YES"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 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 "NO"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ENDIF</a:t>
                      </a:r>
                      <a:endParaRPr b="0" lang="ru-RU" sz="1000" spc="-1" strike="noStrike">
                        <a:latin typeface="Arial"/>
                      </a:endParaRPr>
                    </a:p>
                  </a:txBody>
                  <a:tcPr marL="23040" marR="230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3040" rIns="23040" tIns="30600" bIns="3060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 = int(input())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t = int(input())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A = int(input())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 (s &gt; 10) or (t &gt; A):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print("YES")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else: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print("NO")</a:t>
                      </a:r>
                      <a:endParaRPr b="0" lang="ru-RU" sz="1000" spc="-1" strike="noStrike">
                        <a:latin typeface="Arial"/>
                      </a:endParaRPr>
                    </a:p>
                  </a:txBody>
                  <a:tcPr marL="23040" marR="230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3840">
                <a:tc>
                  <a:txBody>
                    <a:bodyPr lIns="23040" rIns="23040" tIns="30600" bIns="306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Паскаль</a:t>
                      </a:r>
                      <a:endParaRPr b="0" lang="ru-RU" sz="1000" spc="-1" strike="noStrike">
                        <a:latin typeface="Arial"/>
                      </a:endParaRPr>
                    </a:p>
                  </a:txBody>
                  <a:tcPr marL="23040" marR="230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 lIns="23040" rIns="23040" tIns="30600" bIns="306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Алгоритмический язык</a:t>
                      </a:r>
                      <a:endParaRPr b="0" lang="ru-RU" sz="1000" spc="-1" strike="noStrike">
                        <a:latin typeface="Arial"/>
                      </a:endParaRPr>
                    </a:p>
                  </a:txBody>
                  <a:tcPr marL="23040" marR="230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</a:tr>
              <a:tr h="1736640">
                <a:tc>
                  <a:txBody>
                    <a:bodyPr lIns="23040" rIns="23040" tIns="30600" bIns="3060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var s,k,A: integer;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begin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readln(s);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readln(t);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readln(A);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 (s &gt; 10) or (t &gt; A)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then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writeln ('YES')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writeln ('NO')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end.</a:t>
                      </a:r>
                      <a:endParaRPr b="0" lang="ru-RU" sz="1000" spc="-1" strike="noStrike">
                        <a:latin typeface="Arial"/>
                      </a:endParaRPr>
                    </a:p>
                  </a:txBody>
                  <a:tcPr marL="23040" marR="230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3040" rIns="23040" tIns="30600" bIns="3060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алг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нач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цел 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s, t, A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ввод 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ввод 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t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ввод 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A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если 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 &gt; 10 </a:t>
                      </a: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или 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t &gt; A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то вывод "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YES"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иначе вывод "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NO"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все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кон</a:t>
                      </a:r>
                      <a:endParaRPr b="0" lang="ru-RU" sz="1000" spc="-1" strike="noStrike">
                        <a:latin typeface="Arial"/>
                      </a:endParaRPr>
                    </a:p>
                  </a:txBody>
                  <a:tcPr marL="23040" marR="230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3840">
                <a:tc gridSpan="2">
                  <a:txBody>
                    <a:bodyPr lIns="23040" rIns="23040" tIns="30600" bIns="306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С++</a:t>
                      </a:r>
                      <a:endParaRPr b="0" lang="ru-RU" sz="1000" spc="-1" strike="noStrike">
                        <a:latin typeface="Arial"/>
                      </a:endParaRPr>
                    </a:p>
                  </a:txBody>
                  <a:tcPr marL="23040" marR="230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2041200">
                <a:tc gridSpan="2">
                  <a:txBody>
                    <a:bodyPr lIns="23040" rIns="23040" tIns="30600" bIns="3060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#include &lt;iostream&gt;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using namespace std;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int main() {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 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int s, t, A;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 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cin &gt;&gt; s;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 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cin &gt;&gt; t;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 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cin &gt;&gt; A;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 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if(s &gt; 10) or (t &gt; A)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cout &lt;&lt; "YES" &lt;&lt; endl;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 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cout &lt;&lt; "NO" &lt;&lt; endl;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  </a:t>
                      </a: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return 0;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}</a:t>
                      </a:r>
                      <a:endParaRPr b="0" lang="ru-RU" sz="1000" spc="-1" strike="noStrike">
                        <a:latin typeface="Arial"/>
                      </a:endParaRPr>
                    </a:p>
                  </a:txBody>
                  <a:tcPr marL="23040" marR="230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sp>
        <p:nvSpPr>
          <p:cNvPr id="136" name="CustomShape 4"/>
          <p:cNvSpPr/>
          <p:nvPr/>
        </p:nvSpPr>
        <p:spPr>
          <a:xfrm>
            <a:off x="4572000" y="1556640"/>
            <a:ext cx="4139640" cy="292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Было проведено 9 запусков программы, при которых в качестве значений переменных s и t вводились следующие пары чисел: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 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(1, 2); (11, 2); (1, 12); (11, 12); (−11, −12); (−11, 12); (−12, 11); (10, 10); (10, 5).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Укажите количество целых значений параметра A, при которых для указанных входных данных программа напечатает «NO» три раза.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37" name="Line 5"/>
          <p:cNvSpPr/>
          <p:nvPr/>
        </p:nvSpPr>
        <p:spPr>
          <a:xfrm>
            <a:off x="4829400" y="3645000"/>
            <a:ext cx="352836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Line 6"/>
          <p:cNvSpPr/>
          <p:nvPr/>
        </p:nvSpPr>
        <p:spPr>
          <a:xfrm>
            <a:off x="6593400" y="4529880"/>
            <a:ext cx="156276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827640" y="586800"/>
            <a:ext cx="2760840" cy="421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38000"/>
          </a:bodyPr>
          <a:p>
            <a:pPr algn="r">
              <a:lnSpc>
                <a:spcPct val="100000"/>
              </a:lnSpc>
            </a:pPr>
            <a:r>
              <a:rPr b="0" lang="ru-RU" sz="4100" spc="-1" strike="noStrike">
                <a:solidFill>
                  <a:srgbClr val="000000"/>
                </a:solidFill>
                <a:latin typeface="Cambria"/>
                <a:ea typeface="Cambria"/>
              </a:rPr>
              <a:t>Решение:</a:t>
            </a:r>
            <a:endParaRPr b="0" lang="ru-RU" sz="4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0" y="1825560"/>
            <a:ext cx="2037600" cy="83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CustomShape 3"/>
          <p:cNvSpPr/>
          <p:nvPr/>
        </p:nvSpPr>
        <p:spPr>
          <a:xfrm>
            <a:off x="3889080" y="2353320"/>
            <a:ext cx="5047920" cy="289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в качестве значений переменных s и t вводились следующие пары чисел: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 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(1, 2); (11, 2); (1, 12); (11, 12); (−11, −12); (−11, 12); (−12, 11); (10, 10); (10, 5).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Укажите количество целых значений параметра A, при которых для указанных входных данных программа напечатает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«NO» три раза.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42" name="CustomShape 4"/>
          <p:cNvSpPr/>
          <p:nvPr/>
        </p:nvSpPr>
        <p:spPr>
          <a:xfrm>
            <a:off x="150120" y="5432040"/>
            <a:ext cx="6781320" cy="145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7000"/>
              </a:lnSpc>
              <a:spcBef>
                <a:spcPts val="400"/>
              </a:spcBef>
              <a:spcAft>
                <a:spcPts val="799"/>
              </a:spcAft>
              <a:tabLst>
                <a:tab algn="l" pos="45720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«NO» печатается когда одна из переменных (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or)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 удовлетворяет условию: 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 </a:t>
            </a:r>
            <a:r>
              <a:rPr b="0" i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s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 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&lt;=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10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или </a:t>
            </a:r>
            <a:r>
              <a:rPr b="0" i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t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 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&lt;=</a:t>
            </a:r>
            <a:r>
              <a:rPr b="0" i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А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.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400"/>
              </a:spcBef>
              <a:spcAft>
                <a:spcPts val="799"/>
              </a:spcAft>
              <a:tabLst>
                <a:tab algn="l" pos="45720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Анализируя получаем (11,2) и (11,12) не удовлетворяют условию и не зависят от параметра А</a:t>
            </a:r>
            <a:endParaRPr b="0" lang="ru-RU" sz="2000" spc="-1" strike="noStrike">
              <a:latin typeface="Arial"/>
            </a:endParaRPr>
          </a:p>
        </p:txBody>
      </p:sp>
      <p:graphicFrame>
        <p:nvGraphicFramePr>
          <p:cNvPr id="143" name="Table 5"/>
          <p:cNvGraphicFramePr/>
          <p:nvPr/>
        </p:nvGraphicFramePr>
        <p:xfrm>
          <a:off x="231840" y="1069200"/>
          <a:ext cx="3656520" cy="2806560"/>
        </p:xfrm>
        <a:graphic>
          <a:graphicData uri="http://schemas.openxmlformats.org/drawingml/2006/table">
            <a:tbl>
              <a:tblPr/>
              <a:tblGrid>
                <a:gridCol w="3656880"/>
              </a:tblGrid>
              <a:tr h="4932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Паскаль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</a:tr>
              <a:tr h="39060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var s,k,A: integer;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begin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readln(s);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readln(t);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readln(A);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if (s &gt; 10) or (t &gt; A)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then writeln ('YES')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else writeln ('NO')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end.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4" name="CustomShape 6"/>
          <p:cNvSpPr/>
          <p:nvPr/>
        </p:nvSpPr>
        <p:spPr>
          <a:xfrm>
            <a:off x="3984480" y="736920"/>
            <a:ext cx="5159160" cy="354600"/>
          </a:xfrm>
          <a:prstGeom prst="wedgeRoundRectCallout">
            <a:avLst>
              <a:gd name="adj1" fmla="val -71508"/>
              <a:gd name="adj2" fmla="val 262336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Объявляются переменные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,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t,A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тип -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целые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45" name="CustomShape 7"/>
          <p:cNvSpPr/>
          <p:nvPr/>
        </p:nvSpPr>
        <p:spPr>
          <a:xfrm>
            <a:off x="4093560" y="1378440"/>
            <a:ext cx="3779280" cy="613800"/>
          </a:xfrm>
          <a:prstGeom prst="wedgeRoundRectCallout">
            <a:avLst>
              <a:gd name="adj1" fmla="val -103093"/>
              <a:gd name="adj2" fmla="val 177361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Команда присваивания значений для переменных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и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t, A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46" name="CustomShape 8"/>
          <p:cNvSpPr/>
          <p:nvPr/>
        </p:nvSpPr>
        <p:spPr>
          <a:xfrm>
            <a:off x="4850280" y="1407600"/>
            <a:ext cx="4163040" cy="945720"/>
          </a:xfrm>
          <a:prstGeom prst="wedgeRoundRectCallout">
            <a:avLst>
              <a:gd name="adj1" fmla="val -83846"/>
              <a:gd name="adj2" fmla="val 226301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Условный оператор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Если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(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s&gt;10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или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t&gt;A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)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То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печатаем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YES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Иначе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печатаем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NO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47" name="Line 9"/>
          <p:cNvSpPr/>
          <p:nvPr/>
        </p:nvSpPr>
        <p:spPr>
          <a:xfrm>
            <a:off x="5193360" y="3466080"/>
            <a:ext cx="64800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48" name="Line 10"/>
          <p:cNvSpPr/>
          <p:nvPr/>
        </p:nvSpPr>
        <p:spPr>
          <a:xfrm>
            <a:off x="6803640" y="3479760"/>
            <a:ext cx="64800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1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2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2" dur="5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7" dur="500"/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" dur="500"/>
                                        <p:tgtEl>
                                          <p:spTgt spid="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7" dur="500"/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2" dur="500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7" dur="500"/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971640" y="668880"/>
            <a:ext cx="2234880" cy="571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Cambria"/>
                <a:ea typeface="Cambria"/>
              </a:rPr>
              <a:t>Решение: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CustomShape 2"/>
          <p:cNvSpPr/>
          <p:nvPr/>
        </p:nvSpPr>
        <p:spPr>
          <a:xfrm>
            <a:off x="6957720" y="6037920"/>
            <a:ext cx="150228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2800" spc="-1" strike="noStrike">
                <a:solidFill>
                  <a:srgbClr val="ff0000"/>
                </a:solidFill>
                <a:latin typeface="Cambria"/>
                <a:ea typeface="Cambria"/>
              </a:rPr>
              <a:t>Ответ: 5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51" name="CustomShape 3"/>
          <p:cNvSpPr/>
          <p:nvPr/>
        </p:nvSpPr>
        <p:spPr>
          <a:xfrm>
            <a:off x="4571280" y="2142720"/>
            <a:ext cx="4175280" cy="354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7000"/>
              </a:lnSpc>
              <a:spcBef>
                <a:spcPts val="400"/>
              </a:spcBef>
              <a:spcAft>
                <a:spcPts val="799"/>
              </a:spcAft>
              <a:tabLst>
                <a:tab algn="l" pos="0"/>
              </a:tabLst>
            </a:pPr>
            <a:r>
              <a:rPr b="1" i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t</a:t>
            </a:r>
            <a:r>
              <a:rPr b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 </a:t>
            </a:r>
            <a:r>
              <a:rPr b="1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&lt;=</a:t>
            </a:r>
            <a:r>
              <a:rPr b="1" i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А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400"/>
              </a:spcBef>
              <a:spcAft>
                <a:spcPts val="799"/>
              </a:spcAft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При </a:t>
            </a:r>
            <a:r>
              <a:rPr b="0" i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A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 = 1 программа напечатает «NO» один раз,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400"/>
              </a:spcBef>
              <a:spcAft>
                <a:spcPts val="799"/>
              </a:spcAft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при 2 ≤ </a:t>
            </a:r>
            <a:r>
              <a:rPr b="0" i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A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 ≤ 4 программа напечатает «NO» два раза,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400"/>
              </a:spcBef>
              <a:spcAft>
                <a:spcPts val="799"/>
              </a:spcAft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при 5 ≤ </a:t>
            </a:r>
            <a:r>
              <a:rPr b="0" i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A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 ≤ 9 программа напечатает «NO» три раза,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400"/>
              </a:spcBef>
              <a:spcAft>
                <a:spcPts val="799"/>
              </a:spcAft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при </a:t>
            </a:r>
            <a:r>
              <a:rPr b="0" i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A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 &gt; 9 программа будет печатать «NO» четыре и более раз.</a:t>
            </a:r>
            <a:endParaRPr b="0" lang="ru-RU" sz="2000" spc="-1" strike="noStrike">
              <a:latin typeface="Arial"/>
            </a:endParaRPr>
          </a:p>
        </p:txBody>
      </p:sp>
      <p:graphicFrame>
        <p:nvGraphicFramePr>
          <p:cNvPr id="152" name="Table 4"/>
          <p:cNvGraphicFramePr/>
          <p:nvPr/>
        </p:nvGraphicFramePr>
        <p:xfrm>
          <a:off x="300240" y="1355760"/>
          <a:ext cx="3656520" cy="2806560"/>
        </p:xfrm>
        <a:graphic>
          <a:graphicData uri="http://schemas.openxmlformats.org/drawingml/2006/table">
            <a:tbl>
              <a:tblPr/>
              <a:tblGrid>
                <a:gridCol w="3656880"/>
              </a:tblGrid>
              <a:tr h="4932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Паскаль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</a:tr>
              <a:tr h="39060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var s,k,A: integer;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begin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readln(s);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readln(t);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readln(A);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if (s &gt; 10) or (t &gt; A)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then writeln ('YES')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else writeln ('NO')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end.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3" name="CustomShape 5"/>
          <p:cNvSpPr/>
          <p:nvPr/>
        </p:nvSpPr>
        <p:spPr>
          <a:xfrm>
            <a:off x="4236840" y="1195200"/>
            <a:ext cx="457092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 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(1, 2); (1, 12); (−11, −12); (−11, 12); (−12, 11); (10, 10); (10, 5).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8" dur="indefinite" restart="never" nodeType="tmRoot">
          <p:childTnLst>
            <p:seq>
              <p:cTn id="69" dur="indefinite" nodeType="mainSeq">
                <p:childTnLst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9" dur="500"/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4" dur="500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9" dur="500"/>
                                        <p:tgtEl>
                                          <p:spTgt spid="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4" dur="500"/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9" dur="500"/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3007800" y="548640"/>
            <a:ext cx="307368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mbria"/>
                <a:ea typeface="Cambria"/>
              </a:rPr>
              <a:t>Работа в группах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55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6" name="Picture 3" descr=""/>
          <p:cNvPicPr/>
          <p:nvPr/>
        </p:nvPicPr>
        <p:blipFill>
          <a:blip r:embed="rId1"/>
          <a:stretch/>
        </p:blipFill>
        <p:spPr>
          <a:xfrm>
            <a:off x="3135240" y="2734200"/>
            <a:ext cx="2818800" cy="2113920"/>
          </a:xfrm>
          <a:prstGeom prst="rect">
            <a:avLst/>
          </a:prstGeom>
          <a:ln w="0">
            <a:noFill/>
          </a:ln>
        </p:spPr>
      </p:pic>
      <p:sp>
        <p:nvSpPr>
          <p:cNvPr id="157" name="CustomShape 3"/>
          <p:cNvSpPr/>
          <p:nvPr/>
        </p:nvSpPr>
        <p:spPr>
          <a:xfrm>
            <a:off x="237240" y="1628640"/>
            <a:ext cx="3240000" cy="129564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ГРУППА 1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Вариант 103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58" name="CustomShape 4"/>
          <p:cNvSpPr/>
          <p:nvPr/>
        </p:nvSpPr>
        <p:spPr>
          <a:xfrm>
            <a:off x="237240" y="4848480"/>
            <a:ext cx="3240000" cy="129564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ГРУППА 2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Вариант 501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59" name="CustomShape 5"/>
          <p:cNvSpPr/>
          <p:nvPr/>
        </p:nvSpPr>
        <p:spPr>
          <a:xfrm>
            <a:off x="5436000" y="1700640"/>
            <a:ext cx="3240000" cy="129564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ГРУППА 3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Вариант 104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60" name="CustomShape 6"/>
          <p:cNvSpPr/>
          <p:nvPr/>
        </p:nvSpPr>
        <p:spPr>
          <a:xfrm>
            <a:off x="5508000" y="4830840"/>
            <a:ext cx="3168000" cy="129564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ГРУППА 4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Вариант 502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954680" y="476640"/>
            <a:ext cx="34578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Спецификация КИМ ОГЭ 2023 г.</a:t>
            </a: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93" name="Table 2"/>
          <p:cNvGraphicFramePr/>
          <p:nvPr/>
        </p:nvGraphicFramePr>
        <p:xfrm>
          <a:off x="457200" y="1484640"/>
          <a:ext cx="8146800" cy="2778840"/>
        </p:xfrm>
        <a:graphic>
          <a:graphicData uri="http://schemas.openxmlformats.org/drawingml/2006/table">
            <a:tbl>
              <a:tblPr/>
              <a:tblGrid>
                <a:gridCol w="514080"/>
                <a:gridCol w="1944000"/>
                <a:gridCol w="1584000"/>
                <a:gridCol w="1224000"/>
                <a:gridCol w="936000"/>
                <a:gridCol w="720000"/>
                <a:gridCol w="1224720"/>
              </a:tblGrid>
              <a:tr h="1678680"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№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задания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Предметный результат обучения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Коды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проверяемых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элементов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содержания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Коды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требований к уровню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подготовки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выпускников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Уровень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сложности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Макс.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балл за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задание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Примерное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время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выполнения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задания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(мин.)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1678680">
                <a:tc>
                  <a:txBody>
                    <a:bodyPr lIns="41040" rIns="4104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6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Формально исполнять алгоритмы, записанные на языке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программирования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1.3.1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2.1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Б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4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4644000" y="188640"/>
            <a:ext cx="3752280" cy="5662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Задание 3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62" name="Table 2"/>
          <p:cNvGraphicFramePr/>
          <p:nvPr/>
        </p:nvGraphicFramePr>
        <p:xfrm>
          <a:off x="467640" y="188640"/>
          <a:ext cx="4039920" cy="5660280"/>
        </p:xfrm>
        <a:graphic>
          <a:graphicData uri="http://schemas.openxmlformats.org/drawingml/2006/table">
            <a:tbl>
              <a:tblPr/>
              <a:tblGrid>
                <a:gridCol w="2019960"/>
                <a:gridCol w="2019960"/>
              </a:tblGrid>
              <a:tr h="2448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Бейсик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Python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</a:tr>
              <a:tr h="14922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DIM s, t AS INTEGER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INPUT s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INPUT t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 s &lt; 7 OR t &gt; 5 THEN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 ‘YES’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 ‘NO’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ENDIF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 = int(input())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t = int(input())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 s &lt; 7 or t &gt; 5: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print("YES")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else: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print("NO")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448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Паскаль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Алгоритмический язык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</a:tr>
              <a:tr h="18486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var s, t: integer;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begin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readln(s);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readln(t);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 (s &lt; 7) or (t &gt; 5)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then writeln('YES')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 writeln('NO')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end.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алг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нач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цел s, t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ввод s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ввод t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если s &lt; 7 или t &gt; 5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то вывод "YES"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иначе вывод "NO"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все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кон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44800">
                <a:tc gridSpan="2">
                  <a:txBody>
                    <a:bodyPr lIns="24840" rIns="24840" tIns="33120" bIns="3312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С++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2205000">
                <a:tc gridSpan="2">
                  <a:txBody>
                    <a:bodyPr lIns="24840" rIns="24840" tIns="33120" bIns="3312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#include &lt;iostream&gt;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using namespace std;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int main() {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int s, t;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cin &gt;&gt; s;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cin &gt;&gt; t;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 (s &lt; 7 || t &gt; 5)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cout &lt;&lt; "YES";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cout &lt;&lt; "NO";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return 0;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}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sp>
        <p:nvSpPr>
          <p:cNvPr id="163" name="TextShape 3"/>
          <p:cNvSpPr txBox="1"/>
          <p:nvPr/>
        </p:nvSpPr>
        <p:spPr>
          <a:xfrm>
            <a:off x="4500000" y="1094040"/>
            <a:ext cx="4437360" cy="388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228600" indent="-273960"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Было проведено 9 запусков программы, при которых в качестве значений переменных s и t вводились следующие пары чисел: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marL="228600" indent="-273960"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 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(9, 5); (11, 2); (4, 5); (7, –2); </a:t>
            </a:r>
            <a:br/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(4, 4); (7, 7); (1, –1); (3, 9); </a:t>
            </a:r>
            <a:br/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(2, 2).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marL="228600" indent="-273960" algn="ctr">
              <a:lnSpc>
                <a:spcPct val="100000"/>
              </a:lnSpc>
              <a:spcBef>
                <a:spcPts val="281"/>
              </a:spcBef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Сколько было запусков, при которых программа напечатала «YES»?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611640" y="271440"/>
            <a:ext cx="2791800" cy="421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Решение: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TextShape 2"/>
          <p:cNvSpPr txBox="1"/>
          <p:nvPr/>
        </p:nvSpPr>
        <p:spPr>
          <a:xfrm>
            <a:off x="0" y="1825560"/>
            <a:ext cx="2037600" cy="83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CustomShape 3"/>
          <p:cNvSpPr/>
          <p:nvPr/>
        </p:nvSpPr>
        <p:spPr>
          <a:xfrm>
            <a:off x="3875400" y="3295080"/>
            <a:ext cx="5047920" cy="228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в качестве значений переменных s и t вводились следующие пары чисел: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(9, 5); (11, 2); (4, 5); (7, –2); (4, 4); (7, 7);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(1, –1); (3, 9); (2, 2).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Сколько было запусков, при которых программа напечатала «YES»?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67" name="CustomShape 4"/>
          <p:cNvSpPr/>
          <p:nvPr/>
        </p:nvSpPr>
        <p:spPr>
          <a:xfrm>
            <a:off x="150120" y="5541120"/>
            <a:ext cx="7013880" cy="113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7000"/>
              </a:lnSpc>
              <a:spcBef>
                <a:spcPts val="400"/>
              </a:spcBef>
              <a:spcAft>
                <a:spcPts val="799"/>
              </a:spcAft>
              <a:tabLst>
                <a:tab algn="l" pos="45720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По условию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 YES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 печатается когда </a:t>
            </a:r>
            <a:r>
              <a:rPr b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одна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 из переменных (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or) 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удовлетворяет условию: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400"/>
              </a:spcBef>
              <a:spcAft>
                <a:spcPts val="799"/>
              </a:spcAft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первое число 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&lt;7 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или второе число 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&gt;5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. Анализируем.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68" name="CustomShape 5"/>
          <p:cNvSpPr/>
          <p:nvPr/>
        </p:nvSpPr>
        <p:spPr>
          <a:xfrm>
            <a:off x="7279920" y="6273360"/>
            <a:ext cx="18637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ff0000"/>
                </a:solidFill>
                <a:latin typeface="Cambria"/>
                <a:ea typeface="Cambria"/>
              </a:rPr>
              <a:t>Ответ: </a:t>
            </a:r>
            <a:r>
              <a:rPr b="0" lang="en-US" sz="2400" spc="-1" strike="noStrike">
                <a:solidFill>
                  <a:srgbClr val="ff0000"/>
                </a:solidFill>
                <a:latin typeface="Cambria"/>
                <a:ea typeface="Cambria"/>
              </a:rPr>
              <a:t>6</a:t>
            </a:r>
            <a:r>
              <a:rPr b="0" lang="ru-RU" sz="2400" spc="-1" strike="noStrike">
                <a:solidFill>
                  <a:srgbClr val="ff0000"/>
                </a:solidFill>
                <a:latin typeface="Cambria"/>
                <a:ea typeface="Cambria"/>
              </a:rPr>
              <a:t>.</a:t>
            </a:r>
            <a:endParaRPr b="0" lang="ru-RU" sz="2400" spc="-1" strike="noStrike">
              <a:latin typeface="Arial"/>
            </a:endParaRPr>
          </a:p>
        </p:txBody>
      </p:sp>
      <p:graphicFrame>
        <p:nvGraphicFramePr>
          <p:cNvPr id="169" name="Table 6"/>
          <p:cNvGraphicFramePr/>
          <p:nvPr/>
        </p:nvGraphicFramePr>
        <p:xfrm>
          <a:off x="313920" y="830520"/>
          <a:ext cx="3561120" cy="2806560"/>
        </p:xfrm>
        <a:graphic>
          <a:graphicData uri="http://schemas.openxmlformats.org/drawingml/2006/table">
            <a:tbl>
              <a:tblPr/>
              <a:tblGrid>
                <a:gridCol w="3561120"/>
              </a:tblGrid>
              <a:tr h="4932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Паскаль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</a:tr>
              <a:tr h="34794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var s, t: integer;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begin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readln(s);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readln(t);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if (s &lt; 7) or (t &gt; 5)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then writeln('YES')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else writeln('NO')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end.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0" name="CustomShape 7"/>
          <p:cNvSpPr/>
          <p:nvPr/>
        </p:nvSpPr>
        <p:spPr>
          <a:xfrm>
            <a:off x="3984480" y="736920"/>
            <a:ext cx="4938840" cy="354600"/>
          </a:xfrm>
          <a:prstGeom prst="wedgeRoundRectCallout">
            <a:avLst>
              <a:gd name="adj1" fmla="val -74268"/>
              <a:gd name="adj2" fmla="val 173474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Объявляются переменные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,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t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тип -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целые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71" name="CustomShape 8"/>
          <p:cNvSpPr/>
          <p:nvPr/>
        </p:nvSpPr>
        <p:spPr>
          <a:xfrm>
            <a:off x="4500000" y="1412640"/>
            <a:ext cx="4320000" cy="756720"/>
          </a:xfrm>
          <a:prstGeom prst="wedgeRoundRectCallout">
            <a:avLst>
              <a:gd name="adj1" fmla="val -99522"/>
              <a:gd name="adj2" fmla="val 94989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Команда присваивания значений для переменных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и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t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72" name="CustomShape 9"/>
          <p:cNvSpPr/>
          <p:nvPr/>
        </p:nvSpPr>
        <p:spPr>
          <a:xfrm>
            <a:off x="4500000" y="2224440"/>
            <a:ext cx="4320000" cy="955080"/>
          </a:xfrm>
          <a:prstGeom prst="wedgeRoundRectCallout">
            <a:avLst>
              <a:gd name="adj1" fmla="val -74178"/>
              <a:gd name="adj2" fmla="val 56312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Условный оператор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Если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(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s&lt;7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или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t&gt;5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)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То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печатаем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YES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Иначе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печатаем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NO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73" name="Line 10"/>
          <p:cNvSpPr/>
          <p:nvPr/>
        </p:nvSpPr>
        <p:spPr>
          <a:xfrm>
            <a:off x="4374720" y="4434840"/>
            <a:ext cx="64800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74" name="Line 11"/>
          <p:cNvSpPr/>
          <p:nvPr/>
        </p:nvSpPr>
        <p:spPr>
          <a:xfrm>
            <a:off x="5111640" y="4394160"/>
            <a:ext cx="64800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75" name="CustomShape 12"/>
          <p:cNvSpPr/>
          <p:nvPr/>
        </p:nvSpPr>
        <p:spPr>
          <a:xfrm>
            <a:off x="5840280" y="4149000"/>
            <a:ext cx="695520" cy="49104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13"/>
          <p:cNvSpPr/>
          <p:nvPr/>
        </p:nvSpPr>
        <p:spPr>
          <a:xfrm>
            <a:off x="7354800" y="4176360"/>
            <a:ext cx="722880" cy="47736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7" name="CustomShape 14"/>
          <p:cNvSpPr/>
          <p:nvPr/>
        </p:nvSpPr>
        <p:spPr>
          <a:xfrm>
            <a:off x="5512680" y="4572000"/>
            <a:ext cx="709200" cy="46368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8" name="CustomShape 15"/>
          <p:cNvSpPr/>
          <p:nvPr/>
        </p:nvSpPr>
        <p:spPr>
          <a:xfrm>
            <a:off x="6222240" y="4572000"/>
            <a:ext cx="736560" cy="46368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9" name="CustomShape 16"/>
          <p:cNvSpPr/>
          <p:nvPr/>
        </p:nvSpPr>
        <p:spPr>
          <a:xfrm>
            <a:off x="6972840" y="4572000"/>
            <a:ext cx="668160" cy="46368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0" name="Line 17"/>
          <p:cNvSpPr/>
          <p:nvPr/>
        </p:nvSpPr>
        <p:spPr>
          <a:xfrm>
            <a:off x="6639840" y="4434840"/>
            <a:ext cx="64800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81" name="CustomShape 18"/>
          <p:cNvSpPr/>
          <p:nvPr/>
        </p:nvSpPr>
        <p:spPr>
          <a:xfrm>
            <a:off x="8010000" y="4190040"/>
            <a:ext cx="722880" cy="47736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5" dur="indefinite" restart="never" nodeType="tmRoot">
          <p:childTnLst>
            <p:seq>
              <p:cTn id="106" dur="indefinite" nodeType="mainSeq">
                <p:childTnLst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6" dur="500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1" dur="500"/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6" dur="500"/>
                                        <p:tgtEl>
                                          <p:spTgt spid="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1" dur="500"/>
                                        <p:tgtEl>
                                          <p:spTgt spid="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6" dur="500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1" dur="500"/>
                                        <p:tgtEl>
                                          <p:spTgt spid="1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6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01" dur="500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5220000" y="404640"/>
            <a:ext cx="3240000" cy="7549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Cambria"/>
                <a:ea typeface="Cambria"/>
              </a:rPr>
              <a:t>Задание </a:t>
            </a:r>
            <a:r>
              <a:rPr b="0" lang="en-US" sz="2800" spc="-1" strike="noStrike">
                <a:solidFill>
                  <a:srgbClr val="000000"/>
                </a:solidFill>
                <a:latin typeface="Cambria"/>
                <a:ea typeface="Cambria"/>
              </a:rPr>
              <a:t>4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83" name="Table 2"/>
          <p:cNvGraphicFramePr/>
          <p:nvPr/>
        </p:nvGraphicFramePr>
        <p:xfrm>
          <a:off x="395640" y="251640"/>
          <a:ext cx="4320000" cy="6048360"/>
        </p:xfrm>
        <a:graphic>
          <a:graphicData uri="http://schemas.openxmlformats.org/drawingml/2006/table">
            <a:tbl>
              <a:tblPr/>
              <a:tblGrid>
                <a:gridCol w="2160000"/>
                <a:gridCol w="2160000"/>
              </a:tblGrid>
              <a:tr h="242640">
                <a:tc>
                  <a:txBody>
                    <a:bodyPr lIns="24120" rIns="24120" tIns="32040" bIns="3204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Бейсик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120" marR="2412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 lIns="24120" rIns="24120" tIns="32040" bIns="3204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Python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120" marR="2412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</a:tr>
              <a:tr h="1668240">
                <a:tc>
                  <a:txBody>
                    <a:bodyPr lIns="24120" rIns="24120" tIns="32040" bIns="3204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DIM s, t AS INTEGER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INPUT s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INPUT t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 s &lt; 1 AND t &lt; 2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THEN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 "YES"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 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 "NO"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ENDIF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120" marR="2412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4120" rIns="24120" tIns="32040" bIns="3204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 = int(input())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t = int(input())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 s &lt; 1 and t &lt; 2;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print("YES")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else: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print("NO")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120" marR="2412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42640">
                <a:tc>
                  <a:txBody>
                    <a:bodyPr lIns="24120" rIns="24120" tIns="32040" bIns="3204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Паскаль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120" marR="2412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 lIns="24120" rIns="24120" tIns="32040" bIns="3204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Алгоритмический язык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120" marR="2412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</a:tr>
              <a:tr h="1846440">
                <a:tc>
                  <a:txBody>
                    <a:bodyPr lIns="24120" rIns="24120" tIns="32040" bIns="3204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var s,t: integer;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begin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readln(s);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readln(t);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 (s &lt; 1) and (t &lt; 2)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then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writeln ('YES')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writeln ('NO')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end.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120" marR="2412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24120" rIns="24120" tIns="32040" bIns="3204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алг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нач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цел s, t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ввод s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ввод t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если s &lt; 1 и t &lt; 2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то вывод "YES"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иначе вывод "NO"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все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кон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120" marR="2412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42640">
                <a:tc gridSpan="2">
                  <a:txBody>
                    <a:bodyPr lIns="24120" rIns="24120" tIns="32040" bIns="3204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С++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120" marR="2412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2202840">
                <a:tc gridSpan="2">
                  <a:txBody>
                    <a:bodyPr lIns="24120" rIns="24120" tIns="32040" bIns="3204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#include &lt;iostream&gt;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using namespace std;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int main() {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 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int s, t;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 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cin &gt;&gt; s;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 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cin &gt;&gt; t;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 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if(s &lt; 1 &amp;&amp; t &lt; 2)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cout &lt;&lt; "YES" &lt;&lt; endl;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else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      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cout &lt;&lt; "NO" &lt;&lt; endl;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     </a:t>
                      </a: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return 0;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12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}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24120" marR="2412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sp>
        <p:nvSpPr>
          <p:cNvPr id="184" name="TextShape 3"/>
          <p:cNvSpPr txBox="1"/>
          <p:nvPr/>
        </p:nvSpPr>
        <p:spPr>
          <a:xfrm>
            <a:off x="4860000" y="1223640"/>
            <a:ext cx="3816000" cy="3978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228600" indent="-273960"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Было выведено 9 запусков программы, при которых в качестве значений переменных вводились следующие пары чисел (s, t):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228600" indent="-273960"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 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(3, 5); (4, 3); (4, −5); (0, 7); (0, −2); (−2, 1); (−2, 5); (−2, −4); (1, 2).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228600" indent="-273960"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Сколько было запусков, при которых программа напечатала «YES»?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1043640" y="526320"/>
            <a:ext cx="1964520" cy="421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Решение: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TextShape 2"/>
          <p:cNvSpPr txBox="1"/>
          <p:nvPr/>
        </p:nvSpPr>
        <p:spPr>
          <a:xfrm>
            <a:off x="0" y="1825560"/>
            <a:ext cx="2037600" cy="83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CustomShape 3"/>
          <p:cNvSpPr/>
          <p:nvPr/>
        </p:nvSpPr>
        <p:spPr>
          <a:xfrm>
            <a:off x="3943440" y="3267720"/>
            <a:ext cx="5047920" cy="191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в качестве значений переменных s и t вводились следующие пары чисел: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 (3, 5); (4, 3); (4, −5); (0, 7); (0, −2); (−2, 1); (−2, 5); (−2, −4); (1, 2). Сколько было запусков, при которых программа напечатала «YES»?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88" name="CustomShape 4"/>
          <p:cNvSpPr/>
          <p:nvPr/>
        </p:nvSpPr>
        <p:spPr>
          <a:xfrm>
            <a:off x="122760" y="5464440"/>
            <a:ext cx="6781320" cy="113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ct val="107000"/>
              </a:lnSpc>
              <a:spcBef>
                <a:spcPts val="400"/>
              </a:spcBef>
              <a:spcAft>
                <a:spcPts val="799"/>
              </a:spcAft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По условию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 YES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 печатается когда </a:t>
            </a:r>
            <a:r>
              <a:rPr b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одновременно (</a:t>
            </a:r>
            <a:r>
              <a:rPr b="1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and)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: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400"/>
              </a:spcBef>
              <a:spcAft>
                <a:spcPts val="799"/>
              </a:spcAft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первое число 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&lt;1 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и второе число </a:t>
            </a:r>
            <a:r>
              <a:rPr b="0" lang="en-US" sz="2000" spc="-1" strike="noStrike">
                <a:solidFill>
                  <a:srgbClr val="000000"/>
                </a:solidFill>
                <a:latin typeface="Cambria"/>
                <a:ea typeface="Cambria"/>
              </a:rPr>
              <a:t>&lt;2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. Анализируем.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89" name="CustomShape 5"/>
          <p:cNvSpPr/>
          <p:nvPr/>
        </p:nvSpPr>
        <p:spPr>
          <a:xfrm>
            <a:off x="6802200" y="6154920"/>
            <a:ext cx="18637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ff0000"/>
                </a:solidFill>
                <a:latin typeface="Cambria"/>
                <a:ea typeface="Cambria"/>
              </a:rPr>
              <a:t>Ответ: </a:t>
            </a:r>
            <a:r>
              <a:rPr b="1" lang="en-US" sz="2400" spc="-1" strike="noStrike">
                <a:solidFill>
                  <a:srgbClr val="ff0000"/>
                </a:solidFill>
                <a:latin typeface="Cambria"/>
                <a:ea typeface="Cambria"/>
              </a:rPr>
              <a:t>3</a:t>
            </a:r>
            <a:endParaRPr b="0" lang="ru-RU" sz="2400" spc="-1" strike="noStrike">
              <a:latin typeface="Arial"/>
            </a:endParaRPr>
          </a:p>
        </p:txBody>
      </p:sp>
      <p:graphicFrame>
        <p:nvGraphicFramePr>
          <p:cNvPr id="190" name="Table 6"/>
          <p:cNvGraphicFramePr/>
          <p:nvPr/>
        </p:nvGraphicFramePr>
        <p:xfrm>
          <a:off x="231840" y="1246680"/>
          <a:ext cx="3724920" cy="2806560"/>
        </p:xfrm>
        <a:graphic>
          <a:graphicData uri="http://schemas.openxmlformats.org/drawingml/2006/table">
            <a:tbl>
              <a:tblPr/>
              <a:tblGrid>
                <a:gridCol w="3724920"/>
              </a:tblGrid>
              <a:tr h="4932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Паскаль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dedede"/>
                    </a:solidFill>
                  </a:tcPr>
                </a:tc>
              </a:tr>
              <a:tr h="3479400">
                <a:tc>
                  <a:txBody>
                    <a:bodyPr lIns="24840" rIns="24840" tIns="33120" bIns="3312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var s,t: integer;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begin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readln(s);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readln(t);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if (s &lt; 1) and (t &lt; 2)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then writeln ('YES')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       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else writeln ('NO')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end.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24840" marR="248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1" name="CustomShape 7"/>
          <p:cNvSpPr/>
          <p:nvPr/>
        </p:nvSpPr>
        <p:spPr>
          <a:xfrm>
            <a:off x="3984480" y="736920"/>
            <a:ext cx="4835520" cy="354600"/>
          </a:xfrm>
          <a:prstGeom prst="wedgeRoundRectCallout">
            <a:avLst>
              <a:gd name="adj1" fmla="val -77591"/>
              <a:gd name="adj2" fmla="val 296951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Объявляются переменные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,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t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тип -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целые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92" name="CustomShape 8"/>
          <p:cNvSpPr/>
          <p:nvPr/>
        </p:nvSpPr>
        <p:spPr>
          <a:xfrm>
            <a:off x="5042880" y="1412640"/>
            <a:ext cx="3723120" cy="719280"/>
          </a:xfrm>
          <a:prstGeom prst="wedgeRoundRectCallout">
            <a:avLst>
              <a:gd name="adj1" fmla="val -131838"/>
              <a:gd name="adj2" fmla="val 183175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Команда присваивания значений для переменных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и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t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93" name="CustomShape 9"/>
          <p:cNvSpPr/>
          <p:nvPr/>
        </p:nvSpPr>
        <p:spPr>
          <a:xfrm>
            <a:off x="4837320" y="2394360"/>
            <a:ext cx="3928680" cy="873000"/>
          </a:xfrm>
          <a:prstGeom prst="wedgeRoundRectCallout">
            <a:avLst>
              <a:gd name="adj1" fmla="val -79873"/>
              <a:gd name="adj2" fmla="val 99327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Условный оператор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Если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(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s&lt;1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и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t&lt;2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)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То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печатаем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YES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Иначе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печатаем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NO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94" name="Line 10"/>
          <p:cNvSpPr/>
          <p:nvPr/>
        </p:nvSpPr>
        <p:spPr>
          <a:xfrm>
            <a:off x="5739480" y="4066560"/>
            <a:ext cx="64800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95" name="Line 11"/>
          <p:cNvSpPr/>
          <p:nvPr/>
        </p:nvSpPr>
        <p:spPr>
          <a:xfrm>
            <a:off x="6408000" y="4093920"/>
            <a:ext cx="64800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96" name="Line 12"/>
          <p:cNvSpPr/>
          <p:nvPr/>
        </p:nvSpPr>
        <p:spPr>
          <a:xfrm>
            <a:off x="7199280" y="4093920"/>
            <a:ext cx="64800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97" name="Line 13"/>
          <p:cNvSpPr/>
          <p:nvPr/>
        </p:nvSpPr>
        <p:spPr>
          <a:xfrm>
            <a:off x="6121440" y="4366800"/>
            <a:ext cx="64800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98" name="Line 14"/>
          <p:cNvSpPr/>
          <p:nvPr/>
        </p:nvSpPr>
        <p:spPr>
          <a:xfrm>
            <a:off x="8018280" y="4080240"/>
            <a:ext cx="64764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99" name="Line 15"/>
          <p:cNvSpPr/>
          <p:nvPr/>
        </p:nvSpPr>
        <p:spPr>
          <a:xfrm>
            <a:off x="7827120" y="4407840"/>
            <a:ext cx="64800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200" name="CustomShape 16"/>
          <p:cNvSpPr/>
          <p:nvPr/>
        </p:nvSpPr>
        <p:spPr>
          <a:xfrm>
            <a:off x="4434840" y="4176360"/>
            <a:ext cx="804600" cy="49104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1" name="CustomShape 17"/>
          <p:cNvSpPr/>
          <p:nvPr/>
        </p:nvSpPr>
        <p:spPr>
          <a:xfrm>
            <a:off x="5239800" y="4162680"/>
            <a:ext cx="804600" cy="49104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2" name="CustomShape 18"/>
          <p:cNvSpPr/>
          <p:nvPr/>
        </p:nvSpPr>
        <p:spPr>
          <a:xfrm>
            <a:off x="6890760" y="4189680"/>
            <a:ext cx="804600" cy="49104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2" dur="indefinite" restart="never" nodeType="tmRoot">
          <p:childTnLst>
            <p:seq>
              <p:cTn id="203" dur="indefinite" nodeType="mainSeq">
                <p:childTnLst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8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3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8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23" dur="500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28" dur="500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3" dur="500"/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4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48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8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63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6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73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78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3" dur="5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2" descr=""/>
          <p:cNvPicPr/>
          <p:nvPr/>
        </p:nvPicPr>
        <p:blipFill>
          <a:blip r:embed="rId1"/>
          <a:stretch/>
        </p:blipFill>
        <p:spPr>
          <a:xfrm>
            <a:off x="467640" y="332640"/>
            <a:ext cx="5640120" cy="6064920"/>
          </a:xfrm>
          <a:prstGeom prst="rect">
            <a:avLst/>
          </a:prstGeom>
          <a:ln w="0">
            <a:noFill/>
          </a:ln>
        </p:spPr>
      </p:pic>
      <p:sp>
        <p:nvSpPr>
          <p:cNvPr id="204" name="CustomShape 1"/>
          <p:cNvSpPr/>
          <p:nvPr/>
        </p:nvSpPr>
        <p:spPr>
          <a:xfrm>
            <a:off x="6671160" y="332640"/>
            <a:ext cx="17143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Задание 5.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icture 2" descr=""/>
          <p:cNvPicPr/>
          <p:nvPr/>
        </p:nvPicPr>
        <p:blipFill>
          <a:blip r:embed="rId1"/>
          <a:stretch/>
        </p:blipFill>
        <p:spPr>
          <a:xfrm>
            <a:off x="683640" y="1124640"/>
            <a:ext cx="4009680" cy="3276360"/>
          </a:xfrm>
          <a:prstGeom prst="rect">
            <a:avLst/>
          </a:prstGeom>
          <a:ln w="9525">
            <a:solidFill>
              <a:schemeClr val="tx1"/>
            </a:solidFill>
            <a:miter/>
          </a:ln>
        </p:spPr>
      </p:pic>
      <p:sp>
        <p:nvSpPr>
          <p:cNvPr id="206" name="CustomShape 1"/>
          <p:cNvSpPr/>
          <p:nvPr/>
        </p:nvSpPr>
        <p:spPr>
          <a:xfrm>
            <a:off x="1043640" y="526320"/>
            <a:ext cx="1964520" cy="42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Решение</a:t>
            </a:r>
            <a:r>
              <a:rPr b="0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: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3980520" y="1124640"/>
            <a:ext cx="4834800" cy="354600"/>
          </a:xfrm>
          <a:prstGeom prst="wedgeRoundRectCallout">
            <a:avLst>
              <a:gd name="adj1" fmla="val -44324"/>
              <a:gd name="adj2" fmla="val 103962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Объявляются переменные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,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k,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A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тип -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целые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4707360" y="1700640"/>
            <a:ext cx="3780000" cy="613800"/>
          </a:xfrm>
          <a:prstGeom prst="wedgeRoundRectCallout">
            <a:avLst>
              <a:gd name="adj1" fmla="val -99817"/>
              <a:gd name="adj2" fmla="val 112222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Команда присваивания значений для переменных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и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k, A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4409280" y="2562480"/>
            <a:ext cx="4163760" cy="1010160"/>
          </a:xfrm>
          <a:prstGeom prst="wedgeRoundRectCallout">
            <a:avLst>
              <a:gd name="adj1" fmla="val -54800"/>
              <a:gd name="adj2" fmla="val 22928"/>
              <a:gd name="adj3" fmla="val 16667"/>
            </a:avLst>
          </a:prstGeom>
          <a:noFill/>
          <a:ln w="9525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Условный оператор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Если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(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s&lt;A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</a:t>
            </a:r>
            <a:r>
              <a:rPr b="1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или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</a:t>
            </a:r>
            <a:r>
              <a:rPr b="0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k&lt;6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)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То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печатаем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Да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Иначе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печатаем </a:t>
            </a:r>
            <a:r>
              <a:rPr b="0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Нет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210" name="Picture 3" descr=""/>
          <p:cNvPicPr/>
          <p:nvPr/>
        </p:nvPicPr>
        <p:blipFill>
          <a:blip r:embed="rId2"/>
          <a:stretch/>
        </p:blipFill>
        <p:spPr>
          <a:xfrm>
            <a:off x="755640" y="4429800"/>
            <a:ext cx="7403760" cy="1885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1" name="Table 1"/>
          <p:cNvGraphicFramePr/>
          <p:nvPr/>
        </p:nvGraphicFramePr>
        <p:xfrm>
          <a:off x="611640" y="548640"/>
          <a:ext cx="4392000" cy="5112360"/>
        </p:xfrm>
        <a:graphic>
          <a:graphicData uri="http://schemas.openxmlformats.org/drawingml/2006/table">
            <a:tbl>
              <a:tblPr/>
              <a:tblGrid>
                <a:gridCol w="1033200"/>
                <a:gridCol w="1068480"/>
                <a:gridCol w="2290320"/>
              </a:tblGrid>
              <a:tr h="374040">
                <a:tc gridSpan="2"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Ввод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rowSpan="2"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Результат программы по второй части условия (</a:t>
                      </a: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k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&lt;6)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137412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en-US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en-US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k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 vMerge="1">
                  <a:tcPr marL="90000" marR="90000">
                    <a:solidFill>
                      <a:srgbClr val="729fcf"/>
                    </a:solidFill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8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5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15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9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-10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7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-10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4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37188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8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 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2" name="CustomShape 2"/>
          <p:cNvSpPr/>
          <p:nvPr/>
        </p:nvSpPr>
        <p:spPr>
          <a:xfrm>
            <a:off x="642600" y="4869000"/>
            <a:ext cx="1944000" cy="35964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3" name="CustomShape 3"/>
          <p:cNvSpPr/>
          <p:nvPr/>
        </p:nvSpPr>
        <p:spPr>
          <a:xfrm>
            <a:off x="642600" y="2925000"/>
            <a:ext cx="1944000" cy="35964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" name="Table 1"/>
          <p:cNvGraphicFramePr/>
          <p:nvPr/>
        </p:nvGraphicFramePr>
        <p:xfrm>
          <a:off x="611640" y="620640"/>
          <a:ext cx="4392000" cy="5112360"/>
        </p:xfrm>
        <a:graphic>
          <a:graphicData uri="http://schemas.openxmlformats.org/drawingml/2006/table">
            <a:tbl>
              <a:tblPr/>
              <a:tblGrid>
                <a:gridCol w="1033200"/>
                <a:gridCol w="1068480"/>
                <a:gridCol w="2290320"/>
              </a:tblGrid>
              <a:tr h="374040">
                <a:tc gridSpan="2"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Ввод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rowSpan="2"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Результат программы по второй части условия (</a:t>
                      </a: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k </a:t>
                      </a: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&lt;6)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137412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en-US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s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en-US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k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 vMerge="1">
                  <a:tcPr marL="90000" marR="90000">
                    <a:solidFill>
                      <a:srgbClr val="729fcf"/>
                    </a:solidFill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8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5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15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9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-10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7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-10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37404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4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1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Да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371880"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20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8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Нет 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5" name="CustomShape 2"/>
          <p:cNvSpPr/>
          <p:nvPr/>
        </p:nvSpPr>
        <p:spPr>
          <a:xfrm>
            <a:off x="5306400" y="692640"/>
            <a:ext cx="3120840" cy="3808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Первая часть условия </a:t>
            </a: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(</a:t>
            </a:r>
            <a:r>
              <a:rPr b="1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s</a:t>
            </a: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&lt;А):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(-10,7), (-10,12) и (</a:t>
            </a:r>
            <a:r>
              <a:rPr b="1" lang="ru-RU" sz="3200" spc="-1" strike="noStrike">
                <a:solidFill>
                  <a:srgbClr val="ff0000"/>
                </a:solidFill>
                <a:latin typeface="Cambria"/>
                <a:ea typeface="Cambria"/>
              </a:rPr>
              <a:t>2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,9).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0000"/>
                </a:solidFill>
                <a:latin typeface="Cambria"/>
                <a:ea typeface="Cambria"/>
              </a:rPr>
              <a:t>2</a:t>
            </a:r>
            <a:r>
              <a:rPr b="0" lang="ru-RU" sz="2000" spc="-1" strike="noStrike">
                <a:solidFill>
                  <a:srgbClr val="ff0000"/>
                </a:solidFill>
                <a:latin typeface="Cambria"/>
                <a:ea typeface="Cambria"/>
              </a:rPr>
              <a:t>+1=</a:t>
            </a:r>
            <a:r>
              <a:rPr b="1" lang="ru-RU" sz="3600" spc="-1" strike="noStrike">
                <a:solidFill>
                  <a:srgbClr val="ff0000"/>
                </a:solidFill>
                <a:latin typeface="Cambria"/>
                <a:ea typeface="Cambria"/>
              </a:rPr>
              <a:t>3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Проверка: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ambria"/>
                <a:ea typeface="Cambria"/>
              </a:rPr>
              <a:t>if </a:t>
            </a:r>
            <a:r>
              <a:rPr b="0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(</a:t>
            </a:r>
            <a:r>
              <a:rPr b="0" lang="en-US" sz="2400" spc="-1" strike="noStrike">
                <a:solidFill>
                  <a:srgbClr val="000000"/>
                </a:solidFill>
                <a:latin typeface="Cambria"/>
                <a:ea typeface="Cambria"/>
              </a:rPr>
              <a:t>s</a:t>
            </a:r>
            <a:r>
              <a:rPr b="0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&lt;3)</a:t>
            </a:r>
            <a:r>
              <a:rPr b="0" lang="en-US" sz="2400" spc="-1" strike="noStrike">
                <a:solidFill>
                  <a:srgbClr val="000000"/>
                </a:solidFill>
                <a:latin typeface="Cambria"/>
                <a:ea typeface="Cambria"/>
              </a:rPr>
              <a:t>or </a:t>
            </a:r>
            <a:r>
              <a:rPr b="0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(</a:t>
            </a:r>
            <a:r>
              <a:rPr b="0" lang="en-US" sz="2400" spc="-1" strike="noStrike">
                <a:solidFill>
                  <a:srgbClr val="000000"/>
                </a:solidFill>
                <a:latin typeface="Cambria"/>
                <a:ea typeface="Cambria"/>
              </a:rPr>
              <a:t>k </a:t>
            </a:r>
            <a:r>
              <a:rPr b="0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&lt;6)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ff0000"/>
                </a:solidFill>
                <a:latin typeface="Cambria"/>
                <a:ea typeface="Cambria"/>
              </a:rPr>
              <a:t>Ответ: 3.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16" name="Picture 3" descr=""/>
          <p:cNvPicPr/>
          <p:nvPr/>
        </p:nvPicPr>
        <p:blipFill>
          <a:blip r:embed="rId1"/>
          <a:srcRect l="0" t="39857" r="0" b="30071"/>
          <a:stretch/>
        </p:blipFill>
        <p:spPr>
          <a:xfrm>
            <a:off x="539640" y="5877360"/>
            <a:ext cx="8064360" cy="617400"/>
          </a:xfrm>
          <a:prstGeom prst="rect">
            <a:avLst/>
          </a:prstGeom>
          <a:ln w="0">
            <a:noFill/>
          </a:ln>
        </p:spPr>
      </p:pic>
      <p:sp>
        <p:nvSpPr>
          <p:cNvPr id="217" name="CustomShape 3"/>
          <p:cNvSpPr/>
          <p:nvPr/>
        </p:nvSpPr>
        <p:spPr>
          <a:xfrm>
            <a:off x="683640" y="4581000"/>
            <a:ext cx="1944000" cy="35964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8" name="CustomShape 4"/>
          <p:cNvSpPr/>
          <p:nvPr/>
        </p:nvSpPr>
        <p:spPr>
          <a:xfrm>
            <a:off x="683640" y="4218840"/>
            <a:ext cx="1944000" cy="35964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9" name="CustomShape 5"/>
          <p:cNvSpPr/>
          <p:nvPr/>
        </p:nvSpPr>
        <p:spPr>
          <a:xfrm>
            <a:off x="683640" y="3848400"/>
            <a:ext cx="1944000" cy="35964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0" name="Line 6"/>
          <p:cNvSpPr/>
          <p:nvPr/>
        </p:nvSpPr>
        <p:spPr>
          <a:xfrm>
            <a:off x="1655640" y="6185880"/>
            <a:ext cx="147600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icture 2" descr=""/>
          <p:cNvPicPr/>
          <p:nvPr/>
        </p:nvPicPr>
        <p:blipFill>
          <a:blip r:embed="rId1"/>
          <a:stretch/>
        </p:blipFill>
        <p:spPr>
          <a:xfrm>
            <a:off x="1187640" y="116640"/>
            <a:ext cx="6082200" cy="6564600"/>
          </a:xfrm>
          <a:prstGeom prst="rect">
            <a:avLst/>
          </a:prstGeom>
          <a:ln w="0">
            <a:noFill/>
          </a:ln>
        </p:spPr>
      </p:pic>
      <p:sp>
        <p:nvSpPr>
          <p:cNvPr id="222" name="Line 1"/>
          <p:cNvSpPr/>
          <p:nvPr/>
        </p:nvSpPr>
        <p:spPr>
          <a:xfrm>
            <a:off x="2051640" y="6021000"/>
            <a:ext cx="352836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Picture 2" descr=""/>
          <p:cNvPicPr/>
          <p:nvPr/>
        </p:nvPicPr>
        <p:blipFill>
          <a:blip r:embed="rId1"/>
          <a:stretch/>
        </p:blipFill>
        <p:spPr>
          <a:xfrm>
            <a:off x="971640" y="188640"/>
            <a:ext cx="5914800" cy="6404400"/>
          </a:xfrm>
          <a:prstGeom prst="rect">
            <a:avLst/>
          </a:prstGeom>
          <a:ln w="0">
            <a:noFill/>
          </a:ln>
        </p:spPr>
      </p:pic>
      <p:sp>
        <p:nvSpPr>
          <p:cNvPr id="224" name="Line 1"/>
          <p:cNvSpPr/>
          <p:nvPr/>
        </p:nvSpPr>
        <p:spPr>
          <a:xfrm>
            <a:off x="1763640" y="5949000"/>
            <a:ext cx="3528360" cy="0"/>
          </a:xfrm>
          <a:prstGeom prst="line">
            <a:avLst/>
          </a:prstGeom>
          <a:ln w="38100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1794960" y="479520"/>
            <a:ext cx="60544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Логические связки в сложных условиях</a:t>
            </a:r>
            <a:endParaRPr b="0" lang="ru-RU" sz="2400" spc="-1" strike="noStrike">
              <a:latin typeface="Arial"/>
            </a:endParaRPr>
          </a:p>
        </p:txBody>
      </p:sp>
      <p:graphicFrame>
        <p:nvGraphicFramePr>
          <p:cNvPr id="95" name="Table 2"/>
          <p:cNvGraphicFramePr/>
          <p:nvPr/>
        </p:nvGraphicFramePr>
        <p:xfrm>
          <a:off x="755640" y="1268640"/>
          <a:ext cx="7848360" cy="4824000"/>
        </p:xfrm>
        <a:graphic>
          <a:graphicData uri="http://schemas.openxmlformats.org/drawingml/2006/table">
            <a:tbl>
              <a:tblPr/>
              <a:tblGrid>
                <a:gridCol w="3479040"/>
                <a:gridCol w="4369320"/>
              </a:tblGrid>
              <a:tr h="435600"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Логические операторы: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Значение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2520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1779840"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and – «и»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при наличии этого оператора между значением переменных, должны выполняться </a:t>
                      </a: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ОБА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 условия значения, только тогда программа "скажет" «да».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  <a:tr h="1816200"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or – «или»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при наличии этого оператора, достаточно выполнения </a:t>
                      </a: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ОДНОГО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 из условий значений переменных, для того, что бы программа "сказала" «да».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</a:tr>
              <a:tr h="792360">
                <a:tc>
                  <a:txBody>
                    <a:bodyPr lIns="41040" rIns="410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not</a:t>
                      </a: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 – «нет»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noFill/>
                  </a:tcPr>
                </a:tc>
                <a:tc>
                  <a:txBody>
                    <a:bodyPr lIns="41040" rIns="41040" tIns="0" bIns="0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отрицание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41040" marR="4104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59b0b9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718200" y="836640"/>
            <a:ext cx="79261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В презентации использованы материалы с официального сайта СтатГрад  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226" name="Picture 2" descr=""/>
          <p:cNvPicPr/>
          <p:nvPr/>
        </p:nvPicPr>
        <p:blipFill>
          <a:blip r:embed="rId1"/>
          <a:srcRect l="6146" t="20427" r="73360" b="71927"/>
          <a:stretch/>
        </p:blipFill>
        <p:spPr>
          <a:xfrm>
            <a:off x="2988000" y="1670760"/>
            <a:ext cx="2499480" cy="524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" descr=""/>
          <p:cNvPicPr/>
          <p:nvPr/>
        </p:nvPicPr>
        <p:blipFill>
          <a:blip r:embed="rId1"/>
          <a:srcRect l="24939" t="19355" r="27812" b="8455"/>
          <a:stretch/>
        </p:blipFill>
        <p:spPr>
          <a:xfrm>
            <a:off x="180000" y="180360"/>
            <a:ext cx="6660000" cy="6104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2051640" y="548640"/>
            <a:ext cx="475200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mbria"/>
                <a:ea typeface="Cambria"/>
              </a:rPr>
              <a:t>Операции деления нацело</a:t>
            </a:r>
            <a:endParaRPr b="0" lang="ru-RU" sz="2800" spc="-1" strike="noStrike">
              <a:latin typeface="Arial"/>
            </a:endParaRPr>
          </a:p>
        </p:txBody>
      </p:sp>
      <p:graphicFrame>
        <p:nvGraphicFramePr>
          <p:cNvPr id="97" name="Table 2"/>
          <p:cNvGraphicFramePr/>
          <p:nvPr/>
        </p:nvGraphicFramePr>
        <p:xfrm>
          <a:off x="1187640" y="1917000"/>
          <a:ext cx="6480360" cy="2304000"/>
        </p:xfrm>
        <a:graphic>
          <a:graphicData uri="http://schemas.openxmlformats.org/drawingml/2006/table">
            <a:tbl>
              <a:tblPr/>
              <a:tblGrid>
                <a:gridCol w="3240360"/>
                <a:gridCol w="3240360"/>
              </a:tblGrid>
              <a:tr h="1476000">
                <a:tc>
                  <a:txBody>
                    <a:bodyPr lIns="37800" rIns="37800" tIns="37800" bIns="378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Целая часть от деления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37800" marR="378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e9f1f3"/>
                    </a:solidFill>
                  </a:tcPr>
                </a:tc>
                <a:tc>
                  <a:txBody>
                    <a:bodyPr lIns="37800" rIns="37800" tIns="37800" bIns="378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Остаток от деления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37800" marR="378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e9f1f3"/>
                    </a:solidFill>
                  </a:tcPr>
                </a:tc>
              </a:tr>
              <a:tr h="828000">
                <a:tc>
                  <a:txBody>
                    <a:bodyPr lIns="37800" rIns="37800" tIns="37800" bIns="378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div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37800" marR="378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e9f1f3"/>
                    </a:solidFill>
                  </a:tcPr>
                </a:tc>
                <a:tc>
                  <a:txBody>
                    <a:bodyPr lIns="37800" rIns="37800" tIns="37800" bIns="378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Cambria"/>
                          <a:ea typeface="Cambria"/>
                        </a:rPr>
                        <a:t>mod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37800" marR="37800">
                    <a:lnL w="12240">
                      <a:solidFill>
                        <a:srgbClr val="59b0b9"/>
                      </a:solidFill>
                    </a:lnL>
                    <a:lnR w="12240">
                      <a:solidFill>
                        <a:srgbClr val="59b0b9"/>
                      </a:solidFill>
                    </a:lnR>
                    <a:lnT w="12240">
                      <a:solidFill>
                        <a:srgbClr val="59b0b9"/>
                      </a:solidFill>
                    </a:lnT>
                    <a:lnB w="12240">
                      <a:solidFill>
                        <a:srgbClr val="59b0b9"/>
                      </a:solidFill>
                    </a:lnB>
                    <a:solidFill>
                      <a:srgbClr val="e9f1f3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1150560" y="461880"/>
            <a:ext cx="66916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ambria"/>
                <a:ea typeface="Cambria"/>
              </a:rPr>
              <a:t>Знание основ в области программирования: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683640" y="1412640"/>
            <a:ext cx="7632360" cy="1614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720" algn="just">
              <a:lnSpc>
                <a:spcPct val="100000"/>
              </a:lnSpc>
              <a:spcAft>
                <a:spcPts val="1199"/>
              </a:spcAft>
              <a:buClr>
                <a:srgbClr val="000000"/>
              </a:buClr>
              <a:buFont typeface="Wingdings" charset="2"/>
              <a:buChar char=""/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как работает программа с применением входных данных;</a:t>
            </a:r>
            <a:endParaRPr b="0" lang="ru-RU" sz="2000" spc="-1" strike="noStrike">
              <a:latin typeface="Arial"/>
            </a:endParaRPr>
          </a:p>
          <a:p>
            <a:pPr marL="343080" indent="-342720" algn="just">
              <a:lnSpc>
                <a:spcPct val="100000"/>
              </a:lnSpc>
              <a:spcAft>
                <a:spcPts val="1199"/>
              </a:spcAft>
              <a:buClr>
                <a:srgbClr val="000000"/>
              </a:buClr>
              <a:buFont typeface="Wingdings" charset="2"/>
              <a:buChar char=""/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понимание условных операторов (</a:t>
            </a:r>
            <a:r>
              <a:rPr b="0" i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if-else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);</a:t>
            </a:r>
            <a:endParaRPr b="0" lang="ru-RU" sz="2000" spc="-1" strike="noStrike">
              <a:latin typeface="Arial"/>
            </a:endParaRPr>
          </a:p>
          <a:p>
            <a:pPr marL="343080" indent="-342720" algn="just">
              <a:lnSpc>
                <a:spcPct val="100000"/>
              </a:lnSpc>
              <a:spcAft>
                <a:spcPts val="1199"/>
              </a:spcAft>
              <a:buClr>
                <a:srgbClr val="000000"/>
              </a:buClr>
              <a:buFont typeface="Wingdings" charset="2"/>
              <a:buChar char=""/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знать один из приведённых языков программирования (</a:t>
            </a:r>
            <a:r>
              <a:rPr b="0" i="1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алгоритмический язык, pascal, python, basic, c++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).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00" name="Picture 2" descr="https://monitorbank.ru/wp-content/uploads/2021/08/%D0%9A%D0%BE%D0%BD%D1%81%D1%82%D1%80%D1%83%D0%BA%D1%86%D0%B8%D1%8F-if-else-if.jpg"/>
          <p:cNvPicPr/>
          <p:nvPr/>
        </p:nvPicPr>
        <p:blipFill>
          <a:blip r:embed="rId1"/>
          <a:stretch/>
        </p:blipFill>
        <p:spPr>
          <a:xfrm>
            <a:off x="827640" y="3357000"/>
            <a:ext cx="3873240" cy="2904840"/>
          </a:xfrm>
          <a:prstGeom prst="rect">
            <a:avLst/>
          </a:prstGeom>
          <a:ln w="0">
            <a:noFill/>
          </a:ln>
        </p:spPr>
      </p:pic>
      <p:sp>
        <p:nvSpPr>
          <p:cNvPr id="101" name="CustomShape 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2" name="Picture 5" descr=""/>
          <p:cNvPicPr/>
          <p:nvPr/>
        </p:nvPicPr>
        <p:blipFill>
          <a:blip r:embed="rId2"/>
          <a:stretch/>
        </p:blipFill>
        <p:spPr>
          <a:xfrm>
            <a:off x="4730760" y="3717000"/>
            <a:ext cx="3984480" cy="2390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705600" y="1628640"/>
            <a:ext cx="3524040" cy="220680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Задания, которые содержат условия, сложные условия: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if s &gt;= 2 * k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if (s &lt; 7) and (k &lt; 7)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if (s &lt;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10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) or (k &lt; 7)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2915640" y="4149000"/>
            <a:ext cx="3240000" cy="158364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Задачи с параметром на нахождение:</a:t>
            </a:r>
            <a:endParaRPr b="0" lang="ru-RU" sz="1800" spc="-1" strike="noStrike">
              <a:latin typeface="Arial"/>
            </a:endParaRPr>
          </a:p>
          <a:p>
            <a:pPr marL="343080" indent="-342720" algn="ctr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наибольшего,</a:t>
            </a:r>
            <a:endParaRPr b="0" lang="ru-RU" sz="1800" spc="-1" strike="noStrike">
              <a:latin typeface="Arial"/>
            </a:endParaRPr>
          </a:p>
          <a:p>
            <a:pPr marL="343080" indent="-342720" algn="ctr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наименьшего,</a:t>
            </a:r>
            <a:endParaRPr b="0" lang="ru-RU" sz="1800" spc="-1" strike="noStrike">
              <a:latin typeface="Arial"/>
            </a:endParaRPr>
          </a:p>
          <a:p>
            <a:pPr marL="343080" indent="-342720" algn="ctr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количества значен</a:t>
            </a:r>
            <a:r>
              <a:rPr b="0" lang="ru-RU" sz="2000" spc="-1" strike="noStrike">
                <a:solidFill>
                  <a:srgbClr val="000000"/>
                </a:solidFill>
                <a:latin typeface="Cambria"/>
                <a:ea typeface="Cambria"/>
              </a:rPr>
              <a:t>ий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5057640" y="1628640"/>
            <a:ext cx="3240000" cy="214092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Задания, которые содержат операции деления нацело: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if s div 2 = k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06" name="CustomShape 4"/>
          <p:cNvSpPr/>
          <p:nvPr/>
        </p:nvSpPr>
        <p:spPr>
          <a:xfrm>
            <a:off x="3149640" y="437760"/>
            <a:ext cx="277236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mbria"/>
                <a:ea typeface="Cambria"/>
              </a:rPr>
              <a:t>Типы заданий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07" name="CustomShape 5"/>
          <p:cNvSpPr/>
          <p:nvPr/>
        </p:nvSpPr>
        <p:spPr>
          <a:xfrm>
            <a:off x="2361960" y="4163760"/>
            <a:ext cx="553680" cy="155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9600" spc="-1" strike="noStrike">
                <a:solidFill>
                  <a:srgbClr val="ff0000"/>
                </a:solidFill>
                <a:latin typeface="Calibri"/>
              </a:rPr>
              <a:t>!</a:t>
            </a:r>
            <a:endParaRPr b="0" lang="ru-RU" sz="9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3007800" y="548640"/>
            <a:ext cx="307368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mbria"/>
                <a:ea typeface="Cambria"/>
              </a:rPr>
              <a:t>Работа в группах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0" name="Picture 3" descr=""/>
          <p:cNvPicPr/>
          <p:nvPr/>
        </p:nvPicPr>
        <p:blipFill>
          <a:blip r:embed="rId1"/>
          <a:stretch/>
        </p:blipFill>
        <p:spPr>
          <a:xfrm>
            <a:off x="3135240" y="2734200"/>
            <a:ext cx="2818800" cy="2113920"/>
          </a:xfrm>
          <a:prstGeom prst="rect">
            <a:avLst/>
          </a:prstGeom>
          <a:ln w="0">
            <a:noFill/>
          </a:ln>
        </p:spPr>
      </p:pic>
      <p:sp>
        <p:nvSpPr>
          <p:cNvPr id="111" name="CustomShape 3"/>
          <p:cNvSpPr/>
          <p:nvPr/>
        </p:nvSpPr>
        <p:spPr>
          <a:xfrm>
            <a:off x="237240" y="1628640"/>
            <a:ext cx="3240000" cy="129564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ГРУППА 1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Вариант 1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Задание 1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12" name="CustomShape 4"/>
          <p:cNvSpPr/>
          <p:nvPr/>
        </p:nvSpPr>
        <p:spPr>
          <a:xfrm>
            <a:off x="237240" y="4848480"/>
            <a:ext cx="3240000" cy="129564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ГРУППА 2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Вариант 1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Задание 3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13" name="CustomShape 5"/>
          <p:cNvSpPr/>
          <p:nvPr/>
        </p:nvSpPr>
        <p:spPr>
          <a:xfrm>
            <a:off x="5436000" y="1700640"/>
            <a:ext cx="3240000" cy="129564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ГРУППА 3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Вариант 1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Задание 2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14" name="CustomShape 6"/>
          <p:cNvSpPr/>
          <p:nvPr/>
        </p:nvSpPr>
        <p:spPr>
          <a:xfrm>
            <a:off x="5508000" y="4830840"/>
            <a:ext cx="3168000" cy="129564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ГРУППА 4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Вариант 1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Задание 4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Picture 2" descr=""/>
          <p:cNvPicPr/>
          <p:nvPr/>
        </p:nvPicPr>
        <p:blipFill>
          <a:blip r:embed="rId1"/>
          <a:stretch/>
        </p:blipFill>
        <p:spPr>
          <a:xfrm>
            <a:off x="971640" y="260640"/>
            <a:ext cx="6919920" cy="6264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2" descr=""/>
          <p:cNvPicPr/>
          <p:nvPr/>
        </p:nvPicPr>
        <p:blipFill>
          <a:blip r:embed="rId1"/>
          <a:stretch/>
        </p:blipFill>
        <p:spPr>
          <a:xfrm>
            <a:off x="755640" y="548640"/>
            <a:ext cx="4086000" cy="3895200"/>
          </a:xfrm>
          <a:prstGeom prst="rect">
            <a:avLst/>
          </a:prstGeom>
          <a:ln w="9525">
            <a:solidFill>
              <a:schemeClr val="tx1"/>
            </a:solidFill>
            <a:miter/>
          </a:ln>
        </p:spPr>
      </p:pic>
      <p:pic>
        <p:nvPicPr>
          <p:cNvPr id="117" name="Picture 3" descr=""/>
          <p:cNvPicPr/>
          <p:nvPr/>
        </p:nvPicPr>
        <p:blipFill>
          <a:blip r:embed="rId2"/>
          <a:stretch/>
        </p:blipFill>
        <p:spPr>
          <a:xfrm>
            <a:off x="611640" y="4581000"/>
            <a:ext cx="8073720" cy="1728000"/>
          </a:xfrm>
          <a:prstGeom prst="rect">
            <a:avLst/>
          </a:prstGeom>
          <a:ln w="0">
            <a:noFill/>
          </a:ln>
        </p:spPr>
      </p:pic>
      <p:sp>
        <p:nvSpPr>
          <p:cNvPr id="118" name="CustomShape 1"/>
          <p:cNvSpPr/>
          <p:nvPr/>
        </p:nvSpPr>
        <p:spPr>
          <a:xfrm>
            <a:off x="4284000" y="404640"/>
            <a:ext cx="4401360" cy="647640"/>
          </a:xfrm>
          <a:prstGeom prst="wedgeRoundRectCallout">
            <a:avLst>
              <a:gd name="adj1" fmla="val -59930"/>
              <a:gd name="adj2" fmla="val 72789"/>
              <a:gd name="adj3" fmla="val 16667"/>
            </a:avLst>
          </a:prstGeom>
          <a:solidFill>
            <a:schemeClr val="bg1"/>
          </a:solidFill>
          <a:ln>
            <a:solidFill>
              <a:srgbClr val="70931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Объявляются переменные </a:t>
            </a:r>
            <a:r>
              <a:rPr b="1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1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, </a:t>
            </a:r>
            <a:r>
              <a:rPr b="1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t </a:t>
            </a:r>
            <a:r>
              <a:rPr b="1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тип - целые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19" name="CustomShape 2"/>
          <p:cNvSpPr/>
          <p:nvPr/>
        </p:nvSpPr>
        <p:spPr>
          <a:xfrm>
            <a:off x="3708000" y="1268640"/>
            <a:ext cx="4977360" cy="647640"/>
          </a:xfrm>
          <a:prstGeom prst="wedgeRoundRectCallout">
            <a:avLst>
              <a:gd name="adj1" fmla="val -67666"/>
              <a:gd name="adj2" fmla="val 58091"/>
              <a:gd name="adj3" fmla="val 16667"/>
            </a:avLst>
          </a:prstGeom>
          <a:solidFill>
            <a:schemeClr val="bg1"/>
          </a:solidFill>
          <a:ln>
            <a:solidFill>
              <a:srgbClr val="70931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Команда присваивания значений для переменных </a:t>
            </a:r>
            <a:r>
              <a:rPr b="1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 и </a:t>
            </a:r>
            <a:r>
              <a:rPr b="1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t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4356000" y="2061000"/>
            <a:ext cx="4464000" cy="1151640"/>
          </a:xfrm>
          <a:prstGeom prst="wedgeRoundRectCallout">
            <a:avLst>
              <a:gd name="adj1" fmla="val -69237"/>
              <a:gd name="adj2" fmla="val -15029"/>
              <a:gd name="adj3" fmla="val 16667"/>
            </a:avLst>
          </a:prstGeom>
          <a:solidFill>
            <a:schemeClr val="bg1"/>
          </a:solidFill>
          <a:ln>
            <a:solidFill>
              <a:srgbClr val="70931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Условный оператор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Если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(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целая часть от деления </a:t>
            </a:r>
            <a:r>
              <a:rPr b="1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s</a:t>
            </a:r>
            <a:r>
              <a:rPr b="1" lang="ru-RU" sz="1800" spc="-1" strike="noStrike">
                <a:solidFill>
                  <a:srgbClr val="ff0000"/>
                </a:solidFill>
                <a:latin typeface="Cambria"/>
                <a:ea typeface="Cambria"/>
              </a:rPr>
              <a:t> на 2 = </a:t>
            </a:r>
            <a:r>
              <a:rPr b="1" lang="en-US" sz="1800" spc="-1" strike="noStrike">
                <a:solidFill>
                  <a:srgbClr val="ff0000"/>
                </a:solidFill>
                <a:latin typeface="Cambria"/>
                <a:ea typeface="Cambria"/>
              </a:rPr>
              <a:t>k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)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,</a:t>
            </a:r>
            <a:r>
              <a:rPr b="0" lang="en-US" sz="1800" spc="-1" strike="noStrike">
                <a:solidFill>
                  <a:srgbClr val="000000"/>
                </a:solidFill>
                <a:latin typeface="Cambria"/>
                <a:ea typeface="Cambria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то печатаем «ДА»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Cambria"/>
              </a:rPr>
              <a:t>Иначе печатаем «НЕТ»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819</TotalTime>
  <Application>LibreOffice/7.0.3.1$Windows_X86_64 LibreOffice_project/d7547858d014d4cf69878db179d326fc3483e082</Application>
  <Words>1127</Words>
  <Paragraphs>516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2022-11-12T15:34:24Z</dcterms:created>
  <dc:creator>dubsk</dc:creator>
  <dc:description/>
  <dc:language>ru-RU</dc:language>
  <cp:lastModifiedBy/>
  <dcterms:modified xsi:type="dcterms:W3CDTF">2022-11-15T11:13:26Z</dcterms:modified>
  <cp:revision>38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30</vt:i4>
  </property>
</Properties>
</file>