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5.png" ContentType="image/png"/>
  <Override PartName="/ppt/media/image34.jpeg" ContentType="image/jpeg"/>
  <Override PartName="/ppt/media/image6.png" ContentType="image/png"/>
  <Override PartName="/ppt/media/image7.png" ContentType="image/png"/>
  <Override PartName="/ppt/media/image8.png" ContentType="image/png"/>
  <Override PartName="/ppt/media/image23.jpeg" ContentType="image/jpeg"/>
  <Override PartName="/ppt/media/image9.jpeg" ContentType="image/jpeg"/>
  <Override PartName="/ppt/media/image10.jpeg" ContentType="image/jpe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35.jpeg" ContentType="image/jpeg"/>
  <Override PartName="/ppt/media/image16.png" ContentType="image/png"/>
  <Override PartName="/ppt/media/image17.png" ContentType="image/png"/>
  <Override PartName="/ppt/media/image24.jpeg" ContentType="image/jpe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5.jpeg" ContentType="image/jpeg"/>
  <Override PartName="/ppt/media/image26.png" ContentType="image/pn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png" ContentType="image/png"/>
  <Override PartName="/ppt/media/image32.jpeg" ContentType="image/jpeg"/>
  <Override PartName="/ppt/media/image3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notesSlides/notesSlide20.xml" ContentType="application/vnd.openxmlformats-officedocument.presentationml.notesSlide+xml"/>
  <Override PartName="/ppt/notesSlides/_rels/notesSlide20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
</Relationships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lang="ru-RU" sz="1600" spc="-1" strike="noStrike">
                <a:solidFill>
                  <a:srgbClr val="595959"/>
                </a:solidFill>
                <a:latin typeface="Arial"/>
                <a:ea typeface="Arial Unicode MS"/>
              </a:defRPr>
            </a:pPr>
            <a:r>
              <a:rPr b="0" lang="ru-RU" sz="1600" spc="-1" strike="noStrike">
                <a:solidFill>
                  <a:srgbClr val="595959"/>
                </a:solidFill>
                <a:latin typeface="Arial"/>
                <a:ea typeface="Arial Unicode MS"/>
              </a:rPr>
              <a:t>Распределение количества учащихся по первичным баллам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Количество участников</c:v>
                </c:pt>
              </c:strCache>
            </c:strRef>
          </c:tx>
          <c:spPr>
            <a:solidFill>
              <a:srgbClr val="5072c4">
                <a:alpha val="50000"/>
              </a:srgbClr>
            </a:solidFill>
            <a:ln w="25560">
              <a:solidFill>
                <a:srgbClr val="5072c4">
                  <a:alpha val="50000"/>
                </a:srgbClr>
              </a:solidFill>
              <a:round/>
            </a:ln>
          </c:spPr>
          <c:marker>
            <c:symbol val="circle"/>
            <c:size val="6"/>
            <c:spPr>
              <a:solidFill>
                <a:srgbClr val="5072c4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1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12</c:v>
                </c:pt>
                <c:pt idx="5">
                  <c:v>10</c:v>
                </c:pt>
                <c:pt idx="6">
                  <c:v>9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10</c:v>
                </c:pt>
                <c:pt idx="11">
                  <c:v>14</c:v>
                </c:pt>
                <c:pt idx="12">
                  <c:v>16</c:v>
                </c:pt>
                <c:pt idx="13">
                  <c:v>6</c:v>
                </c:pt>
                <c:pt idx="14">
                  <c:v>7</c:v>
                </c:pt>
                <c:pt idx="15">
                  <c:v>6</c:v>
                </c:pt>
                <c:pt idx="16">
                  <c:v>4</c:v>
                </c:pt>
                <c:pt idx="17">
                  <c:v>2</c:v>
                </c:pt>
                <c:pt idx="18">
                  <c:v>3</c:v>
                </c:pt>
                <c:pt idx="19">
                  <c:v>2</c:v>
                </c:pt>
              </c:numCache>
            </c:numRef>
          </c:yVal>
          <c:smooth val="0"/>
        </c:ser>
        <c:axId val="64813989"/>
        <c:axId val="37441486"/>
      </c:scatterChart>
      <c:valAx>
        <c:axId val="64813989"/>
        <c:scaling>
          <c:orientation val="minMax"/>
          <c:max val="19"/>
          <c:min val="0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f2f2f2"/>
              </a:solidFill>
              <a:round/>
            </a:ln>
          </c:spPr>
        </c:min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900" spc="-1" strike="noStrike">
                <a:solidFill>
                  <a:srgbClr val="595959"/>
                </a:solidFill>
                <a:latin typeface="Times New Roman"/>
                <a:ea typeface="Arial Unicode MS"/>
              </a:defRPr>
            </a:pPr>
          </a:p>
        </c:txPr>
        <c:crossAx val="37441486"/>
        <c:crosses val="autoZero"/>
        <c:crossBetween val="midCat"/>
        <c:majorUnit val="1"/>
      </c:valAx>
      <c:valAx>
        <c:axId val="37441486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f2f2f2"/>
              </a:solidFill>
              <a:round/>
            </a:ln>
          </c:spPr>
        </c:min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900" spc="-1" strike="noStrike">
                <a:solidFill>
                  <a:srgbClr val="595959"/>
                </a:solidFill>
                <a:latin typeface="Arial"/>
                <a:ea typeface="Arial Unicode MS"/>
              </a:defRPr>
            </a:pPr>
          </a:p>
        </c:txPr>
        <c:crossAx val="64813989"/>
        <c:crosses val="autoZero"/>
        <c:crossBetween val="midCat"/>
      </c:valAx>
      <c:spPr>
        <a:noFill/>
        <a:ln w="0">
          <a:noFill/>
        </a:ln>
      </c:spPr>
    </c:plotArea>
    <c:plotVisOnly val="1"/>
    <c:dispBlanksAs val="gap"/>
  </c:chart>
  <c:spPr>
    <a:solidFill>
      <a:srgbClr val="ffffff"/>
    </a:solidFill>
    <a:ln w="9360">
      <a:solidFill>
        <a:srgbClr val="d9d9d9"/>
      </a:solidFill>
      <a:round/>
    </a:ln>
  </c:spPr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sz="1679" spc="-1" strike="noStrike">
                <a:solidFill>
                  <a:srgbClr val="000000"/>
                </a:solidFill>
                <a:latin typeface="Times New Roman"/>
                <a:ea typeface="Arial Unicode MS"/>
              </a:defRPr>
            </a:pPr>
            <a:r>
              <a:rPr b="1" sz="1679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% выполнения заданий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% выполнения заданий</c:v>
                </c:pt>
              </c:strCache>
            </c:strRef>
          </c:tx>
          <c:spPr>
            <a:solidFill>
              <a:srgbClr val="5072c4"/>
            </a:solidFill>
            <a:ln w="19080">
              <a:solidFill>
                <a:srgbClr val="5072c4"/>
              </a:solidFill>
              <a:round/>
            </a:ln>
          </c:spP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1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15"/>
                <c:pt idx="0">
                  <c:v>80.9523809523809</c:v>
                </c:pt>
                <c:pt idx="1">
                  <c:v>87.3015873015872</c:v>
                </c:pt>
                <c:pt idx="2">
                  <c:v>47.6190476190476</c:v>
                </c:pt>
                <c:pt idx="3">
                  <c:v>77.7777777777777</c:v>
                </c:pt>
                <c:pt idx="4">
                  <c:v>75.3968253968254</c:v>
                </c:pt>
                <c:pt idx="5">
                  <c:v>42.063492063492</c:v>
                </c:pt>
                <c:pt idx="6">
                  <c:v>73.8095238095238</c:v>
                </c:pt>
                <c:pt idx="7">
                  <c:v>54.7619047619048</c:v>
                </c:pt>
                <c:pt idx="8">
                  <c:v>57.1428571428571</c:v>
                </c:pt>
                <c:pt idx="9">
                  <c:v>56.3492063492063</c:v>
                </c:pt>
                <c:pt idx="10">
                  <c:v>67.4603174603176</c:v>
                </c:pt>
                <c:pt idx="11">
                  <c:v>30.1587301587301</c:v>
                </c:pt>
                <c:pt idx="12">
                  <c:v>44.047619047619</c:v>
                </c:pt>
                <c:pt idx="13">
                  <c:v>19.047619047619</c:v>
                </c:pt>
                <c:pt idx="14">
                  <c:v>29.7619047619048</c:v>
                </c:pt>
              </c:numCache>
            </c:numRef>
          </c:yVal>
          <c:smooth val="0"/>
        </c:ser>
        <c:axId val="7255615"/>
        <c:axId val="20561294"/>
      </c:scatterChart>
      <c:valAx>
        <c:axId val="7255615"/>
        <c:scaling>
          <c:orientation val="minMax"/>
          <c:max val="15"/>
          <c:min val="1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480">
            <a:solidFill>
              <a:srgbClr val="8b8b8b"/>
            </a:solidFill>
            <a:round/>
          </a:ln>
        </c:spPr>
        <c:txPr>
          <a:bodyPr/>
          <a:lstStyle/>
          <a:p>
            <a:pPr>
              <a:defRPr b="0" sz="1400" spc="-1" strike="noStrike">
                <a:solidFill>
                  <a:srgbClr val="000000"/>
                </a:solidFill>
                <a:latin typeface="Times New Roman"/>
                <a:ea typeface="Arial Unicode MS"/>
              </a:defRPr>
            </a:pPr>
          </a:p>
        </c:txPr>
        <c:crossAx val="20561294"/>
        <c:crosses val="autoZero"/>
        <c:crossBetween val="midCat"/>
        <c:majorUnit val="1"/>
      </c:valAx>
      <c:valAx>
        <c:axId val="20561294"/>
        <c:scaling>
          <c:orientation val="minMax"/>
          <c:max val="100"/>
        </c:scaling>
        <c:delete val="0"/>
        <c:axPos val="l"/>
        <c:majorGridlines>
          <c:spPr>
            <a:ln w="6480">
              <a:solidFill>
                <a:srgbClr val="8b8b8b"/>
              </a:solidFill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6480">
            <a:solidFill>
              <a:srgbClr val="8b8b8b"/>
            </a:solidFill>
            <a:round/>
          </a:ln>
        </c:spPr>
        <c:txPr>
          <a:bodyPr/>
          <a:lstStyle/>
          <a:p>
            <a:pPr>
              <a:defRPr b="0" sz="1400" spc="-1" strike="noStrike">
                <a:solidFill>
                  <a:srgbClr val="000000"/>
                </a:solidFill>
                <a:latin typeface="Times New Roman"/>
                <a:ea typeface="Arial Unicode MS"/>
              </a:defRPr>
            </a:pPr>
          </a:p>
        </c:txPr>
        <c:crossAx val="7255615"/>
        <c:crosses val="autoZero"/>
        <c:crossBetween val="midCat"/>
        <c:majorUnit val="10"/>
      </c:valAx>
      <c:spPr>
        <a:solidFill>
          <a:srgbClr val="ffffff"/>
        </a:solidFill>
        <a:ln w="0">
          <a:noFill/>
        </a:ln>
      </c:spPr>
    </c:plotArea>
    <c:plotVisOnly val="1"/>
    <c:dispBlanksAs val="gap"/>
  </c:chart>
  <c:spPr>
    <a:noFill/>
    <a:ln w="9360">
      <a:solidFill>
        <a:srgbClr val="d9d9d9"/>
      </a:solidFill>
      <a:round/>
    </a:ln>
  </c:spPr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lang="ru-RU" sz="1400" spc="-1" strike="noStrike">
                <a:solidFill>
                  <a:srgbClr val="595959"/>
                </a:solidFill>
                <a:latin typeface="Times New Roman"/>
                <a:ea typeface="Arial Unicode MS"/>
              </a:defRPr>
            </a:pPr>
            <a:r>
              <a:rPr b="1" lang="ru-RU" sz="1400" spc="-1" strike="noStrike">
                <a:solidFill>
                  <a:srgbClr val="595959"/>
                </a:solidFill>
                <a:latin typeface="Times New Roman"/>
                <a:ea typeface="Arial Unicode MS"/>
              </a:rPr>
              <a:t>Средний процент выполнения задания разными группами обучающихся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5072c4"/>
            </a:solidFill>
            <a:ln cap="rnd" w="28440">
              <a:solidFill>
                <a:srgbClr val="5072c4"/>
              </a:solidFill>
              <a:round/>
            </a:ln>
          </c:spPr>
          <c:marker>
            <c:symbol val="circle"/>
            <c:size val="5"/>
            <c:spPr>
              <a:solidFill>
                <a:srgbClr val="5072c4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5"/>
                <c:pt idx="0">
                  <c:v>30</c:v>
                </c:pt>
                <c:pt idx="1">
                  <c:v>55</c:v>
                </c:pt>
                <c:pt idx="2">
                  <c:v>10</c:v>
                </c:pt>
                <c:pt idx="3">
                  <c:v>30</c:v>
                </c:pt>
                <c:pt idx="4">
                  <c:v>20</c:v>
                </c:pt>
                <c:pt idx="5">
                  <c:v>5</c:v>
                </c:pt>
                <c:pt idx="6">
                  <c:v>30</c:v>
                </c:pt>
                <c:pt idx="7">
                  <c:v>15</c:v>
                </c:pt>
                <c:pt idx="8">
                  <c:v>15</c:v>
                </c:pt>
                <c:pt idx="9">
                  <c:v>20</c:v>
                </c:pt>
                <c:pt idx="10">
                  <c:v>35</c:v>
                </c:pt>
                <c:pt idx="11">
                  <c:v>20</c:v>
                </c:pt>
                <c:pt idx="12">
                  <c:v>10</c:v>
                </c:pt>
                <c:pt idx="13">
                  <c:v>1.66666666666667</c:v>
                </c:pt>
                <c:pt idx="1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ff0000"/>
            </a:solidFill>
            <a:ln cap="rnd" w="28440">
              <a:solidFill>
                <a:srgbClr val="ff0000"/>
              </a:solidFill>
              <a:round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5"/>
                <c:pt idx="0">
                  <c:v>82.6086956521739</c:v>
                </c:pt>
                <c:pt idx="1">
                  <c:v>86.9565217391304</c:v>
                </c:pt>
                <c:pt idx="2">
                  <c:v>30.4347826086957</c:v>
                </c:pt>
                <c:pt idx="3">
                  <c:v>80.4347826086957</c:v>
                </c:pt>
                <c:pt idx="4">
                  <c:v>71.7391304347826</c:v>
                </c:pt>
                <c:pt idx="5">
                  <c:v>23.9130434782609</c:v>
                </c:pt>
                <c:pt idx="6">
                  <c:v>69.5652173913043</c:v>
                </c:pt>
                <c:pt idx="7">
                  <c:v>36.9565217391304</c:v>
                </c:pt>
                <c:pt idx="8">
                  <c:v>32.6086956521739</c:v>
                </c:pt>
                <c:pt idx="9">
                  <c:v>36.9565217391304</c:v>
                </c:pt>
                <c:pt idx="10">
                  <c:v>63.0434782608696</c:v>
                </c:pt>
                <c:pt idx="11">
                  <c:v>21.7391304347826</c:v>
                </c:pt>
                <c:pt idx="12">
                  <c:v>33.6956521739131</c:v>
                </c:pt>
                <c:pt idx="13">
                  <c:v>5.79710144927536</c:v>
                </c:pt>
                <c:pt idx="14">
                  <c:v>8.69565217391305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5072c4"/>
            </a:solidFill>
            <a:ln cap="rnd" w="28440">
              <a:solidFill>
                <a:srgbClr val="5072c4"/>
              </a:solidFill>
              <a:round/>
            </a:ln>
          </c:spPr>
          <c:marker>
            <c:symbol val="circle"/>
            <c:size val="5"/>
            <c:spPr>
              <a:solidFill>
                <a:srgbClr val="5072c4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15"/>
                <c:pt idx="0">
                  <c:v>96.2264150943396</c:v>
                </c:pt>
                <c:pt idx="1">
                  <c:v>98.1132075471698</c:v>
                </c:pt>
                <c:pt idx="2">
                  <c:v>71.6981132075472</c:v>
                </c:pt>
                <c:pt idx="3">
                  <c:v>90.5660377358491</c:v>
                </c:pt>
                <c:pt idx="4">
                  <c:v>96.2264150943396</c:v>
                </c:pt>
                <c:pt idx="5">
                  <c:v>64.1509433962263</c:v>
                </c:pt>
                <c:pt idx="6">
                  <c:v>90.5660377358491</c:v>
                </c:pt>
                <c:pt idx="7">
                  <c:v>79.2452830188679</c:v>
                </c:pt>
                <c:pt idx="8">
                  <c:v>88.6792452830189</c:v>
                </c:pt>
                <c:pt idx="9">
                  <c:v>81.1320754716981</c:v>
                </c:pt>
                <c:pt idx="10">
                  <c:v>79.2452830188679</c:v>
                </c:pt>
                <c:pt idx="11">
                  <c:v>33.9622641509434</c:v>
                </c:pt>
                <c:pt idx="12">
                  <c:v>61.3207547169812</c:v>
                </c:pt>
                <c:pt idx="13">
                  <c:v>26.4150943396226</c:v>
                </c:pt>
                <c:pt idx="14">
                  <c:v>51.8867924528302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ff0000"/>
            </a:solidFill>
            <a:ln cap="rnd" w="28440">
              <a:solidFill>
                <a:srgbClr val="ff0000"/>
              </a:solidFill>
              <a:round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15"/>
                <c:pt idx="0">
                  <c:v>100</c:v>
                </c:pt>
                <c:pt idx="1">
                  <c:v>100</c:v>
                </c:pt>
                <c:pt idx="2">
                  <c:v>85.7142857142857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85.7142857142857</c:v>
                </c:pt>
                <c:pt idx="12">
                  <c:v>78.5714285714285</c:v>
                </c:pt>
                <c:pt idx="13">
                  <c:v>100</c:v>
                </c:pt>
                <c:pt idx="14">
                  <c:v>85.7142857142857</c:v>
                </c:pt>
              </c:numCache>
            </c:numRef>
          </c:val>
          <c:smooth val="0"/>
        </c:ser>
        <c:hiLowLines>
          <c:spPr>
            <a:ln w="0">
              <a:noFill/>
            </a:ln>
          </c:spPr>
        </c:hiLowLines>
        <c:marker val="1"/>
        <c:axId val="73980143"/>
        <c:axId val="7758755"/>
      </c:lineChart>
      <c:catAx>
        <c:axId val="73980143"/>
        <c:scaling>
          <c:orientation val="minMax"/>
        </c:scaling>
        <c:delete val="0"/>
        <c:axPos val="b"/>
        <c:numFmt formatCode="[$-419]dd/mm/yyyy" sourceLinked="1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900" spc="-1" strike="noStrike">
                <a:solidFill>
                  <a:srgbClr val="595959"/>
                </a:solidFill>
                <a:latin typeface="Times New Roman"/>
                <a:ea typeface="Arial Unicode MS"/>
              </a:defRPr>
            </a:pPr>
          </a:p>
        </c:txPr>
        <c:crossAx val="7758755"/>
        <c:crosses val="autoZero"/>
        <c:auto val="1"/>
        <c:lblAlgn val="ctr"/>
        <c:lblOffset val="100"/>
        <c:noMultiLvlLbl val="0"/>
      </c:catAx>
      <c:valAx>
        <c:axId val="7758755"/>
        <c:scaling>
          <c:orientation val="minMax"/>
          <c:max val="100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0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900" spc="-1" strike="noStrike">
                <a:solidFill>
                  <a:srgbClr val="595959"/>
                </a:solidFill>
                <a:latin typeface="Times New Roman"/>
                <a:ea typeface="Arial Unicode MS"/>
              </a:defRPr>
            </a:pPr>
          </a:p>
        </c:txPr>
        <c:crossAx val="73980143"/>
        <c:crosses val="autoZero"/>
        <c:crossBetween val="between"/>
      </c:valAx>
      <c:spPr>
        <a:noFill/>
        <a:ln w="0">
          <a:noFill/>
        </a:ln>
      </c:spPr>
    </c:plotArea>
    <c:legend>
      <c:legendPos val="b"/>
      <c:overlay val="0"/>
      <c:spPr>
        <a:noFill/>
        <a:ln w="0">
          <a:noFill/>
        </a:ln>
      </c:spPr>
      <c:txPr>
        <a:bodyPr/>
        <a:lstStyle/>
        <a:p>
          <a:pPr>
            <a:defRPr b="0" sz="900" spc="-1" strike="noStrike">
              <a:solidFill>
                <a:srgbClr val="595959"/>
              </a:solidFill>
              <a:latin typeface="Times New Roman"/>
              <a:ea typeface="Arial Unicode MS"/>
            </a:defRPr>
          </a:pPr>
        </a:p>
      </c:txPr>
    </c:legend>
    <c:plotVisOnly val="1"/>
    <c:dispBlanksAs val="gap"/>
  </c:chart>
  <c:spPr>
    <a:solidFill>
      <a:srgbClr val="ffffff"/>
    </a:solidFill>
    <a:ln w="9360">
      <a:solidFill>
        <a:srgbClr val="d9d9d9"/>
      </a:solidFill>
      <a:round/>
    </a:ln>
  </c:spPr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lang="ru-RU" sz="1440" spc="-1" strike="noStrike">
                <a:solidFill>
                  <a:srgbClr val="000000"/>
                </a:solidFill>
                <a:latin typeface="Arial"/>
                <a:ea typeface="Arial Unicode MS"/>
              </a:defRPr>
            </a:pPr>
            <a:r>
              <a:rPr b="1" lang="ru-RU" sz="1440" spc="-1" strike="noStrike">
                <a:solidFill>
                  <a:srgbClr val="000000"/>
                </a:solidFill>
                <a:latin typeface="Arial"/>
                <a:ea typeface="Arial Unicode MS"/>
              </a:rPr>
              <a:t>Распределение количества учащихся по первичным баллам, полученным во время ЕГЭ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Количество участников</c:v>
                </c:pt>
              </c:strCache>
            </c:strRef>
          </c:tx>
          <c:spPr>
            <a:solidFill>
              <a:srgbClr val="5072c4">
                <a:alpha val="50000"/>
              </a:srgbClr>
            </a:solidFill>
            <a:ln w="25560">
              <a:solidFill>
                <a:srgbClr val="5072c4">
                  <a:alpha val="50000"/>
                </a:srgbClr>
              </a:solidFill>
              <a:round/>
            </a:ln>
          </c:spPr>
          <c:marker>
            <c:symbol val="circle"/>
            <c:size val="6"/>
            <c:spPr>
              <a:solidFill>
                <a:srgbClr val="5072c4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1</c:f>
              <c:numCache>
                <c:formatCode>General</c:formatCode>
                <c:ptCount val="3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yVal>
          <c:smooth val="0"/>
        </c:ser>
        <c:axId val="27204459"/>
        <c:axId val="94747813"/>
      </c:scatterChart>
      <c:valAx>
        <c:axId val="27204459"/>
        <c:scaling>
          <c:orientation val="minMax"/>
          <c:max val="29"/>
          <c:min val="0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f2f2f2"/>
              </a:solidFill>
              <a:round/>
            </a:ln>
          </c:spPr>
        </c:min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 Unicode MS"/>
              </a:defRPr>
            </a:pPr>
          </a:p>
        </c:txPr>
        <c:crossAx val="94747813"/>
        <c:crosses val="autoZero"/>
        <c:crossBetween val="midCat"/>
        <c:majorUnit val="1"/>
        <c:minorUnit val="1"/>
      </c:valAx>
      <c:valAx>
        <c:axId val="94747813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f2f2f2"/>
              </a:solidFill>
              <a:round/>
            </a:ln>
          </c:spPr>
        </c:min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 Unicode MS"/>
              </a:defRPr>
            </a:pPr>
          </a:p>
        </c:txPr>
        <c:crossAx val="27204459"/>
        <c:crosses val="autoZero"/>
        <c:crossBetween val="midCat"/>
      </c:valAx>
      <c:spPr>
        <a:noFill/>
        <a:ln w="0">
          <a:noFill/>
        </a:ln>
      </c:spPr>
    </c:plotArea>
    <c:plotVisOnly val="1"/>
    <c:dispBlanksAs val="gap"/>
  </c:chart>
  <c:spPr>
    <a:solidFill>
      <a:srgbClr val="ffffff"/>
    </a:solidFill>
    <a:ln w="9360">
      <a:solidFill>
        <a:srgbClr val="d9d9d9"/>
      </a:solidFill>
      <a:round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B37A429-FCF6-42AA-9FA7-D32DBA0297D6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08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B34F465-7535-4AAD-BF7D-711B8878F54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3"/>
          <a:stretch/>
        </p:blipFill>
        <p:spPr>
          <a:xfrm>
            <a:off x="0" y="-659520"/>
            <a:ext cx="12191760" cy="6948360"/>
          </a:xfrm>
          <a:prstGeom prst="rect">
            <a:avLst/>
          </a:prstGeom>
          <a:ln w="9525">
            <a:noFill/>
          </a:ln>
        </p:spPr>
      </p:pic>
      <p:sp>
        <p:nvSpPr>
          <p:cNvPr id="1" name="CustomShape 1"/>
          <p:cNvSpPr/>
          <p:nvPr/>
        </p:nvSpPr>
        <p:spPr>
          <a:xfrm>
            <a:off x="7740000" y="1768680"/>
            <a:ext cx="3718440" cy="3718440"/>
          </a:xfrm>
          <a:prstGeom prst="ellipse">
            <a:avLst/>
          </a:prstGeom>
          <a:blipFill rotWithShape="0">
            <a:blip r:embed="rId4"/>
            <a:stretch/>
          </a:blipFill>
          <a:ln cap="rnd" w="190500">
            <a:solidFill>
              <a:srgbClr val="c8c6bd"/>
            </a:solidFill>
            <a:round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  <p:style>
          <a:lnRef idx="0"/>
          <a:fillRef idx="0"/>
          <a:effectRef idx="0"/>
          <a:fontRef idx="minor"/>
        </p:style>
      </p:sp>
      <p:sp>
        <p:nvSpPr>
          <p:cNvPr id="2" name="CustomShape 2"/>
          <p:cNvSpPr/>
          <p:nvPr/>
        </p:nvSpPr>
        <p:spPr>
          <a:xfrm>
            <a:off x="0" y="6280920"/>
            <a:ext cx="12191760" cy="809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4348800" y="0"/>
            <a:ext cx="5048640" cy="25239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404040"/>
                </a:solidFill>
                <a:latin typeface="Arial"/>
                <a:ea typeface="Arial Unicode MS"/>
              </a:rPr>
              <a:t>Your Picture Here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977160" y="76680"/>
            <a:ext cx="5103360" cy="510336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404040"/>
                </a:solidFill>
                <a:latin typeface="Arial"/>
                <a:ea typeface="Arial Unicode MS"/>
              </a:rPr>
              <a:t>Your Picture Here And Send To Back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9669600" y="0"/>
            <a:ext cx="2521800" cy="25192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404040"/>
                </a:solidFill>
                <a:latin typeface="Arial"/>
                <a:ea typeface="Arial Unicode MS"/>
              </a:rPr>
              <a:t>Your Picture Here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9632880" y="2732400"/>
            <a:ext cx="2558880" cy="41252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404040"/>
                </a:solidFill>
                <a:latin typeface="Arial"/>
                <a:ea typeface="Arial Unicode MS"/>
              </a:rPr>
              <a:t>Your Picture Here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2" descr=""/>
          <p:cNvPicPr/>
          <p:nvPr/>
        </p:nvPicPr>
        <p:blipFill>
          <a:blip r:embed="rId3"/>
          <a:stretch/>
        </p:blipFill>
        <p:spPr>
          <a:xfrm>
            <a:off x="0" y="0"/>
            <a:ext cx="12191760" cy="6944400"/>
          </a:xfrm>
          <a:prstGeom prst="rect">
            <a:avLst/>
          </a:prstGeom>
          <a:ln w="9525"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9329040" y="0"/>
            <a:ext cx="3067560" cy="30574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uoirbitmo.ru/metodrabota/rmo_uchiteley_informatiki" TargetMode="External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chart" Target="../charts/chart15.xml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chart" Target="../charts/chart16.xml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hyperlink" Target="https://uoirbitmo.ru/metodrabota/rmo_uchiteley_informatiki" TargetMode="External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chart" Target="../charts/chart13.xml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chart" Target="../charts/chart14.xml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415800" y="0"/>
            <a:ext cx="1130508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Районное методическое объединение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учителей информатики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Ирбитского муниципального образования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66040" y="4523400"/>
            <a:ext cx="61344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Манькова Ольга Сергеевна</a:t>
            </a:r>
            <a:endParaRPr b="0" lang="ru-RU" sz="24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bf0000"/>
              </a:buClr>
              <a:buFont typeface="Wingdings" charset="2"/>
              <a:buChar char=""/>
            </a:pP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+7(982)7082565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bf0000"/>
                </a:solidFill>
                <a:latin typeface="Wingdings"/>
                <a:ea typeface="Arial Unicode MS"/>
              </a:rPr>
              <a:t></a:t>
            </a: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 </a:t>
            </a:r>
            <a:r>
              <a:rPr b="1" lang="en-US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olserman.09@gmail.com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304920" y="5657760"/>
            <a:ext cx="1188684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Страница на сайте ОУ: </a:t>
            </a:r>
            <a:r>
              <a:rPr b="1" lang="en-US" sz="2400" spc="-1" strike="noStrike" u="sng">
                <a:solidFill>
                  <a:srgbClr val="0000bf"/>
                </a:solidFill>
                <a:uFillTx/>
                <a:latin typeface="Times New Roman"/>
                <a:ea typeface="Arial Unicode MS"/>
                <a:hlinkClick r:id="rId1"/>
              </a:rPr>
              <a:t>https://uoirbitmo.ru/metodrabota/rmo_uchiteley_informatiki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Группа в </a:t>
            </a:r>
            <a:r>
              <a:rPr b="1" lang="en-US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WhatsApp</a:t>
            </a: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: +7(982)7082565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6" descr="oge"/>
          <p:cNvPicPr/>
          <p:nvPr/>
        </p:nvPicPr>
        <p:blipFill>
          <a:blip r:embed="rId1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  <p:sp>
        <p:nvSpPr>
          <p:cNvPr id="160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Успешное  освоение: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515520" y="2147400"/>
            <a:ext cx="10722960" cy="40561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Оценивать объём памяти, необходимый для хранения текстовых данных (81%);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Уметь декодировать кодовую последовательность (87%);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Анализировать простейшие модели объектов (78%);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Анализировать простые алгоритмы для конкретного исполнителя с фиксированным набором команд (75%);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Знать принципы адресации в сети Интернет (74%);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Понимать принципы поиска информации в Интернете (55%);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Умение анализировать информацию, представленную в виде схем (57%);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Поиск информации в файлах и каталогах компьютера (64%)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Создавать презентации (вариант задания 13.1) или создавать текстовый документ (вариант задания13.2) (44%);</a:t>
            </a:r>
            <a:endParaRPr b="0" lang="ru-RU" sz="2000" spc="-1" strike="noStrike">
              <a:latin typeface="Aria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Создавать и выполнять программы   для    заданного исполнителя (вариант задания (15.1) или на универсальном языке программирования (вариант задания 15.2) (30%)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15800" y="299160"/>
            <a:ext cx="7414560" cy="129636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Задания базового уровня, вызвавшие затруднения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919080" y="2865960"/>
            <a:ext cx="10153080" cy="2651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Определять истинность составного высказывания (48%);</a:t>
            </a:r>
            <a:endParaRPr b="0" lang="ru-RU" sz="28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Формально исполнять алгоритмы, записанные на языке программирования (42%);</a:t>
            </a:r>
            <a:endParaRPr b="0" lang="ru-RU" sz="28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Записывать числа в различных системах счисления (56%);</a:t>
            </a:r>
            <a:endParaRPr b="0" lang="ru-RU" sz="28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Определение количества и информационного объёма файлов, отобранных по некоторому условию (30%).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64" name="Picture 6" descr="oge"/>
          <p:cNvPicPr/>
          <p:nvPr/>
        </p:nvPicPr>
        <p:blipFill>
          <a:blip r:embed="rId1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382320" y="565200"/>
            <a:ext cx="7796880" cy="114696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Средний процент выполнения задания разными группами обучающихся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166" name="Диаграмма 3"/>
          <p:cNvGraphicFramePr/>
          <p:nvPr/>
        </p:nvGraphicFramePr>
        <p:xfrm>
          <a:off x="615960" y="2577600"/>
          <a:ext cx="10688760" cy="370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167" name="Picture 6" descr="oge"/>
          <p:cNvPicPr/>
          <p:nvPr/>
        </p:nvPicPr>
        <p:blipFill>
          <a:blip r:embed="rId2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" descr=""/>
          <p:cNvPicPr/>
          <p:nvPr/>
        </p:nvPicPr>
        <p:blipFill>
          <a:blip r:embed="rId1"/>
          <a:srcRect l="41270" t="49834" r="10006" b="29162"/>
          <a:stretch/>
        </p:blipFill>
        <p:spPr>
          <a:xfrm>
            <a:off x="720000" y="540000"/>
            <a:ext cx="10397520" cy="2520000"/>
          </a:xfrm>
          <a:prstGeom prst="rect">
            <a:avLst/>
          </a:prstGeom>
          <a:ln w="0">
            <a:noFill/>
          </a:ln>
        </p:spPr>
      </p:pic>
      <p:sp>
        <p:nvSpPr>
          <p:cNvPr id="169" name="TextShape 1"/>
          <p:cNvSpPr txBox="1"/>
          <p:nvPr/>
        </p:nvSpPr>
        <p:spPr>
          <a:xfrm>
            <a:off x="1080000" y="3780000"/>
            <a:ext cx="7380000" cy="108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(х = 2) или не (x &lt; 3) имеет ложное значение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" descr=""/>
          <p:cNvPicPr/>
          <p:nvPr/>
        </p:nvPicPr>
        <p:blipFill>
          <a:blip r:embed="rId1"/>
          <a:srcRect l="51604" t="18338" r="17388" b="29162"/>
          <a:stretch/>
        </p:blipFill>
        <p:spPr>
          <a:xfrm>
            <a:off x="1620000" y="180000"/>
            <a:ext cx="6300000" cy="6000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Краткая характеристика КИМ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885960" y="2105640"/>
            <a:ext cx="9704160" cy="3749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just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27 заданий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,  которыми охватывались следующие содержательные разделы курса информатики: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информация и ее кодирование;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моделирование и компьютерный эксперимент;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системы счисления;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логика и алгоритмы;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элементы теории алгоритмов;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программирование;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обработка числовой информации;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∙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технологии поиска и хранения информации.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Краткая характеристика КИМ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919080" y="2180520"/>
            <a:ext cx="10003320" cy="40561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Для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базового уровня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изучения информатики: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навыками алгоритмического мышления и понимание необходимости  формального описания алгоритмов;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умениями понимать программы, написанные на выбранном для изучения  универсальном Алгоритмическом языке высокого уровня, и анализировать  алгоритмы с использованием таблиц; знание основных конструкций  программирования;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стандартными приемами написания на Алгоритмическом языке программы  для решения стандартной задачи с использованием основных конструкций  программирования и отладки таких программ;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сформированность представлений о компьютерно-математических моделях  и необходимости анализа соответствия модели и моделируемого объекта (процесса), о способах хранения и простейшей обработке данных, знание понятия баз данных  и средств доступа к ним, владение умением работать с ними. 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78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Краткая характеристика КИМ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885960" y="1548360"/>
            <a:ext cx="10236240" cy="4755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Для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углубленного уровня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изучения информатики и ИКТ: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овладение понятием сложности алгоритма; знание основных алгоритмов обработки  числовой и текстовой информации, алгоритмов поиска и сортировки;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универсальным языком программирования высокого уровня (по выбору),  представлениями о базовых типах данных и структурах данных, умением  использовать основные управляющие конструкции;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навыками и опытом разработки программ в выбранной среде  программирования, включая тестирование и отладку программ; владение  элементарными навыками формализации прикладной задачи и документирования  программ;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сформированность представлений о важнейших видах дискретных объектов и об их  простейших свойствах, об алгоритмах анализа этих объектов, о кодировании и декодировании данных и причинах искажения данных при передаче; систематизация знаний, относящихся к математическим объектам информатики; умение строить  математические объекты информатики, в том числе логические формулы;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сформированность знаний базовых принципов организации и функционирования  компьютерных сетей;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∙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владение основными сведениями о базах данных, об их структуре.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81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382320" y="565200"/>
            <a:ext cx="7298280" cy="122976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Характеристика участников и результатов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83" name="Picture 1" descr=""/>
          <p:cNvPicPr/>
          <p:nvPr/>
        </p:nvPicPr>
        <p:blipFill>
          <a:blip r:embed="rId1"/>
          <a:srcRect l="9048" t="36284" r="10644" b="13268"/>
          <a:stretch/>
        </p:blipFill>
        <p:spPr>
          <a:xfrm>
            <a:off x="631800" y="2061720"/>
            <a:ext cx="10778040" cy="4305600"/>
          </a:xfrm>
          <a:prstGeom prst="rect">
            <a:avLst/>
          </a:prstGeom>
          <a:ln w="9525">
            <a:noFill/>
          </a:ln>
        </p:spPr>
      </p:pic>
      <p:pic>
        <p:nvPicPr>
          <p:cNvPr id="184" name="Picture 6" descr="http://gimns.org/_nw/22/s02025486.jpg"/>
          <p:cNvPicPr/>
          <p:nvPr/>
        </p:nvPicPr>
        <p:blipFill>
          <a:blip r:embed="rId2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382320" y="565200"/>
            <a:ext cx="7298280" cy="104688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Распределение первичных баллов участников КЕГЭ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86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87" name="Диаграмма 4"/>
          <p:cNvGraphicFramePr/>
          <p:nvPr/>
        </p:nvGraphicFramePr>
        <p:xfrm>
          <a:off x="753840" y="2517840"/>
          <a:ext cx="10334880" cy="240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Рисунок 13" descr="мех1.png"/>
          <p:cNvPicPr/>
          <p:nvPr/>
        </p:nvPicPr>
        <p:blipFill>
          <a:blip r:embed="rId1"/>
          <a:srcRect l="21974" t="0" r="21974" b="0"/>
          <a:stretch/>
        </p:blipFill>
        <p:spPr>
          <a:xfrm>
            <a:off x="9632880" y="2732400"/>
            <a:ext cx="2558880" cy="412524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2" descr=""/>
          <p:cNvPicPr/>
          <p:nvPr/>
        </p:nvPicPr>
        <p:blipFill>
          <a:blip r:embed="rId2"/>
          <a:srcRect l="18826" t="13780" r="22146" b="15994"/>
          <a:stretch/>
        </p:blipFill>
        <p:spPr>
          <a:xfrm>
            <a:off x="0" y="1679040"/>
            <a:ext cx="7742880" cy="5178600"/>
          </a:xfrm>
          <a:prstGeom prst="rect">
            <a:avLst/>
          </a:prstGeom>
          <a:ln w="9525">
            <a:noFill/>
          </a:ln>
        </p:spPr>
      </p:pic>
      <p:pic>
        <p:nvPicPr>
          <p:cNvPr id="133" name="Рисунок 7" descr="мех.png"/>
          <p:cNvPicPr/>
          <p:nvPr/>
        </p:nvPicPr>
        <p:blipFill>
          <a:blip r:embed="rId3"/>
          <a:srcRect l="0" t="20" r="0" b="20"/>
          <a:stretch/>
        </p:blipFill>
        <p:spPr>
          <a:xfrm>
            <a:off x="4348800" y="0"/>
            <a:ext cx="5048640" cy="2523960"/>
          </a:xfrm>
          <a:prstGeom prst="rect">
            <a:avLst/>
          </a:prstGeom>
          <a:ln w="0">
            <a:noFill/>
          </a:ln>
        </p:spPr>
      </p:pic>
      <p:pic>
        <p:nvPicPr>
          <p:cNvPr id="134" name="Рисунок 11" descr="IMG_1159с.jpg"/>
          <p:cNvPicPr/>
          <p:nvPr/>
        </p:nvPicPr>
        <p:blipFill>
          <a:blip r:embed="rId4"/>
          <a:srcRect l="14126" t="0" r="14126" b="0"/>
          <a:stretch/>
        </p:blipFill>
        <p:spPr>
          <a:xfrm>
            <a:off x="6977160" y="76680"/>
            <a:ext cx="5103360" cy="5103360"/>
          </a:xfrm>
          <a:prstGeom prst="rect">
            <a:avLst/>
          </a:prstGeom>
          <a:ln w="0">
            <a:noFill/>
          </a:ln>
        </p:spPr>
      </p:pic>
      <p:pic>
        <p:nvPicPr>
          <p:cNvPr id="135" name="Рисунок 14" descr="IMG_1148с.jpg"/>
          <p:cNvPicPr/>
          <p:nvPr/>
        </p:nvPicPr>
        <p:blipFill>
          <a:blip r:embed="rId5"/>
          <a:srcRect l="13393" t="0" r="13393" b="0"/>
          <a:stretch/>
        </p:blipFill>
        <p:spPr>
          <a:xfrm>
            <a:off x="9669600" y="0"/>
            <a:ext cx="2521800" cy="251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382320" y="565200"/>
            <a:ext cx="7298280" cy="13464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Результаты КЕГЭ по информатике в Ирбитском МО в 2022 году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89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90" name="Table 2"/>
          <p:cNvGraphicFramePr/>
          <p:nvPr/>
        </p:nvGraphicFramePr>
        <p:xfrm>
          <a:off x="758160" y="2101320"/>
          <a:ext cx="8269200" cy="4099320"/>
        </p:xfrm>
        <a:graphic>
          <a:graphicData uri="http://schemas.openxmlformats.org/drawingml/2006/table">
            <a:tbl>
              <a:tblPr/>
              <a:tblGrid>
                <a:gridCol w="389880"/>
                <a:gridCol w="1336320"/>
                <a:gridCol w="1215000"/>
                <a:gridCol w="578520"/>
                <a:gridCol w="578520"/>
                <a:gridCol w="588600"/>
                <a:gridCol w="722160"/>
                <a:gridCol w="450720"/>
                <a:gridCol w="722160"/>
                <a:gridCol w="842760"/>
                <a:gridCol w="844560"/>
              </a:tblGrid>
              <a:tr h="415800">
                <a:tc rowSpan="2"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ОУ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 выпускников, участвовавших в ЕГЭ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 сдавших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 не сдавших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max балл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Средний балл 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Высокобалльники 81-100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77796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(min 40)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Бердюгинская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Горкинская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Дубская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Зайковская №1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40,00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Зайковская №2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Знаменская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Килачевская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85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85,00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Киргинская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Ключевская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Пионерская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89,00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Речкаловская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Харловская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772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Черновская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54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54,00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5200"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Ирбитское МО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71,40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60,0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Выполнение заданий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92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  <p:pic>
        <p:nvPicPr>
          <p:cNvPr id="193" name="Picture 1" descr=""/>
          <p:cNvPicPr/>
          <p:nvPr/>
        </p:nvPicPr>
        <p:blipFill>
          <a:blip r:embed="rId2"/>
          <a:srcRect l="9432" t="42761" r="8539" b="21791"/>
          <a:stretch/>
        </p:blipFill>
        <p:spPr>
          <a:xfrm>
            <a:off x="581760" y="2277720"/>
            <a:ext cx="10946880" cy="305856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Задание 7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95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  <p:pic>
        <p:nvPicPr>
          <p:cNvPr id="196" name="Рисунок 4" descr=""/>
          <p:cNvPicPr/>
          <p:nvPr/>
        </p:nvPicPr>
        <p:blipFill>
          <a:blip r:embed="rId2"/>
          <a:srcRect l="36429" t="43898" r="12758" b="31924"/>
          <a:stretch/>
        </p:blipFill>
        <p:spPr>
          <a:xfrm>
            <a:off x="1185840" y="2194560"/>
            <a:ext cx="9836640" cy="305892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382320" y="565200"/>
            <a:ext cx="7314840" cy="103032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Модель КИМ ЕГЭ по информатике 2023 г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885960" y="2427120"/>
            <a:ext cx="10086480" cy="3018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1. Задание 6 будет посвящено анализу алгоритма для конкретного исполнителя,  определению возможных результатов работы простейших алгоритмов управления  исполнителями и вычислительных алгоритмов.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2. Задание 22 призвано привлечь внимание к параллельному программированию,  технологиям организации многопроцессорных/ многопоточных вычислений. Это  задание будет выполняться с использованием файла, содержащего информацию,  необходимую для решения задачи.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99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Материалы с сайта ФИПИ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885960" y="2233800"/>
            <a:ext cx="10236240" cy="33840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- документы, определяющие структуру и содержание КИМ ЕГЭ 2023 г.;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открытый банк заданий ЕГЭ;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Навигатор самостоятельной подготовки к ЕГЭ (fipi.ru);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Учебно-методические материалы для председателей и членов региональных  предметных комиссий по проверке выполнения заданий с развернутым ответом  экзаменационных работ ЕГЭ;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Методические рекомендации на основе анализа типичных ошибок участников  ЕГЭ прошлых лет (2015, 2016, 2017, 2018, 2019, 2020, 2021 гг.);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Методические рекомендации для учителей школ с высокой долей обучающихся  с рисками учебной неуспешности (fipi.ru);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журнал «Педагогические измерения»;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−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Youtube-канал Рособрнадзора (видеоконсультации по подготовке к ЕГЭ 2016,  2017, 2018, 2019, 2020, 2021, 2022 гг.).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02" name="Picture 6" descr="http://gimns.org/_nw/22/s02025486.jpg"/>
          <p:cNvPicPr/>
          <p:nvPr/>
        </p:nvPicPr>
        <p:blipFill>
          <a:blip r:embed="rId1"/>
          <a:stretch/>
        </p:blipFill>
        <p:spPr>
          <a:xfrm>
            <a:off x="9640440" y="498600"/>
            <a:ext cx="2334960" cy="196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15800" y="0"/>
            <a:ext cx="1130508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Районное методическое объединение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учителей информатики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Ирбитского муниципального образования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266040" y="4523400"/>
            <a:ext cx="61344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Манькова Ольга Сергеевна</a:t>
            </a:r>
            <a:endParaRPr b="0" lang="ru-RU" sz="24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bf0000"/>
              </a:buClr>
              <a:buFont typeface="Wingdings" charset="2"/>
              <a:buChar char=""/>
            </a:pP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+7(982)7082565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bf0000"/>
                </a:solidFill>
                <a:latin typeface="Wingdings"/>
                <a:ea typeface="Arial Unicode MS"/>
              </a:rPr>
              <a:t></a:t>
            </a:r>
            <a:r>
              <a:rPr b="1" lang="ru-RU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 </a:t>
            </a:r>
            <a:r>
              <a:rPr b="1" lang="en-US" sz="2400" spc="-1" strike="noStrike">
                <a:solidFill>
                  <a:srgbClr val="bf0000"/>
                </a:solidFill>
                <a:latin typeface="Times New Roman"/>
                <a:ea typeface="Arial Unicode MS"/>
              </a:rPr>
              <a:t>olserman.09@gmail.com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304920" y="5657760"/>
            <a:ext cx="1188684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Страница на сайте ОУ: </a:t>
            </a:r>
            <a:r>
              <a:rPr b="1" lang="en-US" sz="2400" spc="-1" strike="noStrike" u="sng">
                <a:solidFill>
                  <a:srgbClr val="0000bf"/>
                </a:solidFill>
                <a:uFillTx/>
                <a:latin typeface="Times New Roman"/>
                <a:ea typeface="Arial Unicode MS"/>
                <a:hlinkClick r:id="rId1"/>
              </a:rPr>
              <a:t>https://uoirbitmo.ru/metodrabota/rmo_uchiteley_informatiki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Группа в </a:t>
            </a:r>
            <a:r>
              <a:rPr b="1" lang="en-US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WhatsApp</a:t>
            </a:r>
            <a:r>
              <a:rPr b="1" lang="ru-RU" sz="2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: +7(982)7082565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565200" y="365760"/>
            <a:ext cx="81792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15 ноября 2022 года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900000" y="2043720"/>
            <a:ext cx="1026000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ИМД по теме «Качество образования: от анализа к действиям»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38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TextShape 4"/>
          <p:cNvSpPr txBox="1"/>
          <p:nvPr/>
        </p:nvSpPr>
        <p:spPr>
          <a:xfrm>
            <a:off x="742680" y="3866400"/>
            <a:ext cx="10417320" cy="2115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3200" spc="-1" strike="noStrike">
                <a:solidFill>
                  <a:srgbClr val="34529b"/>
                </a:solidFill>
                <a:latin typeface="Times New Roman"/>
                <a:ea typeface="Arial Unicode MS"/>
              </a:rPr>
              <a:t>- </a:t>
            </a:r>
            <a:r>
              <a:rPr b="1" lang="ru-RU" sz="2800" spc="-1" strike="noStrike">
                <a:solidFill>
                  <a:srgbClr val="168253"/>
                </a:solidFill>
                <a:latin typeface="Times New Roman"/>
                <a:ea typeface="Arial Unicode MS"/>
              </a:rPr>
              <a:t>Анализ результатов ГИА-2022 (ОГЭ, КЕГЭ)</a:t>
            </a:r>
            <a:endParaRPr b="0" lang="ru-RU" sz="2800" spc="-1" strike="noStrike">
              <a:latin typeface="Arial"/>
            </a:endParaRPr>
          </a:p>
          <a:p>
            <a:r>
              <a:rPr b="1" lang="ru-RU" sz="2800" spc="-1" strike="noStrike">
                <a:solidFill>
                  <a:srgbClr val="168253"/>
                </a:solidFill>
                <a:latin typeface="Times New Roman"/>
                <a:ea typeface="Arial Unicode MS"/>
              </a:rPr>
              <a:t>- Решение заданий формата ОГЭ, вызвавших затруднения у обучающихся</a:t>
            </a:r>
            <a:endParaRPr b="0" lang="ru-RU" sz="2800" spc="-1" strike="noStrike">
              <a:latin typeface="Arial"/>
            </a:endParaRPr>
          </a:p>
          <a:p>
            <a:r>
              <a:rPr b="1" lang="ru-RU" sz="2800" spc="-1" strike="noStrike">
                <a:solidFill>
                  <a:srgbClr val="168253"/>
                </a:solidFill>
                <a:latin typeface="Times New Roman"/>
                <a:ea typeface="Arial Unicode MS"/>
              </a:rPr>
              <a:t>- Изучение моделей проведения ГВЭ по и информатике</a:t>
            </a:r>
            <a:endParaRPr b="0" lang="ru-RU" sz="2800" spc="-1" strike="noStrike">
              <a:latin typeface="Arial"/>
            </a:endParaRPr>
          </a:p>
          <a:p>
            <a:r>
              <a:rPr b="1" lang="ru-RU" sz="2800" spc="-1" strike="noStrike">
                <a:solidFill>
                  <a:srgbClr val="168253"/>
                </a:solidFill>
                <a:latin typeface="Times New Roman"/>
                <a:ea typeface="Arial Unicode MS"/>
              </a:rPr>
              <a:t>- Планирование работы РМО на 2022-23 уч. год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6" descr="oge"/>
          <p:cNvPicPr/>
          <p:nvPr/>
        </p:nvPicPr>
        <p:blipFill>
          <a:blip r:embed="rId1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Краткая характеристика КИМ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42" name="Picture 2" descr=""/>
          <p:cNvPicPr/>
          <p:nvPr/>
        </p:nvPicPr>
        <p:blipFill>
          <a:blip r:embed="rId2"/>
          <a:srcRect l="15948" t="33214" r="14864" b="11565"/>
          <a:stretch/>
        </p:blipFill>
        <p:spPr>
          <a:xfrm>
            <a:off x="598680" y="1463040"/>
            <a:ext cx="10743480" cy="4821120"/>
          </a:xfrm>
          <a:prstGeom prst="rect">
            <a:avLst/>
          </a:prstGeom>
          <a:ln w="9525">
            <a:noFill/>
          </a:ln>
        </p:spPr>
      </p:pic>
      <p:sp>
        <p:nvSpPr>
          <p:cNvPr id="143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382320" y="565200"/>
            <a:ext cx="7298280" cy="109692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Количество участников ОГЭ в динамике за 5 лет</a:t>
            </a:r>
            <a:endParaRPr b="0" lang="ru-RU" sz="3600" spc="-1" strike="noStrike">
              <a:latin typeface="Arial"/>
            </a:endParaRPr>
          </a:p>
        </p:txBody>
      </p:sp>
      <p:graphicFrame>
        <p:nvGraphicFramePr>
          <p:cNvPr id="145" name="Table 2"/>
          <p:cNvGraphicFramePr/>
          <p:nvPr/>
        </p:nvGraphicFramePr>
        <p:xfrm>
          <a:off x="635400" y="3192120"/>
          <a:ext cx="10619640" cy="2203920"/>
        </p:xfrm>
        <a:graphic>
          <a:graphicData uri="http://schemas.openxmlformats.org/drawingml/2006/table">
            <a:tbl>
              <a:tblPr/>
              <a:tblGrid>
                <a:gridCol w="3736080"/>
                <a:gridCol w="687600"/>
                <a:gridCol w="688320"/>
                <a:gridCol w="688320"/>
                <a:gridCol w="688320"/>
                <a:gridCol w="688320"/>
                <a:gridCol w="687600"/>
                <a:gridCol w="688320"/>
                <a:gridCol w="688320"/>
                <a:gridCol w="688320"/>
                <a:gridCol w="690120"/>
              </a:tblGrid>
              <a:tr h="502560">
                <a:tc rowSpan="2"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Участники ОГЭ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2016 г.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2017 г.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2018 г.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2019 г.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2022 г.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42408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77640">
                <a:tc>
                  <a:txBody>
                    <a:bodyPr lIns="57600" rIns="57600" tIns="57600" bIns="57600">
                      <a:noAutofit/>
                    </a:bodyPr>
                    <a:p>
                      <a:pPr marL="76320" indent="-2160"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Выпускники текущего года,  обучающиеся по программам  ООО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49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69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116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7600" rIns="57600" tIns="57600" bIns="5760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38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57600" marR="576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126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46" name="Picture 6" descr="oge"/>
          <p:cNvPicPr/>
          <p:nvPr/>
        </p:nvPicPr>
        <p:blipFill>
          <a:blip r:embed="rId1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Статистика по отметкам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48" name="Picture 1" descr=""/>
          <p:cNvPicPr/>
          <p:nvPr/>
        </p:nvPicPr>
        <p:blipFill>
          <a:blip r:embed="rId1"/>
          <a:srcRect l="15566" t="46171" r="23106" b="21791"/>
          <a:stretch/>
        </p:blipFill>
        <p:spPr>
          <a:xfrm>
            <a:off x="398880" y="2111400"/>
            <a:ext cx="10753200" cy="4272480"/>
          </a:xfrm>
          <a:prstGeom prst="rect">
            <a:avLst/>
          </a:prstGeom>
          <a:ln w="9525">
            <a:noFill/>
          </a:ln>
        </p:spPr>
      </p:pic>
      <p:pic>
        <p:nvPicPr>
          <p:cNvPr id="149" name="Picture 6" descr="oge"/>
          <p:cNvPicPr/>
          <p:nvPr/>
        </p:nvPicPr>
        <p:blipFill>
          <a:blip r:embed="rId2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82320" y="565200"/>
            <a:ext cx="9725400" cy="118008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Динамика результатов ОГЭ по информатике и ИКТ (с учетом пересдачи в июле) 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151" name="Table 2"/>
          <p:cNvGraphicFramePr/>
          <p:nvPr/>
        </p:nvGraphicFramePr>
        <p:xfrm>
          <a:off x="668880" y="2349720"/>
          <a:ext cx="10652760" cy="3036600"/>
        </p:xfrm>
        <a:graphic>
          <a:graphicData uri="http://schemas.openxmlformats.org/drawingml/2006/table">
            <a:tbl>
              <a:tblPr/>
              <a:tblGrid>
                <a:gridCol w="1797480"/>
                <a:gridCol w="885240"/>
                <a:gridCol w="885240"/>
                <a:gridCol w="885240"/>
                <a:gridCol w="885240"/>
                <a:gridCol w="885240"/>
                <a:gridCol w="885240"/>
                <a:gridCol w="885960"/>
                <a:gridCol w="885960"/>
                <a:gridCol w="885960"/>
                <a:gridCol w="885960"/>
              </a:tblGrid>
              <a:tr h="387720">
                <a:tc rowSpan="2">
                  <a:txBody>
                    <a:bodyPr lIns="62280" rIns="6228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Получили  отметку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2016 г.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2017 г.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2018 г.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2019 г.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2022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77508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чел. 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480"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«2» 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480"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«3» 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24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43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37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64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480"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«4» 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47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480">
                <a:tc>
                  <a:txBody>
                    <a:bodyPr lIns="62280" rIns="62280" tIns="0" bIns="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«5» 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15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12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16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11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2280" rIns="62280" tIns="0" bIns="0" anchor="b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32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382320" y="565200"/>
            <a:ext cx="7298280" cy="122976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Распределение первичных баллов участников контрольной работы</a:t>
            </a:r>
            <a:endParaRPr b="0" lang="ru-RU" sz="3600" spc="-1" strike="noStrike">
              <a:latin typeface="Arial"/>
            </a:endParaRPr>
          </a:p>
        </p:txBody>
      </p:sp>
      <p:graphicFrame>
        <p:nvGraphicFramePr>
          <p:cNvPr id="153" name="Table 2"/>
          <p:cNvGraphicFramePr/>
          <p:nvPr/>
        </p:nvGraphicFramePr>
        <p:xfrm>
          <a:off x="751680" y="4903200"/>
          <a:ext cx="10686240" cy="1064880"/>
        </p:xfrm>
        <a:graphic>
          <a:graphicData uri="http://schemas.openxmlformats.org/drawingml/2006/table">
            <a:tbl>
              <a:tblPr/>
              <a:tblGrid>
                <a:gridCol w="222372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22280"/>
                <a:gridCol w="439200"/>
              </a:tblGrid>
              <a:tr h="416520">
                <a:tc>
                  <a:txBody>
                    <a:bodyPr lIns="61920" rIns="6192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Первичный балл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</a:tr>
              <a:tr h="648360">
                <a:tc>
                  <a:txBody>
                    <a:bodyPr lIns="61920" rIns="6192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ce3f3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 lIns="61920" rIns="61920" tIns="0" bIns="0" anchor="ctr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1920" marR="6192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pic>
        <p:nvPicPr>
          <p:cNvPr id="154" name="Picture 6" descr="oge"/>
          <p:cNvPicPr/>
          <p:nvPr/>
        </p:nvPicPr>
        <p:blipFill>
          <a:blip r:embed="rId1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55" name="Диаграмма 5"/>
          <p:cNvGraphicFramePr/>
          <p:nvPr/>
        </p:nvGraphicFramePr>
        <p:xfrm>
          <a:off x="717480" y="2073960"/>
          <a:ext cx="8496000" cy="2742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82320" y="565200"/>
            <a:ext cx="7298280" cy="714600"/>
          </a:xfrm>
          <a:prstGeom prst="flowChartAlternateProcess">
            <a:avLst/>
          </a:prstGeom>
          <a:solidFill>
            <a:srgbClr val="5072c4"/>
          </a:solidFill>
          <a:ln>
            <a:solidFill>
              <a:srgbClr val="3b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ffffff"/>
                </a:solidFill>
                <a:latin typeface="Times New Roman"/>
                <a:ea typeface="Arial Unicode MS"/>
              </a:rPr>
              <a:t>Выполнение заданий</a:t>
            </a:r>
            <a:endParaRPr b="0" lang="ru-RU" sz="3600" spc="-1" strike="noStrike">
              <a:latin typeface="Arial"/>
            </a:endParaRPr>
          </a:p>
        </p:txBody>
      </p:sp>
      <p:graphicFrame>
        <p:nvGraphicFramePr>
          <p:cNvPr id="157" name="Диаграмма 3"/>
          <p:cNvGraphicFramePr/>
          <p:nvPr/>
        </p:nvGraphicFramePr>
        <p:xfrm>
          <a:off x="812520" y="2609280"/>
          <a:ext cx="10359360" cy="335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158" name="Picture 6" descr="oge"/>
          <p:cNvPicPr/>
          <p:nvPr/>
        </p:nvPicPr>
        <p:blipFill>
          <a:blip r:embed="rId2"/>
          <a:stretch/>
        </p:blipFill>
        <p:spPr>
          <a:xfrm>
            <a:off x="9255240" y="216000"/>
            <a:ext cx="2936160" cy="287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4650</TotalTime>
  <Application>LibreOffice/7.0.3.1$Windows_X86_64 LibreOffice_project/d7547858d014d4cf69878db179d326fc3483e082</Application>
  <Words>1122</Words>
  <Paragraphs>386</Paragraphs>
  <Company>www.freeppt7.com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2020-01-20T05:08:25Z</dcterms:created>
  <dc:creator>www.freeppt7.com</dc:creator>
  <dc:description>www.freeppt7.com</dc:description>
  <cp:keywords>www.freeppt7.com www.freeppt7.com</cp:keywords>
  <dc:language>ru-RU</dc:language>
  <cp:lastModifiedBy/>
  <dcterms:modified xsi:type="dcterms:W3CDTF">2022-11-15T11:31:26Z</dcterms:modified>
  <cp:revision>121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www.freeppt7.com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Manager">
    <vt:lpwstr>www.freeppt7.com</vt:lpwstr>
  </property>
  <property fmtid="{D5CDD505-2E9C-101B-9397-08002B2CF9AE}" pid="9" name="Notes">
    <vt:i4>1</vt:i4>
  </property>
  <property fmtid="{D5CDD505-2E9C-101B-9397-08002B2CF9AE}" pid="10" name="PresentationFormat">
    <vt:lpwstr>Произвольный</vt:lpwstr>
  </property>
  <property fmtid="{D5CDD505-2E9C-101B-9397-08002B2CF9AE}" pid="11" name="ScaleCrop">
    <vt:bool>0</vt:bool>
  </property>
  <property fmtid="{D5CDD505-2E9C-101B-9397-08002B2CF9AE}" pid="12" name="ShareDoc">
    <vt:bool>0</vt:bool>
  </property>
  <property fmtid="{D5CDD505-2E9C-101B-9397-08002B2CF9AE}" pid="13" name="Slides">
    <vt:i4>23</vt:i4>
  </property>
</Properties>
</file>