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1" r:id="rId1"/>
  </p:sldMasterIdLst>
  <p:sldIdLst>
    <p:sldId id="295" r:id="rId2"/>
    <p:sldId id="301" r:id="rId3"/>
    <p:sldId id="258" r:id="rId4"/>
    <p:sldId id="287" r:id="rId5"/>
    <p:sldId id="288" r:id="rId6"/>
    <p:sldId id="289" r:id="rId7"/>
    <p:sldId id="294" r:id="rId8"/>
    <p:sldId id="296" r:id="rId9"/>
    <p:sldId id="297" r:id="rId10"/>
    <p:sldId id="298" r:id="rId11"/>
    <p:sldId id="299" r:id="rId12"/>
    <p:sldId id="300" r:id="rId13"/>
    <p:sldId id="302" r:id="rId14"/>
    <p:sldId id="272" r:id="rId15"/>
    <p:sldId id="283" r:id="rId16"/>
    <p:sldId id="284" r:id="rId17"/>
    <p:sldId id="285" r:id="rId18"/>
    <p:sldId id="268" r:id="rId19"/>
    <p:sldId id="291" r:id="rId20"/>
    <p:sldId id="28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2" r:id="rId30"/>
    <p:sldId id="313" r:id="rId31"/>
    <p:sldId id="314" r:id="rId32"/>
    <p:sldId id="315" r:id="rId33"/>
    <p:sldId id="316" r:id="rId34"/>
    <p:sldId id="317" r:id="rId35"/>
    <p:sldId id="311" r:id="rId36"/>
    <p:sldId id="318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4BFF9C"/>
    <a:srgbClr val="FF6600"/>
    <a:srgbClr val="09A75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K:\&#1054;&#1043;&#1069;\&#1054;&#1043;&#1069;%202016\&#1072;&#1085;&#1072;&#1083;&#1080;&#1090;&#1080;&#1082;&#1072;\&#1056;&#1077;&#1096;&#1072;&#1077;&#1084;&#1086;&#1089;&#1090;&#1100;_&#1054;&#1043;&#1069;-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localhost\Users\irinavolkova\Desktop\&#1053;&#1086;&#1074;&#1072;&#1103;%20&#1087;&#1072;&#1087;&#1082;&#1072;\&#1073;&#1072;&#1083;&#1083;&#1099;%20&#1087;&#1086;%20&#1082;&#1072;&#1078;&#1076;&#1086;&#1084;&#1091;%20&#1091;&#1095;&#1072;&#1089;&#1090;&#1085;&#1080;&#1082;&#109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10\AppData\Local\Temp\Rar$DIa0.361\&#1080;&#1085;&#1092;&#1086;&#1088;&#1084;&#1072;&#1090;&#1080;&#1082;&#1072;%20&#1080;%20&#1080;&#1082;&#1090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310\AppData\Local\Temp\Rar$DIa0.361\&#1080;&#1085;&#1092;&#1086;&#1088;&#1084;&#1072;&#1090;&#1080;&#1082;&#1072;%20&#1080;%20&#1080;&#1082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'05 Информатика'!$B$15:$S$15</c:f>
              <c:numCache>
                <c:formatCode>0</c:formatCode>
                <c:ptCount val="18"/>
                <c:pt idx="0">
                  <c:v>66.275999999999996</c:v>
                </c:pt>
                <c:pt idx="1">
                  <c:v>81.388000000000005</c:v>
                </c:pt>
                <c:pt idx="2">
                  <c:v>73.914999999999992</c:v>
                </c:pt>
                <c:pt idx="3">
                  <c:v>76.669999999999987</c:v>
                </c:pt>
                <c:pt idx="4">
                  <c:v>81.632000000000019</c:v>
                </c:pt>
                <c:pt idx="5">
                  <c:v>59.208000000000006</c:v>
                </c:pt>
                <c:pt idx="6">
                  <c:v>86.403999999999996</c:v>
                </c:pt>
                <c:pt idx="7">
                  <c:v>77.522000000000006</c:v>
                </c:pt>
                <c:pt idx="8">
                  <c:v>54.89</c:v>
                </c:pt>
                <c:pt idx="9">
                  <c:v>56.063000000000002</c:v>
                </c:pt>
                <c:pt idx="10">
                  <c:v>53.930000000000007</c:v>
                </c:pt>
                <c:pt idx="11">
                  <c:v>63.436999999999998</c:v>
                </c:pt>
                <c:pt idx="12">
                  <c:v>53.820999999999991</c:v>
                </c:pt>
                <c:pt idx="13">
                  <c:v>75.691999999999979</c:v>
                </c:pt>
                <c:pt idx="14">
                  <c:v>54.383000000000003</c:v>
                </c:pt>
                <c:pt idx="15">
                  <c:v>26.248000000000001</c:v>
                </c:pt>
                <c:pt idx="16">
                  <c:v>76.918999999999997</c:v>
                </c:pt>
                <c:pt idx="17">
                  <c:v>54.403000000000006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1612800"/>
        <c:axId val="91681152"/>
      </c:barChart>
      <c:catAx>
        <c:axId val="816128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600"/>
            </a:pPr>
            <a:endParaRPr lang="ru-RU"/>
          </a:p>
        </c:txPr>
        <c:crossAx val="91681152"/>
        <c:crosses val="autoZero"/>
        <c:auto val="1"/>
        <c:lblAlgn val="ctr"/>
        <c:lblOffset val="100"/>
        <c:noMultiLvlLbl val="0"/>
      </c:catAx>
      <c:valAx>
        <c:axId val="91681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161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0.00%</c:formatCode>
                <c:ptCount val="3"/>
                <c:pt idx="0">
                  <c:v>6.3799999999999996E-2</c:v>
                </c:pt>
                <c:pt idx="1">
                  <c:v>0.1067</c:v>
                </c:pt>
                <c:pt idx="2">
                  <c:v>0.1028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276160"/>
        <c:axId val="41277312"/>
      </c:barChart>
      <c:catAx>
        <c:axId val="4127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277312"/>
        <c:crosses val="autoZero"/>
        <c:auto val="1"/>
        <c:lblAlgn val="ctr"/>
        <c:lblOffset val="100"/>
        <c:noMultiLvlLbl val="0"/>
      </c:catAx>
      <c:valAx>
        <c:axId val="4127731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1276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0.00%</c:formatCode>
                <c:ptCount val="3"/>
                <c:pt idx="0">
                  <c:v>9.1399999999999995E-2</c:v>
                </c:pt>
                <c:pt idx="1">
                  <c:v>7.0300000000000001E-2</c:v>
                </c:pt>
                <c:pt idx="2">
                  <c:v>0.10580000000000001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055360"/>
        <c:axId val="41059456"/>
      </c:barChart>
      <c:catAx>
        <c:axId val="41055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41059456"/>
        <c:crosses val="autoZero"/>
        <c:auto val="1"/>
        <c:lblAlgn val="ctr"/>
        <c:lblOffset val="100"/>
        <c:noMultiLvlLbl val="0"/>
      </c:catAx>
      <c:valAx>
        <c:axId val="4105945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1055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075072"/>
        <c:axId val="41091840"/>
      </c:barChart>
      <c:catAx>
        <c:axId val="4107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41091840"/>
        <c:crosses val="autoZero"/>
        <c:auto val="1"/>
        <c:lblAlgn val="ctr"/>
        <c:lblOffset val="100"/>
        <c:noMultiLvlLbl val="0"/>
      </c:catAx>
      <c:valAx>
        <c:axId val="41091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075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Свердловская область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61.06</c:v>
                </c:pt>
                <c:pt idx="1">
                  <c:v>56.95</c:v>
                </c:pt>
                <c:pt idx="2">
                  <c:v>58.62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57.79</c:v>
                </c:pt>
                <c:pt idx="1">
                  <c:v>53.99</c:v>
                </c:pt>
                <c:pt idx="2">
                  <c:v>56.63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167488"/>
        <c:axId val="41173376"/>
      </c:barChart>
      <c:catAx>
        <c:axId val="41167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173376"/>
        <c:crosses val="autoZero"/>
        <c:auto val="1"/>
        <c:lblAlgn val="ctr"/>
        <c:lblOffset val="100"/>
        <c:noMultiLvlLbl val="0"/>
      </c:catAx>
      <c:valAx>
        <c:axId val="41173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167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21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2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3"/>
            <c:invertIfNegative val="0"/>
            <c:bubble3D val="0"/>
            <c:spPr>
              <a:solidFill>
                <a:srgbClr val="09A75C"/>
              </a:solidFill>
              <a:ln>
                <a:noFill/>
              </a:ln>
              <a:effectLst/>
            </c:spPr>
          </c:dPt>
          <c:dPt>
            <c:idx val="2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2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'общие результаты'!$E$1:$AE$1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</c:numCache>
            </c:numRef>
          </c:cat>
          <c:val>
            <c:numRef>
              <c:f>'общие результаты'!$E$1298:$AE$1298</c:f>
              <c:numCache>
                <c:formatCode>0</c:formatCode>
                <c:ptCount val="27"/>
                <c:pt idx="0">
                  <c:v>78.748068006182379</c:v>
                </c:pt>
                <c:pt idx="1">
                  <c:v>86.4760432766614</c:v>
                </c:pt>
                <c:pt idx="2">
                  <c:v>82.998454404945903</c:v>
                </c:pt>
                <c:pt idx="3">
                  <c:v>88.253477588871675</c:v>
                </c:pt>
                <c:pt idx="4">
                  <c:v>50.077279752704797</c:v>
                </c:pt>
                <c:pt idx="5">
                  <c:v>78.129829984544045</c:v>
                </c:pt>
                <c:pt idx="6">
                  <c:v>83.53941267387944</c:v>
                </c:pt>
                <c:pt idx="7">
                  <c:v>81.993817619783613</c:v>
                </c:pt>
                <c:pt idx="8">
                  <c:v>47.681607418856181</c:v>
                </c:pt>
                <c:pt idx="9">
                  <c:v>54.714064914992242</c:v>
                </c:pt>
                <c:pt idx="10">
                  <c:v>34.775888717156107</c:v>
                </c:pt>
                <c:pt idx="11">
                  <c:v>29.289026275115841</c:v>
                </c:pt>
                <c:pt idx="12">
                  <c:v>45.749613601236398</c:v>
                </c:pt>
                <c:pt idx="13">
                  <c:v>48.2998454404946</c:v>
                </c:pt>
                <c:pt idx="14">
                  <c:v>58.500772797527041</c:v>
                </c:pt>
                <c:pt idx="15">
                  <c:v>32.766615146831562</c:v>
                </c:pt>
                <c:pt idx="16">
                  <c:v>53.323029366306017</c:v>
                </c:pt>
                <c:pt idx="17">
                  <c:v>20.556414219474501</c:v>
                </c:pt>
                <c:pt idx="18">
                  <c:v>52.163833075734154</c:v>
                </c:pt>
                <c:pt idx="19">
                  <c:v>45.981452859350853</c:v>
                </c:pt>
                <c:pt idx="20">
                  <c:v>42.812982998454409</c:v>
                </c:pt>
                <c:pt idx="21">
                  <c:v>43.817619783616529</c:v>
                </c:pt>
                <c:pt idx="22">
                  <c:v>8.5780525502318383</c:v>
                </c:pt>
                <c:pt idx="23">
                  <c:v>43.637300360638839</c:v>
                </c:pt>
                <c:pt idx="24">
                  <c:v>38.678516228748059</c:v>
                </c:pt>
                <c:pt idx="25">
                  <c:v>54.018547140649147</c:v>
                </c:pt>
                <c:pt idx="26">
                  <c:v>9.9111282843894877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1682688"/>
        <c:axId val="98375552"/>
      </c:barChart>
      <c:catAx>
        <c:axId val="9168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600"/>
            </a:pPr>
            <a:endParaRPr lang="ru-RU"/>
          </a:p>
        </c:txPr>
        <c:crossAx val="98375552"/>
        <c:crosses val="autoZero"/>
        <c:auto val="1"/>
        <c:lblAlgn val="ctr"/>
        <c:lblOffset val="100"/>
        <c:noMultiLvlLbl val="0"/>
      </c:catAx>
      <c:valAx>
        <c:axId val="98375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9168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733332831963814E-2"/>
          <c:y val="2.904716161200311E-2"/>
          <c:w val="0.92157906957724212"/>
          <c:h val="0.908338427502692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не справились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Лист1!$A$4:$A$26</c:f>
              <c:strCache>
                <c:ptCount val="23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  <c:pt idx="4">
                  <c:v>B5</c:v>
                </c:pt>
                <c:pt idx="5">
                  <c:v>B6</c:v>
                </c:pt>
                <c:pt idx="6">
                  <c:v>B7</c:v>
                </c:pt>
                <c:pt idx="7">
                  <c:v>B8</c:v>
                </c:pt>
                <c:pt idx="8">
                  <c:v>B9</c:v>
                </c:pt>
                <c:pt idx="9">
                  <c:v>B10</c:v>
                </c:pt>
                <c:pt idx="10">
                  <c:v>B11</c:v>
                </c:pt>
                <c:pt idx="11">
                  <c:v>B12</c:v>
                </c:pt>
                <c:pt idx="12">
                  <c:v>B13</c:v>
                </c:pt>
                <c:pt idx="13">
                  <c:v>B14</c:v>
                </c:pt>
                <c:pt idx="14">
                  <c:v>B15</c:v>
                </c:pt>
                <c:pt idx="15">
                  <c:v>B16</c:v>
                </c:pt>
                <c:pt idx="16">
                  <c:v>B17</c:v>
                </c:pt>
                <c:pt idx="17">
                  <c:v>B18</c:v>
                </c:pt>
                <c:pt idx="18">
                  <c:v>B19</c:v>
                </c:pt>
                <c:pt idx="19">
                  <c:v>B20</c:v>
                </c:pt>
                <c:pt idx="20">
                  <c:v>B21</c:v>
                </c:pt>
                <c:pt idx="21">
                  <c:v>B22</c:v>
                </c:pt>
                <c:pt idx="22">
                  <c:v>B23</c:v>
                </c:pt>
              </c:strCache>
            </c:strRef>
          </c:cat>
          <c:val>
            <c:numRef>
              <c:f>Лист1!$B$4:$B$26</c:f>
              <c:numCache>
                <c:formatCode>General</c:formatCode>
                <c:ptCount val="23"/>
                <c:pt idx="0">
                  <c:v>670</c:v>
                </c:pt>
                <c:pt idx="1">
                  <c:v>168</c:v>
                </c:pt>
                <c:pt idx="2">
                  <c:v>108</c:v>
                </c:pt>
                <c:pt idx="3">
                  <c:v>353</c:v>
                </c:pt>
                <c:pt idx="4">
                  <c:v>95</c:v>
                </c:pt>
                <c:pt idx="5">
                  <c:v>584</c:v>
                </c:pt>
                <c:pt idx="6">
                  <c:v>341</c:v>
                </c:pt>
                <c:pt idx="7">
                  <c:v>220</c:v>
                </c:pt>
                <c:pt idx="8">
                  <c:v>887</c:v>
                </c:pt>
                <c:pt idx="9">
                  <c:v>820</c:v>
                </c:pt>
                <c:pt idx="10">
                  <c:v>1052</c:v>
                </c:pt>
                <c:pt idx="11">
                  <c:v>896</c:v>
                </c:pt>
                <c:pt idx="12">
                  <c:v>718</c:v>
                </c:pt>
                <c:pt idx="13">
                  <c:v>963</c:v>
                </c:pt>
                <c:pt idx="14">
                  <c:v>439</c:v>
                </c:pt>
                <c:pt idx="15">
                  <c:v>928</c:v>
                </c:pt>
                <c:pt idx="16">
                  <c:v>394</c:v>
                </c:pt>
                <c:pt idx="17">
                  <c:v>1211</c:v>
                </c:pt>
                <c:pt idx="18">
                  <c:v>481</c:v>
                </c:pt>
                <c:pt idx="19">
                  <c:v>637</c:v>
                </c:pt>
                <c:pt idx="20">
                  <c:v>794</c:v>
                </c:pt>
                <c:pt idx="21">
                  <c:v>901</c:v>
                </c:pt>
                <c:pt idx="22">
                  <c:v>1204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справились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Лист1!$A$4:$A$26</c:f>
              <c:strCache>
                <c:ptCount val="23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  <c:pt idx="4">
                  <c:v>B5</c:v>
                </c:pt>
                <c:pt idx="5">
                  <c:v>B6</c:v>
                </c:pt>
                <c:pt idx="6">
                  <c:v>B7</c:v>
                </c:pt>
                <c:pt idx="7">
                  <c:v>B8</c:v>
                </c:pt>
                <c:pt idx="8">
                  <c:v>B9</c:v>
                </c:pt>
                <c:pt idx="9">
                  <c:v>B10</c:v>
                </c:pt>
                <c:pt idx="10">
                  <c:v>B11</c:v>
                </c:pt>
                <c:pt idx="11">
                  <c:v>B12</c:v>
                </c:pt>
                <c:pt idx="12">
                  <c:v>B13</c:v>
                </c:pt>
                <c:pt idx="13">
                  <c:v>B14</c:v>
                </c:pt>
                <c:pt idx="14">
                  <c:v>B15</c:v>
                </c:pt>
                <c:pt idx="15">
                  <c:v>B16</c:v>
                </c:pt>
                <c:pt idx="16">
                  <c:v>B17</c:v>
                </c:pt>
                <c:pt idx="17">
                  <c:v>B18</c:v>
                </c:pt>
                <c:pt idx="18">
                  <c:v>B19</c:v>
                </c:pt>
                <c:pt idx="19">
                  <c:v>B20</c:v>
                </c:pt>
                <c:pt idx="20">
                  <c:v>B21</c:v>
                </c:pt>
                <c:pt idx="21">
                  <c:v>B22</c:v>
                </c:pt>
                <c:pt idx="22">
                  <c:v>B23</c:v>
                </c:pt>
              </c:strCache>
            </c:strRef>
          </c:cat>
          <c:val>
            <c:numRef>
              <c:f>Лист1!$D$4:$D$26</c:f>
              <c:numCache>
                <c:formatCode>General</c:formatCode>
                <c:ptCount val="23"/>
                <c:pt idx="0">
                  <c:v>663</c:v>
                </c:pt>
                <c:pt idx="1">
                  <c:v>1165</c:v>
                </c:pt>
                <c:pt idx="2">
                  <c:v>1225</c:v>
                </c:pt>
                <c:pt idx="3">
                  <c:v>980</c:v>
                </c:pt>
                <c:pt idx="4">
                  <c:v>1238</c:v>
                </c:pt>
                <c:pt idx="5">
                  <c:v>749</c:v>
                </c:pt>
                <c:pt idx="6">
                  <c:v>992</c:v>
                </c:pt>
                <c:pt idx="7">
                  <c:v>1113</c:v>
                </c:pt>
                <c:pt idx="8">
                  <c:v>446</c:v>
                </c:pt>
                <c:pt idx="9">
                  <c:v>513</c:v>
                </c:pt>
                <c:pt idx="10">
                  <c:v>281</c:v>
                </c:pt>
                <c:pt idx="11">
                  <c:v>437</c:v>
                </c:pt>
                <c:pt idx="12">
                  <c:v>615</c:v>
                </c:pt>
                <c:pt idx="13">
                  <c:v>370</c:v>
                </c:pt>
                <c:pt idx="14">
                  <c:v>894</c:v>
                </c:pt>
                <c:pt idx="15">
                  <c:v>405</c:v>
                </c:pt>
                <c:pt idx="16">
                  <c:v>939</c:v>
                </c:pt>
                <c:pt idx="17">
                  <c:v>122</c:v>
                </c:pt>
                <c:pt idx="18">
                  <c:v>852</c:v>
                </c:pt>
                <c:pt idx="19">
                  <c:v>696</c:v>
                </c:pt>
                <c:pt idx="20">
                  <c:v>539</c:v>
                </c:pt>
                <c:pt idx="21">
                  <c:v>432</c:v>
                </c:pt>
                <c:pt idx="22">
                  <c:v>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423168"/>
        <c:axId val="98424704"/>
      </c:barChart>
      <c:catAx>
        <c:axId val="98423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8424704"/>
        <c:crosses val="autoZero"/>
        <c:auto val="1"/>
        <c:lblAlgn val="ctr"/>
        <c:lblOffset val="100"/>
        <c:noMultiLvlLbl val="0"/>
      </c:catAx>
      <c:valAx>
        <c:axId val="98424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423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733646814627078"/>
          <c:y val="4.3000403375043135E-2"/>
          <c:w val="0.1972934506412673"/>
          <c:h val="0.11916322550328314"/>
        </c:manualLayout>
      </c:layout>
      <c:overlay val="0"/>
      <c:txPr>
        <a:bodyPr/>
        <a:lstStyle/>
        <a:p>
          <a:pPr>
            <a:defRPr sz="1200">
              <a:latin typeface="Cambria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0 баллов</c:v>
          </c:tx>
          <c:spPr>
            <a:solidFill>
              <a:srgbClr val="FF0000"/>
            </a:solidFill>
          </c:spPr>
          <c:invertIfNegative val="0"/>
          <c:cat>
            <c:strRef>
              <c:f>Лист1!$A$27:$A$30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Лист1!$B$27:$B$30</c:f>
              <c:numCache>
                <c:formatCode>General</c:formatCode>
                <c:ptCount val="4"/>
                <c:pt idx="0">
                  <c:v>522</c:v>
                </c:pt>
                <c:pt idx="1">
                  <c:v>769</c:v>
                </c:pt>
                <c:pt idx="2">
                  <c:v>513</c:v>
                </c:pt>
                <c:pt idx="3">
                  <c:v>1075</c:v>
                </c:pt>
              </c:numCache>
            </c:numRef>
          </c:val>
        </c:ser>
        <c:ser>
          <c:idx val="1"/>
          <c:order val="1"/>
          <c:tx>
            <c:v>1 балл</c:v>
          </c:tx>
          <c:spPr>
            <a:solidFill>
              <a:srgbClr val="FFFF00"/>
            </a:solidFill>
          </c:spPr>
          <c:invertIfNegative val="0"/>
          <c:cat>
            <c:strRef>
              <c:f>Лист1!$A$27:$A$30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Лист1!$D$27:$D$30</c:f>
              <c:numCache>
                <c:formatCode>General</c:formatCode>
                <c:ptCount val="4"/>
                <c:pt idx="0">
                  <c:v>144</c:v>
                </c:pt>
                <c:pt idx="1">
                  <c:v>150</c:v>
                </c:pt>
                <c:pt idx="2">
                  <c:v>273</c:v>
                </c:pt>
                <c:pt idx="3">
                  <c:v>93</c:v>
                </c:pt>
              </c:numCache>
            </c:numRef>
          </c:val>
        </c:ser>
        <c:ser>
          <c:idx val="2"/>
          <c:order val="2"/>
          <c:tx>
            <c:v>2 балла</c:v>
          </c:tx>
          <c:spPr>
            <a:solidFill>
              <a:srgbClr val="00B050"/>
            </a:solidFill>
          </c:spPr>
          <c:invertIfNegative val="0"/>
          <c:cat>
            <c:strRef>
              <c:f>Лист1!$A$27:$A$30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Лист1!$F$27:$F$30</c:f>
              <c:numCache>
                <c:formatCode>General</c:formatCode>
                <c:ptCount val="4"/>
                <c:pt idx="0">
                  <c:v>219</c:v>
                </c:pt>
                <c:pt idx="1">
                  <c:v>414</c:v>
                </c:pt>
                <c:pt idx="2">
                  <c:v>216</c:v>
                </c:pt>
                <c:pt idx="3">
                  <c:v>109</c:v>
                </c:pt>
              </c:numCache>
            </c:numRef>
          </c:val>
        </c:ser>
        <c:ser>
          <c:idx val="3"/>
          <c:order val="3"/>
          <c:tx>
            <c:v>3 балла</c:v>
          </c:tx>
          <c:invertIfNegative val="0"/>
          <c:cat>
            <c:strRef>
              <c:f>Лист1!$A$27:$A$30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Лист1!$H$27:$H$30</c:f>
              <c:numCache>
                <c:formatCode>General</c:formatCode>
                <c:ptCount val="4"/>
                <c:pt idx="0">
                  <c:v>448</c:v>
                </c:pt>
                <c:pt idx="2">
                  <c:v>331</c:v>
                </c:pt>
                <c:pt idx="3">
                  <c:v>22</c:v>
                </c:pt>
              </c:numCache>
            </c:numRef>
          </c:val>
        </c:ser>
        <c:ser>
          <c:idx val="4"/>
          <c:order val="4"/>
          <c:tx>
            <c:v>4 балла</c:v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Лист1!$A$27:$A$30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Лист1!$J$27:$J$30</c:f>
              <c:numCache>
                <c:formatCode>General</c:formatCode>
                <c:ptCount val="4"/>
                <c:pt idx="3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21856"/>
        <c:axId val="98523392"/>
      </c:barChart>
      <c:catAx>
        <c:axId val="98521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98523392"/>
        <c:crosses val="autoZero"/>
        <c:auto val="1"/>
        <c:lblAlgn val="ctr"/>
        <c:lblOffset val="100"/>
        <c:noMultiLvlLbl val="0"/>
      </c:catAx>
      <c:valAx>
        <c:axId val="98523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521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21304844417829"/>
          <c:y val="0.21931079620856103"/>
          <c:w val="0.16704122583520969"/>
          <c:h val="0.23752700088081574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6E0759-6D4E-47A8-A8CD-369AA92367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5304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FBEAE4-F00A-44A0-8997-65054844020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219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7165D1-74FB-45D1-8C35-2C4F41DE8F2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1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571CAB-8872-4BBD-9CA2-5A12D58616F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26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45D0DF-F755-4AC7-B1BD-4A640A725C3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65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D8B98E-9E4A-47FF-9C72-719B635870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02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4E23A9-6C3E-4FFE-9722-C1CB56D5125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617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CC3CB7-DBA0-48B5-9AA6-C16D5002982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924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4E3E3E8-FEBA-4064-9EFC-C37A5F29E2D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069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FE0478F-59B1-4E82-AF58-58A40B38142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039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5BECE3-4BCE-4733-A3F5-E96ECC367D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960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49B19D2-2892-4809-8A61-2C28BECE3134}" type="slidenum">
              <a:rPr lang="es-ES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260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0CIFgXimFgrRrR1LYaG82zsbgnYUfglK" TargetMode="External"/><Relationship Id="rId2" Type="http://schemas.openxmlformats.org/officeDocument/2006/relationships/hyperlink" Target="https://www.youtube.com/playlist?list=PL66kIi3dt8A5d8NQKJ6_N4sPnDe-MmHm7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learn.irro.ru/subject/index/card/switcher/programm/subject_id/2795" TargetMode="External"/><Relationship Id="rId2" Type="http://schemas.openxmlformats.org/officeDocument/2006/relationships/hyperlink" Target="http://elearn.irro.ru/subject/index/card/switcher/programm/subject_id/2590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olymp.ru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70"/>
          <p:cNvSpPr>
            <a:spLocks noChangeArrowheads="1"/>
          </p:cNvSpPr>
          <p:nvPr/>
        </p:nvSpPr>
        <p:spPr bwMode="auto">
          <a:xfrm>
            <a:off x="611190" y="6021388"/>
            <a:ext cx="5184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b="1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726497"/>
            <a:ext cx="9144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Повышение 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качества </a:t>
            </a:r>
            <a:r>
              <a:rPr lang="ru-RU" sz="4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преподавания и подготовки </a:t>
            </a:r>
            <a:endParaRPr lang="ru-RU" sz="4400" b="1" i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defTabSz="914400">
              <a:defRPr/>
            </a:pPr>
            <a:r>
              <a:rPr lang="ru-RU" sz="44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 </a:t>
            </a:r>
            <a:r>
              <a:rPr lang="ru-RU" sz="4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ГИА по предмету «Информатика и ИКТ</a:t>
            </a:r>
            <a:r>
              <a:rPr lang="ru-RU" sz="44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»»</a:t>
            </a:r>
            <a:endParaRPr lang="ru-RU" altLang="ru-RU" b="1" dirty="0">
              <a:solidFill>
                <a:srgbClr val="000000">
                  <a:lumMod val="10000"/>
                </a:srgb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722" y="389930"/>
            <a:ext cx="58480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9A7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 ноября 2016 года</a:t>
            </a:r>
            <a:endParaRPr lang="ru-RU" sz="3200" dirty="0">
              <a:solidFill>
                <a:srgbClr val="09A7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r>
              <a:rPr lang="ru-RU" sz="3200" b="1" dirty="0">
                <a:solidFill>
                  <a:srgbClr val="09A7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РМО учителей информатики</a:t>
            </a:r>
            <a:endParaRPr lang="ru-RU" sz="3200" dirty="0">
              <a:solidFill>
                <a:srgbClr val="09A7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1" y="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Задание 13.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t="48462" r="36317" b="32089"/>
          <a:stretch/>
        </p:blipFill>
        <p:spPr bwMode="auto">
          <a:xfrm>
            <a:off x="267287" y="1266091"/>
            <a:ext cx="8654405" cy="18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501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1" y="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Задание 16.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1" t="41731" r="26262" b="14231"/>
          <a:stretch/>
        </p:blipFill>
        <p:spPr bwMode="auto">
          <a:xfrm>
            <a:off x="168812" y="1153549"/>
            <a:ext cx="8710067" cy="415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752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722" y="165456"/>
            <a:ext cx="8229600" cy="84447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ОГЭ-2017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" y="1067940"/>
            <a:ext cx="8789159" cy="103381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Cambria" pitchFamily="18" charset="0"/>
              </a:rPr>
              <a:t>Справка </a:t>
            </a:r>
            <a:r>
              <a:rPr lang="ru-RU" sz="2400" dirty="0">
                <a:latin typeface="Cambria" pitchFamily="18" charset="0"/>
              </a:rPr>
              <a:t>об изменениях КИМ</a:t>
            </a:r>
          </a:p>
          <a:p>
            <a:pPr marL="0" indent="0" algn="ctr">
              <a:buNone/>
            </a:pPr>
            <a:r>
              <a:rPr lang="ru-RU" sz="2400" dirty="0">
                <a:latin typeface="Cambria" pitchFamily="18" charset="0"/>
              </a:rPr>
              <a:t>основного государственного экзамена (ОГЭ) в 2017 году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4" t="15385" r="14802" b="9616"/>
          <a:stretch/>
        </p:blipFill>
        <p:spPr bwMode="auto">
          <a:xfrm>
            <a:off x="1430329" y="2019869"/>
            <a:ext cx="6404369" cy="4135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984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722" y="165456"/>
            <a:ext cx="8229600" cy="84447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ОГЭ-2017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" y="1067940"/>
            <a:ext cx="8898341" cy="103381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Cambria" pitchFamily="18" charset="0"/>
              </a:rPr>
              <a:t>Рекомендации по использованию и интерпретации результатов </a:t>
            </a:r>
            <a:r>
              <a:rPr lang="ru-RU" sz="2000" dirty="0" smtClean="0">
                <a:latin typeface="Cambria" pitchFamily="18" charset="0"/>
              </a:rPr>
              <a:t>выполнения  экзаменационных </a:t>
            </a:r>
            <a:r>
              <a:rPr lang="ru-RU" sz="2000" dirty="0">
                <a:latin typeface="Cambria" pitchFamily="18" charset="0"/>
              </a:rPr>
              <a:t>работ для проведения в 2017 </a:t>
            </a:r>
            <a:r>
              <a:rPr lang="ru-RU" sz="2000" dirty="0" smtClean="0">
                <a:latin typeface="Cambria" pitchFamily="18" charset="0"/>
              </a:rPr>
              <a:t>году основного </a:t>
            </a:r>
            <a:r>
              <a:rPr lang="ru-RU" sz="2000" dirty="0">
                <a:latin typeface="Cambria" pitchFamily="18" charset="0"/>
              </a:rPr>
              <a:t>государственного экзамена (ОГЭ)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2012" y="2303649"/>
            <a:ext cx="87618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10. ИНФОРМАТИКА и ИКТ </a:t>
            </a:r>
            <a:endParaRPr lang="ru-RU" sz="2000" dirty="0">
              <a:latin typeface="Cambria" pitchFamily="18" charset="0"/>
            </a:endParaRPr>
          </a:p>
          <a:p>
            <a:pPr algn="just"/>
            <a:r>
              <a:rPr lang="ru-RU" sz="2000" dirty="0">
                <a:latin typeface="Cambria" pitchFamily="18" charset="0"/>
              </a:rPr>
              <a:t>Максимальное количество баллов, которое может получить экзаменуемый за выполнение всей экзаменационной работы, – 22 балла. </a:t>
            </a:r>
          </a:p>
          <a:p>
            <a:pPr algn="r"/>
            <a:endParaRPr lang="ru-RU" sz="2000" i="1" dirty="0" smtClean="0">
              <a:latin typeface="Cambria" pitchFamily="18" charset="0"/>
            </a:endParaRPr>
          </a:p>
          <a:p>
            <a:pPr algn="r"/>
            <a:r>
              <a:rPr lang="ru-RU" sz="2000" i="1" dirty="0" smtClean="0">
                <a:latin typeface="Cambria" pitchFamily="18" charset="0"/>
              </a:rPr>
              <a:t>Таблица </a:t>
            </a:r>
            <a:r>
              <a:rPr lang="ru-RU" sz="2000" i="1" dirty="0">
                <a:latin typeface="Cambria" pitchFamily="18" charset="0"/>
              </a:rPr>
              <a:t>11 </a:t>
            </a:r>
            <a:endParaRPr lang="ru-RU" sz="2000" dirty="0">
              <a:latin typeface="Cambria" pitchFamily="18" charset="0"/>
            </a:endParaRPr>
          </a:p>
          <a:p>
            <a:pPr algn="ctr"/>
            <a:r>
              <a:rPr lang="ru-RU" sz="2000" b="1" dirty="0">
                <a:latin typeface="Cambria" pitchFamily="18" charset="0"/>
              </a:rPr>
              <a:t>Шкала пересчета первичного балла за выполнение </a:t>
            </a:r>
            <a:endParaRPr lang="ru-RU" sz="2000" dirty="0">
              <a:latin typeface="Cambria" pitchFamily="18" charset="0"/>
            </a:endParaRPr>
          </a:p>
          <a:p>
            <a:pPr algn="ctr"/>
            <a:r>
              <a:rPr lang="ru-RU" sz="2000" b="1" dirty="0">
                <a:latin typeface="Cambria" pitchFamily="18" charset="0"/>
              </a:rPr>
              <a:t>экзаменационной работы в отметку по пятибалльной </a:t>
            </a:r>
            <a:r>
              <a:rPr lang="ru-RU" sz="2000" b="1" dirty="0" smtClean="0">
                <a:latin typeface="Cambria" pitchFamily="18" charset="0"/>
              </a:rPr>
              <a:t>шкале</a:t>
            </a:r>
            <a:endParaRPr lang="ru-RU" sz="2000" dirty="0">
              <a:latin typeface="Cambr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806415"/>
              </p:ext>
            </p:extLst>
          </p:nvPr>
        </p:nvGraphicFramePr>
        <p:xfrm>
          <a:off x="377588" y="4550419"/>
          <a:ext cx="8438864" cy="106510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70328"/>
                <a:gridCol w="1467134"/>
                <a:gridCol w="1467134"/>
                <a:gridCol w="1467134"/>
                <a:gridCol w="1467134"/>
              </a:tblGrid>
              <a:tr h="5109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Отметка по </a:t>
                      </a:r>
                    </a:p>
                    <a:p>
                      <a:r>
                        <a:rPr lang="ru-RU" dirty="0" smtClean="0">
                          <a:latin typeface="Cambria" pitchFamily="18" charset="0"/>
                        </a:rPr>
                        <a:t>пятибалльной шкале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«2»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«3»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«4»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Cambria" pitchFamily="18" charset="0"/>
                        </a:rPr>
                        <a:t>«5» 	</a:t>
                      </a:r>
                    </a:p>
                    <a:p>
                      <a:pPr algn="ctr"/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02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</a:rPr>
                        <a:t>Общий балл 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0 – 4 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5 – 11 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12 – 17 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</a:rPr>
                        <a:t>18 – 22 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41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6478"/>
            <a:ext cx="8229600" cy="83251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2016, не преодолели минимальный порог</a:t>
            </a:r>
            <a:endParaRPr lang="ru-RU" sz="3600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45153121"/>
              </p:ext>
            </p:extLst>
          </p:nvPr>
        </p:nvGraphicFramePr>
        <p:xfrm>
          <a:off x="636896" y="1381649"/>
          <a:ext cx="7606352" cy="417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" y="110865"/>
            <a:ext cx="870044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2016, набрали более 80 баллов</a:t>
            </a:r>
            <a:endParaRPr lang="ru-RU" sz="3600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09675458"/>
              </p:ext>
            </p:extLst>
          </p:nvPr>
        </p:nvGraphicFramePr>
        <p:xfrm>
          <a:off x="541362" y="1572719"/>
          <a:ext cx="7797420" cy="3910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8001"/>
          </a:xfrm>
        </p:spPr>
        <p:txBody>
          <a:bodyPr/>
          <a:lstStyle/>
          <a:p>
            <a:r>
              <a:rPr lang="ru-RU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2016, 100 баллов</a:t>
            </a:r>
            <a:endParaRPr lang="ru-RU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64281199"/>
              </p:ext>
            </p:extLst>
          </p:nvPr>
        </p:nvGraphicFramePr>
        <p:xfrm>
          <a:off x="814316" y="1477184"/>
          <a:ext cx="7428931" cy="422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074" y="12451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2016, средний балл</a:t>
            </a:r>
            <a:endParaRPr lang="ru-RU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42026282"/>
              </p:ext>
            </p:extLst>
          </p:nvPr>
        </p:nvGraphicFramePr>
        <p:xfrm>
          <a:off x="442001" y="1518127"/>
          <a:ext cx="8401748" cy="3910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78" y="238279"/>
            <a:ext cx="8871044" cy="8671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2016, 1302  чел, % выполнения</a:t>
            </a:r>
            <a:endParaRPr lang="ru-RU" sz="3600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22168041"/>
              </p:ext>
            </p:extLst>
          </p:nvPr>
        </p:nvGraphicFramePr>
        <p:xfrm>
          <a:off x="224580" y="1361367"/>
          <a:ext cx="8673759" cy="4481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0501" y="1487606"/>
            <a:ext cx="3643954" cy="1596787"/>
          </a:xfrm>
          <a:prstGeom prst="rect">
            <a:avLst/>
          </a:prstGeom>
          <a:solidFill>
            <a:schemeClr val="accent2">
              <a:lumMod val="60000"/>
              <a:lumOff val="4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44456" y="3084393"/>
            <a:ext cx="3575712" cy="791570"/>
          </a:xfrm>
          <a:prstGeom prst="rect">
            <a:avLst/>
          </a:prstGeom>
          <a:solidFill>
            <a:srgbClr val="92D05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572" y="122928"/>
            <a:ext cx="8662428" cy="927950"/>
          </a:xfrm>
        </p:spPr>
        <p:txBody>
          <a:bodyPr/>
          <a:lstStyle/>
          <a:p>
            <a:r>
              <a:rPr lang="ru-RU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2015, 1392  чел, часть 1 </a:t>
            </a:r>
            <a:endParaRPr lang="ru-RU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23138061"/>
              </p:ext>
            </p:extLst>
          </p:nvPr>
        </p:nvGraphicFramePr>
        <p:xfrm>
          <a:off x="333725" y="1141004"/>
          <a:ext cx="8510024" cy="4809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061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Cambria" pitchFamily="18" charset="0"/>
              </a:rPr>
              <a:t>Итоговая </a:t>
            </a:r>
            <a:r>
              <a:rPr lang="ru-RU" sz="4000" dirty="0">
                <a:latin typeface="Cambria" pitchFamily="18" charset="0"/>
              </a:rPr>
              <a:t>аттестация в 2017 году: анализ спецификации, кодификатора и демонстрационного варианта </a:t>
            </a:r>
            <a:endParaRPr lang="ru-RU" sz="4000" dirty="0" smtClean="0">
              <a:latin typeface="Cambria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Cambria" pitchFamily="18" charset="0"/>
              </a:rPr>
              <a:t>ОГЭ  </a:t>
            </a:r>
            <a:r>
              <a:rPr lang="ru-RU" sz="4000" dirty="0">
                <a:latin typeface="Cambria" pitchFamily="18" charset="0"/>
              </a:rPr>
              <a:t>и </a:t>
            </a:r>
            <a:r>
              <a:rPr lang="ru-RU" sz="4000" dirty="0" smtClean="0">
                <a:latin typeface="Cambria" pitchFamily="18" charset="0"/>
              </a:rPr>
              <a:t>ЕГЭ</a:t>
            </a:r>
            <a:endParaRPr lang="ru-RU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981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" y="122929"/>
            <a:ext cx="8775511" cy="1050778"/>
          </a:xfrm>
        </p:spPr>
        <p:txBody>
          <a:bodyPr/>
          <a:lstStyle/>
          <a:p>
            <a:r>
              <a:rPr lang="ru-RU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 – 2015, 1392  чел, часть 2 </a:t>
            </a:r>
            <a:endParaRPr lang="ru-RU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84480563"/>
              </p:ext>
            </p:extLst>
          </p:nvPr>
        </p:nvGraphicFramePr>
        <p:xfrm>
          <a:off x="362357" y="1348332"/>
          <a:ext cx="8385858" cy="4705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" y="151808"/>
            <a:ext cx="8686800" cy="680705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№5, Умение кодировать и </a:t>
            </a:r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декодировать информацию, Б, 1 мин</a:t>
            </a:r>
            <a:endParaRPr lang="ru-RU" sz="3600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0" t="31731" r="31884" b="29999"/>
          <a:stretch/>
        </p:blipFill>
        <p:spPr bwMode="auto">
          <a:xfrm>
            <a:off x="267286" y="1280159"/>
            <a:ext cx="8535520" cy="300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332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53" y="97217"/>
            <a:ext cx="8795981" cy="1253911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№9, Умение определять скорость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передачи информации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 заданной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пропускной способности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канала, объем памяти,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необходимый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для хранения звуковой и</a:t>
            </a:r>
            <a:b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2400" b="1" dirty="0">
                <a:solidFill>
                  <a:srgbClr val="09A7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графической информации, Б, </a:t>
            </a:r>
            <a:r>
              <a:rPr lang="ru-RU" sz="2400" b="1" dirty="0" smtClean="0">
                <a:solidFill>
                  <a:srgbClr val="09A7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 </a:t>
            </a:r>
            <a:r>
              <a:rPr lang="ru-RU" sz="2400" b="1" dirty="0">
                <a:solidFill>
                  <a:srgbClr val="09A7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4" t="20385" r="7881" b="47307"/>
          <a:stretch/>
        </p:blipFill>
        <p:spPr bwMode="auto">
          <a:xfrm>
            <a:off x="295422" y="1730325"/>
            <a:ext cx="8652934" cy="2541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903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" y="151808"/>
            <a:ext cx="8686800" cy="680705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№10, Знание о методах измерения </a:t>
            </a:r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количества </a:t>
            </a:r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информации, Б, </a:t>
            </a:r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 </a:t>
            </a:r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4" t="34423" r="7449" b="34615"/>
          <a:stretch/>
        </p:blipFill>
        <p:spPr bwMode="auto">
          <a:xfrm>
            <a:off x="154744" y="1280159"/>
            <a:ext cx="8798588" cy="245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264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" y="151808"/>
            <a:ext cx="8686800" cy="680705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№11, Умение исполнить рекурсивный </a:t>
            </a:r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алгоритм</a:t>
            </a:r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Б, </a:t>
            </a:r>
            <a:r>
              <a:rPr lang="ru-RU" sz="36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 </a:t>
            </a:r>
            <a:r>
              <a:rPr lang="ru-RU" sz="36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" t="12308" r="43345" b="9038"/>
          <a:stretch/>
        </p:blipFill>
        <p:spPr bwMode="auto">
          <a:xfrm>
            <a:off x="181621" y="1048596"/>
            <a:ext cx="6737794" cy="571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701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" y="151808"/>
            <a:ext cx="8686800" cy="680705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№12, Знание базовых принципов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организации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 функционирования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компьютерных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сетей, адресации в сети, Б,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4" t="13269" r="7990" b="36154"/>
          <a:stretch/>
        </p:blipFill>
        <p:spPr bwMode="auto">
          <a:xfrm>
            <a:off x="211015" y="1184626"/>
            <a:ext cx="8846612" cy="411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204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" y="151808"/>
            <a:ext cx="8686800" cy="680705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16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Знание позиционных систем счисления,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П, 2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8" t="32115" r="8206" b="49360"/>
          <a:stretch/>
        </p:blipFill>
        <p:spPr bwMode="auto">
          <a:xfrm>
            <a:off x="112541" y="1237956"/>
            <a:ext cx="8826743" cy="196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196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7" y="151808"/>
            <a:ext cx="8768687" cy="680705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№18, Знание основных понятий и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законов математической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логики, П, </a:t>
            </a:r>
            <a:r>
              <a:rPr lang="ru-RU" sz="24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 </a:t>
            </a:r>
            <a:r>
              <a:rPr lang="ru-RU" sz="2400" b="1" dirty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" t="30769" r="33938" b="34615"/>
          <a:stretch/>
        </p:blipFill>
        <p:spPr bwMode="auto">
          <a:xfrm>
            <a:off x="140676" y="1181685"/>
            <a:ext cx="8852885" cy="2776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1961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722" y="165456"/>
            <a:ext cx="8229600" cy="84447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ЕГЭ-2017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" y="1067940"/>
            <a:ext cx="8789159" cy="103381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Cambria" pitchFamily="18" charset="0"/>
              </a:rPr>
              <a:t>Справка </a:t>
            </a:r>
            <a:r>
              <a:rPr lang="ru-RU" sz="2400" dirty="0">
                <a:latin typeface="Cambria" pitchFamily="18" charset="0"/>
              </a:rPr>
              <a:t>об изменениях КИМ</a:t>
            </a:r>
          </a:p>
          <a:p>
            <a:pPr marL="0" indent="0" algn="ctr">
              <a:buNone/>
            </a:pPr>
            <a:r>
              <a:rPr lang="ru-RU" sz="2400" dirty="0" smtClean="0">
                <a:latin typeface="Cambria" pitchFamily="18" charset="0"/>
              </a:rPr>
              <a:t>единого </a:t>
            </a:r>
            <a:r>
              <a:rPr lang="ru-RU" sz="2400" dirty="0">
                <a:latin typeface="Cambria" pitchFamily="18" charset="0"/>
              </a:rPr>
              <a:t>государственного экзамена </a:t>
            </a:r>
            <a:r>
              <a:rPr lang="ru-RU" sz="2400" dirty="0" smtClean="0">
                <a:latin typeface="Cambria" pitchFamily="18" charset="0"/>
              </a:rPr>
              <a:t>(ЕГЭ</a:t>
            </a:r>
            <a:r>
              <a:rPr lang="ru-RU" sz="2400" dirty="0">
                <a:latin typeface="Cambria" pitchFamily="18" charset="0"/>
              </a:rPr>
              <a:t>) в 2017 году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6255" y="2292530"/>
            <a:ext cx="807265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b="1" dirty="0" smtClean="0">
                <a:latin typeface="Cambria" pitchFamily="18" charset="0"/>
              </a:rPr>
              <a:t>Русский </a:t>
            </a:r>
            <a:r>
              <a:rPr lang="ru-RU" sz="2800" b="1" dirty="0">
                <a:latin typeface="Cambria" pitchFamily="18" charset="0"/>
              </a:rPr>
              <a:t>язык, Математика (базовый и профильный уровни), География, </a:t>
            </a:r>
            <a:r>
              <a:rPr lang="ru-RU" sz="3200" b="1" dirty="0">
                <a:solidFill>
                  <a:srgbClr val="C00000"/>
                </a:solidFill>
                <a:latin typeface="Cambria" pitchFamily="18" charset="0"/>
              </a:rPr>
              <a:t>Информатика и ИКТ</a:t>
            </a:r>
            <a:r>
              <a:rPr lang="ru-RU" sz="2800" b="1" dirty="0">
                <a:latin typeface="Cambria" pitchFamily="18" charset="0"/>
              </a:rPr>
              <a:t>, Литература - нет изменений структуры и содержания </a:t>
            </a:r>
            <a:r>
              <a:rPr lang="ru-RU" sz="2800" dirty="0">
                <a:latin typeface="Cambria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08137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353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 </a:t>
            </a: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«Моделирование» в курсе информатики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Cambria" pitchFamily="18" charset="0"/>
              </a:rPr>
              <a:t>ФК ГОС</a:t>
            </a:r>
            <a:endParaRPr lang="ru-RU" sz="2400" dirty="0">
              <a:latin typeface="Cambria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Cambria" pitchFamily="18" charset="0"/>
              </a:rPr>
              <a:t>Тема «Информационное моделирование» — 5 ч </a:t>
            </a:r>
          </a:p>
          <a:p>
            <a:pPr marL="0" indent="0" algn="just">
              <a:buNone/>
            </a:pPr>
            <a:r>
              <a:rPr lang="ru-RU" sz="2400" dirty="0">
                <a:latin typeface="Cambria" pitchFamily="18" charset="0"/>
              </a:rPr>
              <a:t>Понятие модели; натурные и информационные модели. Назначение и свойства моделей. Виды информационных моделей: вербальные, графические, математические, имитационные. Табличная организация информации. Области применения компьютерного информационного моделирования.</a:t>
            </a:r>
          </a:p>
          <a:p>
            <a:pPr marL="0" indent="0" algn="just">
              <a:buNone/>
            </a:pPr>
            <a:r>
              <a:rPr lang="ru-RU" sz="2400" dirty="0">
                <a:latin typeface="Cambria" pitchFamily="18" charset="0"/>
              </a:rPr>
              <a:t>Практика на компьютере: работа с демонстрационными примерами компьютерных информационных моделей.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50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086" y="0"/>
            <a:ext cx="8229600" cy="928048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ОГЭ - 2016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345765"/>
              </p:ext>
            </p:extLst>
          </p:nvPr>
        </p:nvGraphicFramePr>
        <p:xfrm>
          <a:off x="260069" y="1567280"/>
          <a:ext cx="8447201" cy="2944368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988098"/>
                <a:gridCol w="1819701"/>
                <a:gridCol w="1819701"/>
                <a:gridCol w="1819701"/>
              </a:tblGrid>
              <a:tr h="2453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Предметы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Процент участников, не преодолевших минимальную границу, %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2014 г.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2015 г.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2016 г.</a:t>
                      </a:r>
                      <a:endParaRPr lang="ru-RU" sz="20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Информатика и ИКТ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spc="-5" dirty="0">
                          <a:effectLst/>
                          <a:latin typeface="Cambria" pitchFamily="18" charset="0"/>
                        </a:rPr>
                        <a:t>1,52</a:t>
                      </a:r>
                      <a:endParaRPr lang="ru-RU" sz="2000" b="1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spc="-5" dirty="0">
                          <a:effectLst/>
                          <a:latin typeface="Cambria" pitchFamily="18" charset="0"/>
                        </a:rPr>
                        <a:t>1,03</a:t>
                      </a:r>
                      <a:endParaRPr lang="ru-RU" sz="2000" b="1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8,50</a:t>
                      </a:r>
                      <a:endParaRPr lang="ru-RU" sz="2000" b="1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353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 </a:t>
            </a: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«Моделирование» в курсе информатики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842038"/>
              </p:ext>
            </p:extLst>
          </p:nvPr>
        </p:nvGraphicFramePr>
        <p:xfrm>
          <a:off x="436292" y="1364777"/>
          <a:ext cx="8270980" cy="46669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{10A1B5D5-9B99-4C35-A422-299274C87663}</a:tableStyleId>
              </a:tblPr>
              <a:tblGrid>
                <a:gridCol w="3862753"/>
                <a:gridCol w="4408227"/>
              </a:tblGrid>
              <a:tr h="43372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Требования к уровню подготовки обучающихся (результат)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6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Учащиеся должны знать: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Учащиеся должны уметь: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650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/>
                        <a:buChar char=""/>
                        <a:tabLst>
                          <a:tab pos="228600" algn="l"/>
                        </a:tabLst>
                      </a:pPr>
                      <a:r>
                        <a:rPr lang="ru-RU" sz="2000" b="0" dirty="0">
                          <a:effectLst/>
                          <a:latin typeface="Cambria" pitchFamily="18" charset="0"/>
                        </a:rPr>
                        <a:t>что такое модель; в чем разница между натур­ной и информационной моделями;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/>
                        <a:buChar char=""/>
                        <a:tabLst>
                          <a:tab pos="228600" algn="l"/>
                        </a:tabLst>
                      </a:pPr>
                      <a:r>
                        <a:rPr lang="ru-RU" sz="2000" b="0" dirty="0">
                          <a:effectLst/>
                          <a:latin typeface="Cambria" pitchFamily="18" charset="0"/>
                        </a:rPr>
                        <a:t>какие существуют формы представления инфор­мационных моделей (графические, табличные, вербальные, математические).</a:t>
                      </a:r>
                      <a:endParaRPr lang="ru-RU" sz="2000" b="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/>
                        <a:buChar char=""/>
                        <a:tabLst>
                          <a:tab pos="228600" algn="l"/>
                        </a:tabLst>
                      </a:pPr>
                      <a:r>
                        <a:rPr lang="ru-RU" sz="2000" b="0" dirty="0">
                          <a:effectLst/>
                          <a:latin typeface="Cambria" pitchFamily="18" charset="0"/>
                        </a:rPr>
                        <a:t>приводить примеры натурных и информацион­ных моделей;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/>
                        <a:buChar char=""/>
                        <a:tabLst>
                          <a:tab pos="228600" algn="l"/>
                        </a:tabLst>
                      </a:pPr>
                      <a:r>
                        <a:rPr lang="ru-RU" sz="2000" b="0" dirty="0">
                          <a:effectLst/>
                          <a:latin typeface="Cambria" pitchFamily="18" charset="0"/>
                        </a:rPr>
                        <a:t>ориентироваться в таблично организованной ин­формации;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/>
                        <a:buChar char=""/>
                      </a:pPr>
                      <a:r>
                        <a:rPr lang="ru-RU" sz="2000" b="0" dirty="0">
                          <a:effectLst/>
                          <a:latin typeface="Cambria" pitchFamily="18" charset="0"/>
                        </a:rPr>
                        <a:t>описывать объект (процесс) в табличной форме для простых случаев.</a:t>
                      </a:r>
                      <a:endParaRPr lang="ru-RU" sz="2000" b="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985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495" y="138161"/>
            <a:ext cx="8229600" cy="80353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 </a:t>
            </a: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«Моделирование» в курсе информатики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04" y="1013348"/>
            <a:ext cx="8755039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Cambria" pitchFamily="18" charset="0"/>
              </a:rPr>
              <a:t>ФГОС ООО</a:t>
            </a:r>
          </a:p>
          <a:p>
            <a:pPr marL="0" indent="0" algn="just">
              <a:buNone/>
            </a:pPr>
            <a:r>
              <a:rPr lang="ru-RU" sz="2400" b="1" dirty="0">
                <a:latin typeface="Cambria" pitchFamily="18" charset="0"/>
              </a:rPr>
              <a:t>Списки, графы, деревья</a:t>
            </a:r>
          </a:p>
          <a:p>
            <a:pPr marL="0" indent="0" algn="just">
              <a:buNone/>
            </a:pPr>
            <a:r>
              <a:rPr lang="ru-RU" sz="2400" dirty="0">
                <a:latin typeface="Cambria" pitchFamily="18" charset="0"/>
              </a:rPr>
              <a:t>Список. Первый элемент, последний элемент, предыдущий элемент, следующий элемент. Вставка, удаление и замена элемента.</a:t>
            </a:r>
          </a:p>
          <a:p>
            <a:pPr marL="0" indent="0" algn="just">
              <a:buNone/>
            </a:pPr>
            <a:r>
              <a:rPr lang="ru-RU" sz="2400" dirty="0">
                <a:latin typeface="Cambria" pitchFamily="18" charset="0"/>
              </a:rPr>
              <a:t>Граф. Вершина, ребро, путь. Ориентированные и неориентированные графы. Начальная вершина (источник) и конечная вершина (сток) в ориентированном графе. Длина (вес) ребра и пути. Понятие минимального пути. Матрица смежности графа (с длинами ребер).</a:t>
            </a:r>
          </a:p>
          <a:p>
            <a:pPr marL="0" indent="0" algn="just">
              <a:buNone/>
            </a:pPr>
            <a:r>
              <a:rPr lang="ru-RU" sz="2400" dirty="0">
                <a:latin typeface="Cambria" pitchFamily="18" charset="0"/>
              </a:rPr>
              <a:t>Дерево. Корень, лист, вершина (узел). Предшествующая вершина, последующие вершины. Поддерево. Высота дерева. Бинарное дерево. Генеалогическое дерево.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Cambria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6522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495" y="138161"/>
            <a:ext cx="8229600" cy="80353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 </a:t>
            </a: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«Моделирование» в курсе информатики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976987"/>
              </p:ext>
            </p:extLst>
          </p:nvPr>
        </p:nvGraphicFramePr>
        <p:xfrm>
          <a:off x="457200" y="1583139"/>
          <a:ext cx="8229600" cy="2831138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7042892"/>
                <a:gridCol w="1186708"/>
              </a:tblGrid>
              <a:tr h="468082">
                <a:tc gridSpan="2"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Тема Моделирование и формализация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08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Моделирование как метод познания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§1.1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8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Знаковые модели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§1.2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8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Графические модели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§1.3.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8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Табличные модели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§1.4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808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/>
                          </a:solidFill>
                          <a:effectLst/>
                          <a:latin typeface="Cambria" pitchFamily="18" charset="0"/>
                        </a:rPr>
                        <a:t>Решение задач</a:t>
                      </a:r>
                      <a:endParaRPr lang="ru-RU" sz="2000" b="1" dirty="0">
                        <a:solidFill>
                          <a:schemeClr val="accent2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936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495" y="138161"/>
            <a:ext cx="8229600" cy="80353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 </a:t>
            </a:r>
            <a:r>
              <a:rPr lang="ru-RU" sz="2800" b="1" dirty="0">
                <a:solidFill>
                  <a:schemeClr val="accent5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«Моделирование» в курсе информатики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555049"/>
              </p:ext>
            </p:extLst>
          </p:nvPr>
        </p:nvGraphicFramePr>
        <p:xfrm>
          <a:off x="1533207" y="1951629"/>
          <a:ext cx="6077585" cy="2866467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3038475"/>
                <a:gridCol w="3039110"/>
              </a:tblGrid>
              <a:tr h="9554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 dirty="0" smtClean="0">
                          <a:effectLst/>
                          <a:latin typeface="Cambria" pitchFamily="18" charset="0"/>
                        </a:rPr>
                        <a:t>КИМ ОГЭ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 dirty="0" smtClean="0">
                          <a:effectLst/>
                          <a:latin typeface="Cambria" pitchFamily="18" charset="0"/>
                        </a:rPr>
                        <a:t>КИМ ЕГЭ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4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3, 11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 b="1" dirty="0">
                          <a:effectLst/>
                          <a:latin typeface="Cambria" pitchFamily="18" charset="0"/>
                        </a:rPr>
                        <a:t>3, 15, 26</a:t>
                      </a:r>
                      <a:endParaRPr lang="ru-RU" sz="2000" b="1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4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 b="0" dirty="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2000" b="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800" b="0" dirty="0">
                          <a:effectLst/>
                          <a:latin typeface="Cambria" pitchFamily="18" charset="0"/>
                        </a:rPr>
                        <a:t>5, 11, 22</a:t>
                      </a:r>
                      <a:endParaRPr lang="ru-RU" sz="2000" b="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1986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7875"/>
          </a:xfrm>
        </p:spPr>
        <p:txBody>
          <a:bodyPr/>
          <a:lstStyle/>
          <a:p>
            <a:r>
              <a:rPr lang="ru-RU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ВИДЕОЛЕКЦИИ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>
                <a:latin typeface="Cambria" pitchFamily="18" charset="0"/>
              </a:rPr>
              <a:t>Информатика</a:t>
            </a:r>
            <a:r>
              <a:rPr lang="ru-RU" dirty="0" err="1">
                <a:latin typeface="Cambria" pitchFamily="18" charset="0"/>
                <a:sym typeface="Symbol"/>
              </a:rPr>
              <a:t></a:t>
            </a:r>
            <a:r>
              <a:rPr lang="ru-RU" dirty="0" err="1">
                <a:latin typeface="Cambria" pitchFamily="18" charset="0"/>
              </a:rPr>
              <a:t>Подготовка</a:t>
            </a:r>
            <a:r>
              <a:rPr lang="ru-RU" dirty="0">
                <a:latin typeface="Cambria" pitchFamily="18" charset="0"/>
              </a:rPr>
              <a:t> к ОГЭ 2017</a:t>
            </a:r>
          </a:p>
          <a:p>
            <a:pPr marL="0" indent="0">
              <a:buNone/>
            </a:pPr>
            <a:r>
              <a:rPr lang="ru-RU" u="sng" dirty="0">
                <a:latin typeface="Cambria" pitchFamily="18" charset="0"/>
                <a:hlinkClick r:id="rId2"/>
              </a:rPr>
              <a:t>https://www.youtube.com/playlist?list=PL66kIi3dt8A5d8NQKJ6_N4sPnDe-MmHm7</a:t>
            </a:r>
            <a:endParaRPr lang="ru-RU" dirty="0">
              <a:latin typeface="Cambria" pitchFamily="18" charset="0"/>
            </a:endParaRPr>
          </a:p>
          <a:p>
            <a:r>
              <a:rPr lang="ru-RU" dirty="0">
                <a:latin typeface="Cambria" pitchFamily="18" charset="0"/>
              </a:rPr>
              <a:t>Подготовка к ЕГЭ. Решения демоверсии ЕГЭ по информатике 2016-201</a:t>
            </a:r>
          </a:p>
          <a:p>
            <a:pPr marL="0" indent="0">
              <a:buNone/>
            </a:pPr>
            <a:r>
              <a:rPr lang="ru-RU" u="sng" dirty="0">
                <a:latin typeface="Cambria" pitchFamily="18" charset="0"/>
                <a:hlinkClick r:id="rId3"/>
              </a:rPr>
              <a:t>https://www.youtube.com/playlist?list=PL0CIFgXimFgrRrR1LYaG82zsbgnYUfglK</a:t>
            </a:r>
            <a:endParaRPr lang="ru-RU" dirty="0">
              <a:latin typeface="Cambria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5780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274638"/>
            <a:ext cx="8679976" cy="6397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4BFF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Дистанционные курсы по информатике</a:t>
            </a:r>
            <a:endParaRPr lang="ru-RU" sz="3200" b="1" dirty="0">
              <a:solidFill>
                <a:srgbClr val="4BFF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0" y="1245360"/>
            <a:ext cx="8748214" cy="4525963"/>
          </a:xfrm>
        </p:spPr>
        <p:txBody>
          <a:bodyPr/>
          <a:lstStyle/>
          <a:p>
            <a:r>
              <a:rPr lang="ru-RU" sz="2800" dirty="0" smtClean="0">
                <a:latin typeface="Cambria" pitchFamily="18" charset="0"/>
              </a:rPr>
              <a:t>Информатика плюс. Расширение базового курса информатики и ИКТ </a:t>
            </a:r>
            <a:r>
              <a:rPr lang="en-US" dirty="0">
                <a:latin typeface="Cambria" pitchFamily="18" charset="0"/>
                <a:hlinkClick r:id="rId2"/>
              </a:rPr>
              <a:t>http://</a:t>
            </a:r>
            <a:r>
              <a:rPr lang="en-US" dirty="0" smtClean="0">
                <a:latin typeface="Cambria" pitchFamily="18" charset="0"/>
                <a:hlinkClick r:id="rId2"/>
              </a:rPr>
              <a:t>elearn.irro.ru/subject/index/card/switcher/programm/subject_id/2590</a:t>
            </a:r>
            <a:r>
              <a:rPr lang="ru-RU" dirty="0" smtClean="0">
                <a:latin typeface="Cambria" pitchFamily="18" charset="0"/>
              </a:rPr>
              <a:t> </a:t>
            </a:r>
          </a:p>
          <a:p>
            <a:r>
              <a:rPr lang="ru-RU" sz="2800" dirty="0">
                <a:latin typeface="Cambria" pitchFamily="18" charset="0"/>
              </a:rPr>
              <a:t>Подготовка обучающихся к ОГЭ по информатике и ИКТ. Учебный исполнитель Робот.</a:t>
            </a:r>
            <a:r>
              <a:rPr lang="ru-RU" dirty="0">
                <a:latin typeface="Cambria" pitchFamily="18" charset="0"/>
              </a:rPr>
              <a:t> </a:t>
            </a:r>
            <a:r>
              <a:rPr lang="en-US" dirty="0" smtClean="0">
                <a:latin typeface="Cambria" pitchFamily="18" charset="0"/>
                <a:hlinkClick r:id="rId3"/>
              </a:rPr>
              <a:t>http</a:t>
            </a:r>
            <a:r>
              <a:rPr lang="en-US" dirty="0">
                <a:latin typeface="Cambria" pitchFamily="18" charset="0"/>
                <a:hlinkClick r:id="rId3"/>
              </a:rPr>
              <a:t>://</a:t>
            </a:r>
            <a:r>
              <a:rPr lang="en-US" dirty="0" smtClean="0">
                <a:latin typeface="Cambria" pitchFamily="18" charset="0"/>
                <a:hlinkClick r:id="rId3"/>
              </a:rPr>
              <a:t>elearn.irro.ru/subject/index/card/switcher/programm/subject_id/2795</a:t>
            </a:r>
            <a:r>
              <a:rPr lang="ru-RU" dirty="0" smtClean="0">
                <a:latin typeface="Cambria" pitchFamily="18" charset="0"/>
              </a:rPr>
              <a:t>   </a:t>
            </a:r>
          </a:p>
          <a:p>
            <a:r>
              <a:rPr lang="ru-RU" sz="2800" dirty="0" smtClean="0">
                <a:latin typeface="Cambria" pitchFamily="18" charset="0"/>
              </a:rPr>
              <a:t>Серия </a:t>
            </a:r>
            <a:r>
              <a:rPr lang="ru-RU" sz="2800" dirty="0" err="1" smtClean="0">
                <a:latin typeface="Cambria" pitchFamily="18" charset="0"/>
              </a:rPr>
              <a:t>вебинаров</a:t>
            </a:r>
            <a:r>
              <a:rPr lang="ru-RU" sz="2800" dirty="0" smtClean="0">
                <a:latin typeface="Cambria" pitchFamily="18" charset="0"/>
              </a:rPr>
              <a:t> по ЕГЭ и ОГЭ в 2017 году</a:t>
            </a:r>
          </a:p>
        </p:txBody>
      </p:sp>
    </p:spTree>
    <p:extLst>
      <p:ext uri="{BB962C8B-B14F-4D97-AF65-F5344CB8AC3E}">
        <p14:creationId xmlns:p14="http://schemas.microsoft.com/office/powerpoint/2010/main" val="41821349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" t="23654" r="25721" b="21154"/>
          <a:stretch/>
        </p:blipFill>
        <p:spPr bwMode="auto">
          <a:xfrm>
            <a:off x="0" y="1658934"/>
            <a:ext cx="9144000" cy="389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vos.olimpiada.ru/images/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6" y="49213"/>
            <a:ext cx="1771187" cy="179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91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904" y="288284"/>
            <a:ext cx="8229600" cy="1731583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ОГЭ – 2016</a:t>
            </a:r>
            <a:r>
              <a:rPr lang="ru-RU" b="1" dirty="0" smtClean="0">
                <a:solidFill>
                  <a:srgbClr val="FF660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FF660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FF660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FF6600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Всего 6153 чел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79030"/>
              </p:ext>
            </p:extLst>
          </p:nvPr>
        </p:nvGraphicFramePr>
        <p:xfrm>
          <a:off x="177420" y="2547269"/>
          <a:ext cx="8761864" cy="1822704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877809"/>
                <a:gridCol w="798910"/>
                <a:gridCol w="830757"/>
                <a:gridCol w="777922"/>
                <a:gridCol w="955343"/>
                <a:gridCol w="832514"/>
                <a:gridCol w="896663"/>
                <a:gridCol w="925839"/>
                <a:gridCol w="866107"/>
              </a:tblGrid>
              <a:tr h="0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Учебный предмет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effectLst/>
                          <a:latin typeface="Cambria" pitchFamily="18" charset="0"/>
                        </a:rPr>
                        <a:t>«2»</a:t>
                      </a:r>
                      <a:endParaRPr lang="ru-RU" sz="2400" b="1" kern="120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«3»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effectLst/>
                          <a:latin typeface="Cambria" pitchFamily="18" charset="0"/>
                        </a:rPr>
                        <a:t>«4»</a:t>
                      </a:r>
                      <a:endParaRPr lang="ru-RU" sz="2400" b="1" kern="120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effectLst/>
                          <a:latin typeface="Cambria" pitchFamily="18" charset="0"/>
                        </a:rPr>
                        <a:t>«5»</a:t>
                      </a:r>
                      <a:endParaRPr lang="ru-RU" sz="2400" b="1" kern="120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Cambria" pitchFamily="18" charset="0"/>
                        </a:rPr>
                        <a:t>Кол-во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Доля %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Cambria" pitchFamily="18" charset="0"/>
                        </a:rPr>
                        <a:t>Кол-во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Доля %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Cambria" pitchFamily="18" charset="0"/>
                        </a:rPr>
                        <a:t>Кол-во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Доля %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  <a:latin typeface="Cambria" pitchFamily="18" charset="0"/>
                        </a:rPr>
                        <a:t>Кол-во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Доля %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Cambria" pitchFamily="18" charset="0"/>
                        </a:rPr>
                        <a:t>Информатика и ИКТ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523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effectLst/>
                          <a:latin typeface="Cambria" pitchFamily="18" charset="0"/>
                        </a:rPr>
                        <a:t>8,50</a:t>
                      </a:r>
                      <a:endParaRPr lang="ru-RU" sz="2400" b="1" kern="120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effectLst/>
                          <a:latin typeface="Cambria" pitchFamily="18" charset="0"/>
                        </a:rPr>
                        <a:t>1800</a:t>
                      </a:r>
                      <a:endParaRPr lang="ru-RU" sz="2400" b="1" kern="120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29,25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2210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35,92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1620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effectLst/>
                          <a:latin typeface="Cambria" pitchFamily="18" charset="0"/>
                        </a:rPr>
                        <a:t>26,33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27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39" y="97217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ОГЭ - 2016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365852"/>
              </p:ext>
            </p:extLst>
          </p:nvPr>
        </p:nvGraphicFramePr>
        <p:xfrm>
          <a:off x="328237" y="2024363"/>
          <a:ext cx="8447274" cy="3115056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592384"/>
                <a:gridCol w="2917203"/>
                <a:gridCol w="2937687"/>
              </a:tblGrid>
              <a:tr h="200025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 Предметы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Процент участников, набравших 81% до 100% баллов от максимального балла по предмету, %</a:t>
                      </a:r>
                      <a:endParaRPr lang="ru-RU" sz="16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2015 г.</a:t>
                      </a:r>
                      <a:endParaRPr lang="ru-RU" sz="16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2016 г.</a:t>
                      </a:r>
                      <a:endParaRPr lang="ru-RU" sz="16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Информатика и ИКТ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34,00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26,33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69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313" y="124513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ОГЭ - 2016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06298"/>
              </p:ext>
            </p:extLst>
          </p:nvPr>
        </p:nvGraphicFramePr>
        <p:xfrm>
          <a:off x="259308" y="2053298"/>
          <a:ext cx="8727198" cy="238353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807783"/>
                <a:gridCol w="1676114"/>
                <a:gridCol w="1871111"/>
                <a:gridCol w="1932201"/>
                <a:gridCol w="1439989"/>
              </a:tblGrid>
              <a:tr h="0">
                <a:tc rowSpan="2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Предметы</a:t>
                      </a:r>
                      <a:endParaRPr lang="ru-RU" sz="14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Количество участников, набравших максимальный первичный </a:t>
                      </a:r>
                      <a:r>
                        <a:rPr lang="ru-RU" sz="1800" dirty="0" smtClean="0">
                          <a:effectLst/>
                          <a:latin typeface="Cambria" pitchFamily="18" charset="0"/>
                        </a:rPr>
                        <a:t>балл</a:t>
                      </a:r>
                      <a:endParaRPr lang="ru-RU" sz="14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Доля участников, набравших максимальный первичный балл </a:t>
                      </a:r>
                      <a:r>
                        <a:rPr lang="ru-RU" sz="1800" dirty="0" smtClean="0">
                          <a:effectLst/>
                          <a:latin typeface="Cambria" pitchFamily="18" charset="0"/>
                        </a:rPr>
                        <a:t>от </a:t>
                      </a: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общего количества участников по предмету</a:t>
                      </a:r>
                      <a:endParaRPr lang="ru-RU" sz="14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2015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2016</a:t>
                      </a:r>
                      <a:endParaRPr lang="ru-RU" sz="20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2015</a:t>
                      </a:r>
                      <a:endParaRPr lang="ru-RU" sz="20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mbria" pitchFamily="18" charset="0"/>
                        </a:rPr>
                        <a:t>2016</a:t>
                      </a:r>
                      <a:endParaRPr lang="ru-RU" sz="20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Информатика и ИКТ</a:t>
                      </a:r>
                      <a:endParaRPr lang="ru-RU" sz="140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33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286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2,62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mbria" pitchFamily="18" charset="0"/>
                        </a:rPr>
                        <a:t>4,65</a:t>
                      </a:r>
                      <a:endParaRPr lang="ru-RU" sz="2000" dirty="0">
                        <a:effectLst/>
                        <a:latin typeface="Cambria" pitchFamily="18" charset="0"/>
                        <a:ea typeface="Calibri" charset="0"/>
                        <a:cs typeface="Times New Roman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0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256" y="12451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Решаемость ОГЭ. Часть 1.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44440"/>
              </p:ext>
            </p:extLst>
          </p:nvPr>
        </p:nvGraphicFramePr>
        <p:xfrm>
          <a:off x="350277" y="1404720"/>
          <a:ext cx="8602653" cy="448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0627" y="1528549"/>
            <a:ext cx="8188657" cy="1583141"/>
          </a:xfrm>
          <a:prstGeom prst="rect">
            <a:avLst/>
          </a:prstGeom>
          <a:solidFill>
            <a:srgbClr val="92D05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0626" y="3111691"/>
            <a:ext cx="8188657" cy="791570"/>
          </a:xfrm>
          <a:prstGeom prst="rect">
            <a:avLst/>
          </a:prstGeom>
          <a:solidFill>
            <a:schemeClr val="accent2">
              <a:lumMod val="60000"/>
              <a:lumOff val="4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28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1" y="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Задание 9.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5" t="47308" r="36533" b="13619"/>
          <a:stretch/>
        </p:blipFill>
        <p:spPr bwMode="auto">
          <a:xfrm>
            <a:off x="225082" y="1252024"/>
            <a:ext cx="8663692" cy="3729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124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1" y="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Задание 11.</a:t>
            </a:r>
            <a:endParaRPr lang="ru-RU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2" t="46347" r="24856" b="12499"/>
          <a:stretch/>
        </p:blipFill>
        <p:spPr bwMode="auto">
          <a:xfrm>
            <a:off x="140677" y="1153551"/>
            <a:ext cx="8773316" cy="380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43213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</TotalTime>
  <Words>856</Words>
  <Application>Microsoft Office PowerPoint</Application>
  <PresentationFormat>Экран (4:3)</PresentationFormat>
  <Paragraphs>157</Paragraphs>
  <Slides>36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1_Diseño predeterminado</vt:lpstr>
      <vt:lpstr>Презентация PowerPoint</vt:lpstr>
      <vt:lpstr>Презентация PowerPoint</vt:lpstr>
      <vt:lpstr>Результаты ОГЭ - 2016</vt:lpstr>
      <vt:lpstr>Результаты ОГЭ – 2016  Всего 6153 чел</vt:lpstr>
      <vt:lpstr>Результаты ОГЭ - 2016</vt:lpstr>
      <vt:lpstr>Результаты ОГЭ - 2016</vt:lpstr>
      <vt:lpstr>Решаемость ОГЭ. Часть 1.</vt:lpstr>
      <vt:lpstr>Задание 9.</vt:lpstr>
      <vt:lpstr>Задание 11.</vt:lpstr>
      <vt:lpstr>Задание 13.</vt:lpstr>
      <vt:lpstr>Задание 16.</vt:lpstr>
      <vt:lpstr>ОГЭ-2017</vt:lpstr>
      <vt:lpstr>ОГЭ-2017</vt:lpstr>
      <vt:lpstr>ЕГЭ – 2016, не преодолели минимальный порог</vt:lpstr>
      <vt:lpstr>ЕГЭ – 2016, набрали более 80 баллов</vt:lpstr>
      <vt:lpstr>ЕГЭ – 2016, 100 баллов</vt:lpstr>
      <vt:lpstr>ЕГЭ – 2016, средний балл</vt:lpstr>
      <vt:lpstr>ЕГЭ – 2016, 1302  чел, % выполнения</vt:lpstr>
      <vt:lpstr>ЕГЭ – 2015, 1392  чел, часть 1 </vt:lpstr>
      <vt:lpstr>ЕГЭ – 2015, 1392  чел, часть 2 </vt:lpstr>
      <vt:lpstr>№5, Умение кодировать и декодировать информацию, Б, 1 мин</vt:lpstr>
      <vt:lpstr>№9, Умение определять скорость передачи информации при заданной пропускной способности канала, объем памяти, необходимый для хранения звуковой и графической информации, Б, 5 мин</vt:lpstr>
      <vt:lpstr>№10, Знание о методах измерения количества информации, Б, 4 мин</vt:lpstr>
      <vt:lpstr>№11, Умение исполнить рекурсивный алгоритм, Б, 5 мин</vt:lpstr>
      <vt:lpstr>№12, Знание базовых принципов организации и функционирования компьютерных сетей, адресации в сети, Б, 2 мин</vt:lpstr>
      <vt:lpstr>№16, Знание позиционных систем счисления, П, 2 мин</vt:lpstr>
      <vt:lpstr>№18, Знание основных понятий и законов математической логики, П, 3 мин</vt:lpstr>
      <vt:lpstr>ЕГЭ-2017</vt:lpstr>
      <vt:lpstr>Тема  «Моделирование» в курсе информатики </vt:lpstr>
      <vt:lpstr>Тема  «Моделирование» в курсе информатики </vt:lpstr>
      <vt:lpstr>Тема  «Моделирование» в курсе информатики </vt:lpstr>
      <vt:lpstr>Тема  «Моделирование» в курсе информатики </vt:lpstr>
      <vt:lpstr>Тема  «Моделирование» в курсе информатики </vt:lpstr>
      <vt:lpstr>ВИДЕОЛЕКЦИИ </vt:lpstr>
      <vt:lpstr>Дистанционные курсы по информатике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Petr Barborik</dc:creator>
  <cp:lastModifiedBy>Admin</cp:lastModifiedBy>
  <cp:revision>82</cp:revision>
  <dcterms:created xsi:type="dcterms:W3CDTF">2013-07-31T16:29:22Z</dcterms:created>
  <dcterms:modified xsi:type="dcterms:W3CDTF">2016-11-01T03:54:19Z</dcterms:modified>
</cp:coreProperties>
</file>