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  <p:sldId id="257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F2A74-57A7-4575-B62D-2B209DFB6107}" type="datetimeFigureOut">
              <a:rPr lang="ru-RU" smtClean="0"/>
              <a:t>16.11.2013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FD9FA0-BF6B-40D8-9117-1201A83621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F2A74-57A7-4575-B62D-2B209DFB6107}" type="datetimeFigureOut">
              <a:rPr lang="ru-RU" smtClean="0"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FD9FA0-BF6B-40D8-9117-1201A8362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F2A74-57A7-4575-B62D-2B209DFB6107}" type="datetimeFigureOut">
              <a:rPr lang="ru-RU" smtClean="0"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FD9FA0-BF6B-40D8-9117-1201A8362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95400" y="838200"/>
            <a:ext cx="3810000" cy="5334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57800" y="838200"/>
            <a:ext cx="3810000" cy="2590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257800" y="3581400"/>
            <a:ext cx="3810000" cy="2590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01A85-AB49-4942-941E-D0AF84250A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41827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F2A74-57A7-4575-B62D-2B209DFB6107}" type="datetimeFigureOut">
              <a:rPr lang="ru-RU" smtClean="0"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FD9FA0-BF6B-40D8-9117-1201A8362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F2A74-57A7-4575-B62D-2B209DFB6107}" type="datetimeFigureOut">
              <a:rPr lang="ru-RU" smtClean="0"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FD9FA0-BF6B-40D8-9117-1201A83621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F2A74-57A7-4575-B62D-2B209DFB6107}" type="datetimeFigureOut">
              <a:rPr lang="ru-RU" smtClean="0"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FD9FA0-BF6B-40D8-9117-1201A8362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F2A74-57A7-4575-B62D-2B209DFB6107}" type="datetimeFigureOut">
              <a:rPr lang="ru-RU" smtClean="0"/>
              <a:t>16.11.2013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FD9FA0-BF6B-40D8-9117-1201A8362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F2A74-57A7-4575-B62D-2B209DFB6107}" type="datetimeFigureOut">
              <a:rPr lang="ru-RU" smtClean="0"/>
              <a:t>16.11.2013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FD9FA0-BF6B-40D8-9117-1201A8362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F2A74-57A7-4575-B62D-2B209DFB6107}" type="datetimeFigureOut">
              <a:rPr lang="ru-RU" smtClean="0"/>
              <a:t>16.11.2013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FD9FA0-BF6B-40D8-9117-1201A83621E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F2A74-57A7-4575-B62D-2B209DFB6107}" type="datetimeFigureOut">
              <a:rPr lang="ru-RU" smtClean="0"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FD9FA0-BF6B-40D8-9117-1201A8362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1F2A74-57A7-4575-B62D-2B209DFB6107}" type="datetimeFigureOut">
              <a:rPr lang="ru-RU" smtClean="0"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FD9FA0-BF6B-40D8-9117-1201A83621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B1F2A74-57A7-4575-B62D-2B209DFB6107}" type="datetimeFigureOut">
              <a:rPr lang="ru-RU" smtClean="0"/>
              <a:t>16.11.2013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AFD9FA0-BF6B-40D8-9117-1201A83621E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08284" y="1707079"/>
            <a:ext cx="66880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dirty="0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Повторение </a:t>
            </a:r>
            <a:endParaRPr lang="en-US" sz="7200" dirty="0" smtClean="0">
              <a:solidFill>
                <a:schemeClr val="bg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21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331913" y="981075"/>
            <a:ext cx="75612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>
                <a:solidFill>
                  <a:srgbClr val="FF0000"/>
                </a:solidFill>
                <a:latin typeface="Tahoma" pitchFamily="34" charset="0"/>
              </a:rPr>
              <a:t>  Цикл </a:t>
            </a:r>
            <a:r>
              <a:rPr lang="ru-RU" sz="3200" b="1" u="sng">
                <a:solidFill>
                  <a:srgbClr val="FF0000"/>
                </a:solidFill>
                <a:latin typeface="Tahoma" pitchFamily="34" charset="0"/>
              </a:rPr>
              <a:t>ПОКА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1116013" y="1557338"/>
            <a:ext cx="41036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 u="sng">
                <a:latin typeface="Tahoma" pitchFamily="34" charset="0"/>
              </a:rPr>
              <a:t>алг</a:t>
            </a:r>
            <a:r>
              <a:rPr lang="ru-RU" sz="1800" b="1">
                <a:solidFill>
                  <a:schemeClr val="accent2"/>
                </a:solidFill>
                <a:latin typeface="Tahoma" pitchFamily="34" charset="0"/>
              </a:rPr>
              <a:t> закрашивание коридора</a:t>
            </a:r>
            <a:endParaRPr lang="ru-RU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1116013" y="2997200"/>
            <a:ext cx="7200900" cy="24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 u="sng">
                <a:latin typeface="Tahoma" pitchFamily="34" charset="0"/>
              </a:rPr>
              <a:t>нач</a:t>
            </a:r>
          </a:p>
          <a:p>
            <a:pPr eaLnBrk="1" hangingPunct="1"/>
            <a:r>
              <a:rPr lang="ru-RU" sz="1800" b="1">
                <a:latin typeface="Tahoma" pitchFamily="34" charset="0"/>
              </a:rPr>
              <a:t>     </a:t>
            </a:r>
            <a:r>
              <a:rPr lang="ru-RU" sz="1800" b="1" u="sng">
                <a:latin typeface="Tahoma" pitchFamily="34" charset="0"/>
              </a:rPr>
              <a:t>нц</a:t>
            </a:r>
            <a:r>
              <a:rPr lang="ru-RU" sz="1800" b="1">
                <a:latin typeface="Tahoma" pitchFamily="34" charset="0"/>
              </a:rPr>
              <a:t> </a:t>
            </a:r>
            <a:r>
              <a:rPr lang="ru-RU" sz="1800" b="1" u="sng">
                <a:latin typeface="Tahoma" pitchFamily="34" charset="0"/>
              </a:rPr>
              <a:t>пока</a:t>
            </a:r>
            <a:r>
              <a:rPr lang="ru-RU" sz="1800" b="1">
                <a:latin typeface="Tahoma" pitchFamily="34" charset="0"/>
              </a:rPr>
              <a:t> </a:t>
            </a:r>
            <a:r>
              <a:rPr lang="ru-RU" sz="1800" b="1">
                <a:solidFill>
                  <a:schemeClr val="accent2"/>
                </a:solidFill>
                <a:latin typeface="Tahoma" pitchFamily="34" charset="0"/>
              </a:rPr>
              <a:t>снизу стена</a:t>
            </a:r>
          </a:p>
          <a:p>
            <a:pPr eaLnBrk="1" hangingPunct="1"/>
            <a:r>
              <a:rPr lang="ru-RU" sz="1800" b="1">
                <a:latin typeface="Tahoma" pitchFamily="34" charset="0"/>
              </a:rPr>
              <a:t>     </a:t>
            </a:r>
          </a:p>
          <a:p>
            <a:pPr eaLnBrk="1" hangingPunct="1"/>
            <a:endParaRPr lang="ru-RU" sz="1800" b="1">
              <a:latin typeface="Tahoma" pitchFamily="34" charset="0"/>
            </a:endParaRPr>
          </a:p>
          <a:p>
            <a:pPr eaLnBrk="1" hangingPunct="1"/>
            <a:r>
              <a:rPr lang="ru-RU" sz="1800" b="1">
                <a:latin typeface="Tahoma" pitchFamily="34" charset="0"/>
              </a:rPr>
              <a:t>     </a:t>
            </a:r>
          </a:p>
          <a:p>
            <a:pPr eaLnBrk="1" hangingPunct="1"/>
            <a:r>
              <a:rPr lang="ru-RU" sz="1800" b="1">
                <a:latin typeface="Tahoma" pitchFamily="34" charset="0"/>
              </a:rPr>
              <a:t>     </a:t>
            </a:r>
            <a:r>
              <a:rPr lang="ru-RU" sz="1800" b="1" u="sng">
                <a:latin typeface="Tahoma" pitchFamily="34" charset="0"/>
              </a:rPr>
              <a:t>кц</a:t>
            </a:r>
          </a:p>
          <a:p>
            <a:pPr eaLnBrk="1" hangingPunct="1"/>
            <a:r>
              <a:rPr lang="ru-RU" sz="1800" b="1" u="sng">
                <a:latin typeface="Tahoma" pitchFamily="34" charset="0"/>
              </a:rPr>
              <a:t>кон</a:t>
            </a:r>
          </a:p>
          <a:p>
            <a:pPr eaLnBrk="1" hangingPunct="1">
              <a:spcBef>
                <a:spcPct val="50000"/>
              </a:spcBef>
            </a:pPr>
            <a:endParaRPr lang="ru-RU" sz="1800" u="sng">
              <a:latin typeface="Tahoma" pitchFamily="34" charset="0"/>
            </a:endParaRPr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>
            <a:off x="1331913" y="3429000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1979613" y="3716338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>
                <a:solidFill>
                  <a:schemeClr val="accent2"/>
                </a:solidFill>
                <a:latin typeface="Tahoma" pitchFamily="34" charset="0"/>
              </a:rPr>
              <a:t>закрасить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1979613" y="4076700"/>
            <a:ext cx="1152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>
                <a:solidFill>
                  <a:schemeClr val="accent2"/>
                </a:solidFill>
                <a:latin typeface="Tahoma" pitchFamily="34" charset="0"/>
              </a:rPr>
              <a:t>вправо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graphicFrame>
        <p:nvGraphicFramePr>
          <p:cNvPr id="49657" name="Group 505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962938482"/>
              </p:ext>
            </p:extLst>
          </p:nvPr>
        </p:nvGraphicFramePr>
        <p:xfrm>
          <a:off x="4716463" y="1268413"/>
          <a:ext cx="4356100" cy="1538288"/>
        </p:xfrm>
        <a:graphic>
          <a:graphicData uri="http://schemas.openxmlformats.org/drawingml/2006/table">
            <a:tbl>
              <a:tblPr/>
              <a:tblGrid>
                <a:gridCol w="434975"/>
                <a:gridCol w="436562"/>
                <a:gridCol w="434975"/>
                <a:gridCol w="436563"/>
                <a:gridCol w="434975"/>
                <a:gridCol w="434975"/>
                <a:gridCol w="436562"/>
                <a:gridCol w="434975"/>
                <a:gridCol w="436563"/>
                <a:gridCol w="434975"/>
              </a:tblGrid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Demi Cond" pitchFamily="34" charset="0"/>
                          <a:sym typeface="Wingdings 2"/>
                        </a:rPr>
                        <a:t>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  <p:sp>
        <p:nvSpPr>
          <p:cNvPr id="37960" name="Text Box 151"/>
          <p:cNvSpPr txBox="1">
            <a:spLocks noChangeArrowheads="1"/>
          </p:cNvSpPr>
          <p:nvPr/>
        </p:nvSpPr>
        <p:spPr bwMode="auto">
          <a:xfrm>
            <a:off x="4643438" y="1700213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>
                <a:solidFill>
                  <a:srgbClr val="FF0000"/>
                </a:solidFill>
                <a:latin typeface="Tahoma" pitchFamily="34" charset="0"/>
              </a:rPr>
              <a:t>А</a:t>
            </a:r>
          </a:p>
        </p:txBody>
      </p:sp>
      <p:sp>
        <p:nvSpPr>
          <p:cNvPr id="49354" name="Text Box 202"/>
          <p:cNvSpPr txBox="1">
            <a:spLocks noChangeArrowheads="1"/>
          </p:cNvSpPr>
          <p:nvPr/>
        </p:nvSpPr>
        <p:spPr bwMode="auto">
          <a:xfrm>
            <a:off x="1187450" y="1989138"/>
            <a:ext cx="33131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 u="sng">
                <a:latin typeface="Tahoma" pitchFamily="34" charset="0"/>
              </a:rPr>
              <a:t>дано</a:t>
            </a:r>
            <a:r>
              <a:rPr lang="ru-RU" sz="1800" b="1">
                <a:latin typeface="Tahoma" pitchFamily="34" charset="0"/>
              </a:rPr>
              <a:t> </a:t>
            </a:r>
            <a:r>
              <a:rPr lang="en-US" sz="1800" b="1">
                <a:solidFill>
                  <a:srgbClr val="6D6D6D"/>
                </a:solidFill>
                <a:latin typeface="Tahoma" pitchFamily="34" charset="0"/>
              </a:rPr>
              <a:t>| </a:t>
            </a:r>
            <a:r>
              <a:rPr lang="ru-RU" sz="1800" b="1">
                <a:solidFill>
                  <a:srgbClr val="6D6D6D"/>
                </a:solidFill>
                <a:latin typeface="Tahoma" pitchFamily="34" charset="0"/>
              </a:rPr>
              <a:t>Робот в клетке А</a:t>
            </a:r>
          </a:p>
        </p:txBody>
      </p:sp>
      <p:sp>
        <p:nvSpPr>
          <p:cNvPr id="49355" name="Text Box 203"/>
          <p:cNvSpPr txBox="1">
            <a:spLocks noChangeArrowheads="1"/>
          </p:cNvSpPr>
          <p:nvPr/>
        </p:nvSpPr>
        <p:spPr bwMode="auto">
          <a:xfrm>
            <a:off x="1187450" y="2349500"/>
            <a:ext cx="3240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 u="sng">
                <a:latin typeface="Tahoma" pitchFamily="34" charset="0"/>
              </a:rPr>
              <a:t>надо</a:t>
            </a:r>
            <a:r>
              <a:rPr lang="ru-RU" sz="1800" b="1">
                <a:latin typeface="Tahoma" pitchFamily="34" charset="0"/>
              </a:rPr>
              <a:t> </a:t>
            </a:r>
            <a:r>
              <a:rPr lang="en-US" sz="1800" b="1">
                <a:solidFill>
                  <a:srgbClr val="6D6D6D"/>
                </a:solidFill>
                <a:latin typeface="Tahoma" pitchFamily="34" charset="0"/>
              </a:rPr>
              <a:t>| </a:t>
            </a:r>
            <a:r>
              <a:rPr lang="ru-RU" sz="1800" b="1">
                <a:solidFill>
                  <a:srgbClr val="6D6D6D"/>
                </a:solidFill>
                <a:latin typeface="Tahoma" pitchFamily="34" charset="0"/>
              </a:rPr>
              <a:t>Робот в клетке Б</a:t>
            </a:r>
          </a:p>
        </p:txBody>
      </p:sp>
      <p:sp>
        <p:nvSpPr>
          <p:cNvPr id="49357" name="Text Box 205"/>
          <p:cNvSpPr txBox="1">
            <a:spLocks noChangeArrowheads="1"/>
          </p:cNvSpPr>
          <p:nvPr/>
        </p:nvSpPr>
        <p:spPr bwMode="auto">
          <a:xfrm>
            <a:off x="1187450" y="2708275"/>
            <a:ext cx="34559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>
                <a:latin typeface="Tahoma" pitchFamily="34" charset="0"/>
              </a:rPr>
              <a:t>          </a:t>
            </a:r>
            <a:r>
              <a:rPr lang="en-US" sz="1800" b="1">
                <a:solidFill>
                  <a:srgbClr val="6D6D6D"/>
                </a:solidFill>
                <a:latin typeface="Tahoma" pitchFamily="34" charset="0"/>
              </a:rPr>
              <a:t>| </a:t>
            </a:r>
            <a:r>
              <a:rPr lang="ru-RU" sz="1800" b="1">
                <a:solidFill>
                  <a:srgbClr val="6D6D6D"/>
                </a:solidFill>
                <a:latin typeface="Tahoma" pitchFamily="34" charset="0"/>
              </a:rPr>
              <a:t>коридор закрашен</a:t>
            </a:r>
          </a:p>
        </p:txBody>
      </p:sp>
      <p:sp>
        <p:nvSpPr>
          <p:cNvPr id="37964" name="Text Box 504"/>
          <p:cNvSpPr txBox="1">
            <a:spLocks noChangeArrowheads="1"/>
          </p:cNvSpPr>
          <p:nvPr/>
        </p:nvSpPr>
        <p:spPr bwMode="auto">
          <a:xfrm>
            <a:off x="8604250" y="1773238"/>
            <a:ext cx="360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>
                <a:solidFill>
                  <a:srgbClr val="FF0000"/>
                </a:solidFill>
                <a:latin typeface="Tahoma" pitchFamily="34" charset="0"/>
              </a:rPr>
              <a:t>Б</a:t>
            </a:r>
          </a:p>
        </p:txBody>
      </p:sp>
    </p:spTree>
    <p:extLst>
      <p:ext uri="{BB962C8B-B14F-4D97-AF65-F5344CB8AC3E}">
        <p14:creationId xmlns:p14="http://schemas.microsoft.com/office/powerpoint/2010/main" val="237350686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9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9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/>
      <p:bldP spid="49159" grpId="0"/>
      <p:bldP spid="49160" grpId="0" animBg="1"/>
      <p:bldP spid="49161" grpId="0"/>
      <p:bldP spid="49162" grpId="0"/>
      <p:bldP spid="49354" grpId="0"/>
      <p:bldP spid="49355" grpId="0"/>
      <p:bldP spid="493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5"/>
          <p:cNvSpPr txBox="1">
            <a:spLocks noChangeArrowheads="1"/>
          </p:cNvSpPr>
          <p:nvPr/>
        </p:nvSpPr>
        <p:spPr bwMode="auto">
          <a:xfrm>
            <a:off x="1116013" y="1557338"/>
            <a:ext cx="41036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 u="sng">
                <a:latin typeface="Tahoma" pitchFamily="34" charset="0"/>
              </a:rPr>
              <a:t>алг</a:t>
            </a:r>
            <a:r>
              <a:rPr lang="ru-RU" sz="1800" b="1">
                <a:solidFill>
                  <a:schemeClr val="accent2"/>
                </a:solidFill>
                <a:latin typeface="Tahoma" pitchFamily="34" charset="0"/>
              </a:rPr>
              <a:t> закрашивание коридора</a:t>
            </a:r>
            <a:endParaRPr lang="ru-RU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40965" name="Text Box 6"/>
          <p:cNvSpPr txBox="1">
            <a:spLocks noChangeArrowheads="1"/>
          </p:cNvSpPr>
          <p:nvPr/>
        </p:nvSpPr>
        <p:spPr bwMode="auto">
          <a:xfrm>
            <a:off x="1116013" y="3357563"/>
            <a:ext cx="7200900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 u="sng">
                <a:latin typeface="Tahoma" pitchFamily="34" charset="0"/>
              </a:rPr>
              <a:t>нач</a:t>
            </a:r>
          </a:p>
          <a:p>
            <a:pPr eaLnBrk="1" hangingPunct="1"/>
            <a:r>
              <a:rPr lang="ru-RU" sz="1800" b="1">
                <a:latin typeface="Tahoma" pitchFamily="34" charset="0"/>
              </a:rPr>
              <a:t>     </a:t>
            </a:r>
            <a:r>
              <a:rPr lang="ru-RU" sz="1800" b="1" u="sng">
                <a:latin typeface="Tahoma" pitchFamily="34" charset="0"/>
              </a:rPr>
              <a:t>нц</a:t>
            </a:r>
            <a:r>
              <a:rPr lang="ru-RU" sz="1800" b="1">
                <a:latin typeface="Tahoma" pitchFamily="34" charset="0"/>
              </a:rPr>
              <a:t> </a:t>
            </a:r>
            <a:r>
              <a:rPr lang="ru-RU" sz="1800" b="1" u="sng">
                <a:latin typeface="Tahoma" pitchFamily="34" charset="0"/>
              </a:rPr>
              <a:t>пока</a:t>
            </a:r>
            <a:r>
              <a:rPr lang="ru-RU" sz="1800" b="1">
                <a:latin typeface="Tahoma" pitchFamily="34" charset="0"/>
              </a:rPr>
              <a:t> </a:t>
            </a:r>
            <a:r>
              <a:rPr lang="ru-RU" sz="1800" b="1">
                <a:solidFill>
                  <a:schemeClr val="accent2"/>
                </a:solidFill>
                <a:latin typeface="Tahoma" pitchFamily="34" charset="0"/>
              </a:rPr>
              <a:t>снизу стена</a:t>
            </a:r>
          </a:p>
          <a:p>
            <a:pPr eaLnBrk="1" hangingPunct="1"/>
            <a:r>
              <a:rPr lang="ru-RU" sz="1800" b="1">
                <a:latin typeface="Tahoma" pitchFamily="34" charset="0"/>
              </a:rPr>
              <a:t>     	</a:t>
            </a:r>
          </a:p>
          <a:p>
            <a:pPr eaLnBrk="1" hangingPunct="1"/>
            <a:endParaRPr lang="ru-RU" sz="1800" b="1">
              <a:latin typeface="Tahoma" pitchFamily="34" charset="0"/>
            </a:endParaRPr>
          </a:p>
          <a:p>
            <a:pPr eaLnBrk="1" hangingPunct="1"/>
            <a:endParaRPr lang="ru-RU" sz="1800" b="1" u="sng">
              <a:latin typeface="Tahoma" pitchFamily="34" charset="0"/>
            </a:endParaRPr>
          </a:p>
          <a:p>
            <a:pPr eaLnBrk="1" hangingPunct="1"/>
            <a:endParaRPr lang="ru-RU" sz="1800" b="1" u="sng">
              <a:latin typeface="Tahoma" pitchFamily="34" charset="0"/>
            </a:endParaRPr>
          </a:p>
          <a:p>
            <a:pPr eaLnBrk="1" hangingPunct="1"/>
            <a:endParaRPr lang="ru-RU" sz="1800" b="1" u="sng">
              <a:latin typeface="Tahoma" pitchFamily="34" charset="0"/>
            </a:endParaRPr>
          </a:p>
          <a:p>
            <a:pPr eaLnBrk="1" hangingPunct="1"/>
            <a:endParaRPr lang="ru-RU" sz="1800" b="1">
              <a:latin typeface="Tahoma" pitchFamily="34" charset="0"/>
            </a:endParaRPr>
          </a:p>
          <a:p>
            <a:pPr eaLnBrk="1" hangingPunct="1"/>
            <a:r>
              <a:rPr lang="ru-RU" sz="1800" b="1">
                <a:latin typeface="Tahoma" pitchFamily="34" charset="0"/>
              </a:rPr>
              <a:t>     </a:t>
            </a:r>
            <a:r>
              <a:rPr lang="ru-RU" sz="1800" b="1" u="sng">
                <a:latin typeface="Tahoma" pitchFamily="34" charset="0"/>
              </a:rPr>
              <a:t>кц</a:t>
            </a:r>
          </a:p>
          <a:p>
            <a:pPr eaLnBrk="1" hangingPunct="1"/>
            <a:r>
              <a:rPr lang="ru-RU" sz="1800" b="1" u="sng">
                <a:latin typeface="Tahoma" pitchFamily="34" charset="0"/>
              </a:rPr>
              <a:t>кон</a:t>
            </a:r>
          </a:p>
          <a:p>
            <a:pPr eaLnBrk="1" hangingPunct="1">
              <a:spcBef>
                <a:spcPct val="50000"/>
              </a:spcBef>
            </a:pPr>
            <a:endParaRPr lang="ru-RU" sz="1800" u="sng">
              <a:latin typeface="Tahoma" pitchFamily="34" charset="0"/>
            </a:endParaRPr>
          </a:p>
        </p:txBody>
      </p:sp>
      <p:sp>
        <p:nvSpPr>
          <p:cNvPr id="40966" name="Line 7"/>
          <p:cNvSpPr>
            <a:spLocks noChangeShapeType="1"/>
          </p:cNvSpPr>
          <p:nvPr/>
        </p:nvSpPr>
        <p:spPr bwMode="auto">
          <a:xfrm>
            <a:off x="1331913" y="3716338"/>
            <a:ext cx="0" cy="2089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2700338" y="4724400"/>
            <a:ext cx="201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>
                <a:solidFill>
                  <a:schemeClr val="accent2"/>
                </a:solidFill>
                <a:latin typeface="Tahoma" pitchFamily="34" charset="0"/>
              </a:rPr>
              <a:t>закрасить</a:t>
            </a:r>
          </a:p>
        </p:txBody>
      </p:sp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2195513" y="5373688"/>
            <a:ext cx="115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>
                <a:solidFill>
                  <a:schemeClr val="accent2"/>
                </a:solidFill>
                <a:latin typeface="Tahoma" pitchFamily="34" charset="0"/>
              </a:rPr>
              <a:t>вправо</a:t>
            </a:r>
          </a:p>
        </p:txBody>
      </p:sp>
      <p:sp>
        <p:nvSpPr>
          <p:cNvPr id="41034" name="Rectangle 84"/>
          <p:cNvSpPr>
            <a:spLocks noGrp="1" noChangeArrowheads="1"/>
          </p:cNvSpPr>
          <p:nvPr>
            <p:ph type="title"/>
          </p:nvPr>
        </p:nvSpPr>
        <p:spPr>
          <a:xfrm>
            <a:off x="1331913" y="0"/>
            <a:ext cx="7237412" cy="762000"/>
          </a:xfrm>
          <a:noFill/>
        </p:spPr>
        <p:txBody>
          <a:bodyPr/>
          <a:lstStyle/>
          <a:p>
            <a:pPr eaLnBrk="1" hangingPunct="1"/>
            <a:r>
              <a:rPr lang="ru-RU" sz="3200" smtClean="0">
                <a:latin typeface="Arial Black" pitchFamily="34" charset="0"/>
              </a:rPr>
              <a:t>АЛГОРИТМЫ С ВЕТВЛЕНИЕМ </a:t>
            </a:r>
            <a:endParaRPr lang="en-US" sz="3200" smtClean="0">
              <a:latin typeface="Arial Black" pitchFamily="34" charset="0"/>
            </a:endParaRPr>
          </a:p>
        </p:txBody>
      </p:sp>
      <p:graphicFrame>
        <p:nvGraphicFramePr>
          <p:cNvPr id="100504" name="Group 152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78742452"/>
              </p:ext>
            </p:extLst>
          </p:nvPr>
        </p:nvGraphicFramePr>
        <p:xfrm>
          <a:off x="4716463" y="1196975"/>
          <a:ext cx="4392612" cy="1478147"/>
        </p:xfrm>
        <a:graphic>
          <a:graphicData uri="http://schemas.openxmlformats.org/drawingml/2006/table">
            <a:tbl>
              <a:tblPr/>
              <a:tblGrid>
                <a:gridCol w="469900"/>
                <a:gridCol w="409575"/>
                <a:gridCol w="438150"/>
                <a:gridCol w="439737"/>
                <a:gridCol w="439738"/>
                <a:gridCol w="438150"/>
                <a:gridCol w="439737"/>
                <a:gridCol w="438150"/>
                <a:gridCol w="441325"/>
                <a:gridCol w="438150"/>
              </a:tblGrid>
              <a:tr h="5029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5180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  <a:sym typeface="Symbol" pitchFamily="18" charset="2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Demi Cond" pitchFamily="34" charset="0"/>
                          <a:sym typeface="Wingdings 2"/>
                        </a:rPr>
                        <a:t>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  <a:sym typeface="Symbol" pitchFamily="18" charset="2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457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Demi Cond" pitchFamily="34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  <p:sp>
        <p:nvSpPr>
          <p:cNvPr id="41030" name="Text Box 80"/>
          <p:cNvSpPr txBox="1">
            <a:spLocks noChangeArrowheads="1"/>
          </p:cNvSpPr>
          <p:nvPr/>
        </p:nvSpPr>
        <p:spPr bwMode="auto">
          <a:xfrm>
            <a:off x="1187450" y="1989138"/>
            <a:ext cx="33131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 u="sng">
                <a:latin typeface="Tahoma" pitchFamily="34" charset="0"/>
              </a:rPr>
              <a:t>дано</a:t>
            </a:r>
            <a:r>
              <a:rPr lang="ru-RU" sz="1800" b="1">
                <a:latin typeface="Tahoma" pitchFamily="34" charset="0"/>
              </a:rPr>
              <a:t> </a:t>
            </a:r>
            <a:r>
              <a:rPr lang="en-US" sz="1800" b="1">
                <a:solidFill>
                  <a:srgbClr val="6D6D6D"/>
                </a:solidFill>
                <a:latin typeface="Tahoma" pitchFamily="34" charset="0"/>
              </a:rPr>
              <a:t>| </a:t>
            </a:r>
            <a:r>
              <a:rPr lang="ru-RU" sz="1800" b="1">
                <a:solidFill>
                  <a:srgbClr val="6D6D6D"/>
                </a:solidFill>
                <a:latin typeface="Tahoma" pitchFamily="34" charset="0"/>
              </a:rPr>
              <a:t>Робот в клетке А</a:t>
            </a:r>
          </a:p>
        </p:txBody>
      </p:sp>
      <p:sp>
        <p:nvSpPr>
          <p:cNvPr id="41031" name="Text Box 81"/>
          <p:cNvSpPr txBox="1">
            <a:spLocks noChangeArrowheads="1"/>
          </p:cNvSpPr>
          <p:nvPr/>
        </p:nvSpPr>
        <p:spPr bwMode="auto">
          <a:xfrm>
            <a:off x="1187450" y="2349500"/>
            <a:ext cx="3240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 u="sng">
                <a:latin typeface="Tahoma" pitchFamily="34" charset="0"/>
              </a:rPr>
              <a:t>надо</a:t>
            </a:r>
            <a:r>
              <a:rPr lang="ru-RU" sz="1800" b="1">
                <a:latin typeface="Tahoma" pitchFamily="34" charset="0"/>
              </a:rPr>
              <a:t> </a:t>
            </a:r>
            <a:r>
              <a:rPr lang="en-US" sz="1800" b="1">
                <a:solidFill>
                  <a:srgbClr val="6D6D6D"/>
                </a:solidFill>
                <a:latin typeface="Tahoma" pitchFamily="34" charset="0"/>
              </a:rPr>
              <a:t>| </a:t>
            </a:r>
            <a:r>
              <a:rPr lang="ru-RU" sz="1800" b="1">
                <a:solidFill>
                  <a:srgbClr val="6D6D6D"/>
                </a:solidFill>
                <a:latin typeface="Tahoma" pitchFamily="34" charset="0"/>
              </a:rPr>
              <a:t>Робот в клетке Б </a:t>
            </a:r>
          </a:p>
        </p:txBody>
      </p:sp>
      <p:sp>
        <p:nvSpPr>
          <p:cNvPr id="41032" name="Text Box 82"/>
          <p:cNvSpPr txBox="1">
            <a:spLocks noChangeArrowheads="1"/>
          </p:cNvSpPr>
          <p:nvPr/>
        </p:nvSpPr>
        <p:spPr bwMode="auto">
          <a:xfrm>
            <a:off x="1187450" y="2708275"/>
            <a:ext cx="48974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>
                <a:latin typeface="Tahoma" pitchFamily="34" charset="0"/>
              </a:rPr>
              <a:t>          </a:t>
            </a:r>
            <a:r>
              <a:rPr lang="en-US" sz="1800" b="1">
                <a:solidFill>
                  <a:srgbClr val="6D6D6D"/>
                </a:solidFill>
                <a:latin typeface="Tahoma" pitchFamily="34" charset="0"/>
              </a:rPr>
              <a:t>| </a:t>
            </a:r>
            <a:r>
              <a:rPr lang="ru-RU" sz="1800" b="1">
                <a:solidFill>
                  <a:srgbClr val="6D6D6D"/>
                </a:solidFill>
                <a:latin typeface="Tahoma" pitchFamily="34" charset="0"/>
              </a:rPr>
              <a:t>закрашены клетки коридора</a:t>
            </a:r>
          </a:p>
        </p:txBody>
      </p:sp>
      <p:sp>
        <p:nvSpPr>
          <p:cNvPr id="41033" name="Text Box 83"/>
          <p:cNvSpPr txBox="1">
            <a:spLocks noChangeArrowheads="1"/>
          </p:cNvSpPr>
          <p:nvPr/>
        </p:nvSpPr>
        <p:spPr bwMode="auto">
          <a:xfrm>
            <a:off x="1187450" y="3068638"/>
            <a:ext cx="4968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>
                <a:latin typeface="Tahoma" pitchFamily="34" charset="0"/>
              </a:rPr>
              <a:t>          </a:t>
            </a:r>
            <a:r>
              <a:rPr lang="en-US" sz="1800" b="1">
                <a:solidFill>
                  <a:srgbClr val="6D6D6D"/>
                </a:solidFill>
                <a:latin typeface="Tahoma" pitchFamily="34" charset="0"/>
              </a:rPr>
              <a:t>| </a:t>
            </a:r>
            <a:r>
              <a:rPr lang="ru-RU" sz="1800" b="1">
                <a:solidFill>
                  <a:srgbClr val="6D6D6D"/>
                </a:solidFill>
                <a:latin typeface="Tahoma" pitchFamily="34" charset="0"/>
              </a:rPr>
              <a:t>из которых есть выход вверх</a:t>
            </a:r>
          </a:p>
        </p:txBody>
      </p:sp>
      <p:sp>
        <p:nvSpPr>
          <p:cNvPr id="100438" name="Text Box 86"/>
          <p:cNvSpPr txBox="1">
            <a:spLocks noChangeArrowheads="1"/>
          </p:cNvSpPr>
          <p:nvPr/>
        </p:nvSpPr>
        <p:spPr bwMode="auto">
          <a:xfrm>
            <a:off x="2987675" y="4005263"/>
            <a:ext cx="2232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>
                <a:solidFill>
                  <a:schemeClr val="accent2"/>
                </a:solidFill>
                <a:latin typeface="Tahoma" pitchFamily="34" charset="0"/>
              </a:rPr>
              <a:t>сверху свободно</a:t>
            </a:r>
          </a:p>
        </p:txBody>
      </p:sp>
      <p:sp>
        <p:nvSpPr>
          <p:cNvPr id="100439" name="Text Box 87"/>
          <p:cNvSpPr txBox="1">
            <a:spLocks noChangeArrowheads="1"/>
          </p:cNvSpPr>
          <p:nvPr/>
        </p:nvSpPr>
        <p:spPr bwMode="auto">
          <a:xfrm>
            <a:off x="2195513" y="4005263"/>
            <a:ext cx="7921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 u="sng">
                <a:latin typeface="Tahoma" pitchFamily="34" charset="0"/>
              </a:rPr>
              <a:t>если</a:t>
            </a:r>
          </a:p>
        </p:txBody>
      </p:sp>
      <p:sp>
        <p:nvSpPr>
          <p:cNvPr id="100440" name="Text Box 88"/>
          <p:cNvSpPr txBox="1">
            <a:spLocks noChangeArrowheads="1"/>
          </p:cNvSpPr>
          <p:nvPr/>
        </p:nvSpPr>
        <p:spPr bwMode="auto">
          <a:xfrm>
            <a:off x="2447925" y="4365625"/>
            <a:ext cx="539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 u="sng">
                <a:latin typeface="Tahoma" pitchFamily="34" charset="0"/>
              </a:rPr>
              <a:t>то</a:t>
            </a:r>
          </a:p>
        </p:txBody>
      </p:sp>
      <p:sp>
        <p:nvSpPr>
          <p:cNvPr id="100441" name="Text Box 89"/>
          <p:cNvSpPr txBox="1">
            <a:spLocks noChangeArrowheads="1"/>
          </p:cNvSpPr>
          <p:nvPr/>
        </p:nvSpPr>
        <p:spPr bwMode="auto">
          <a:xfrm>
            <a:off x="2195513" y="5084763"/>
            <a:ext cx="7921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 b="1" u="sng">
                <a:latin typeface="Tahoma" pitchFamily="34" charset="0"/>
              </a:rPr>
              <a:t>все</a:t>
            </a:r>
          </a:p>
        </p:txBody>
      </p:sp>
      <p:sp>
        <p:nvSpPr>
          <p:cNvPr id="41039" name="Text Box 153"/>
          <p:cNvSpPr txBox="1">
            <a:spLocks noChangeArrowheads="1"/>
          </p:cNvSpPr>
          <p:nvPr/>
        </p:nvSpPr>
        <p:spPr bwMode="auto">
          <a:xfrm>
            <a:off x="1187450" y="908050"/>
            <a:ext cx="39608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Tahoma" pitchFamily="34" charset="0"/>
              </a:rPr>
              <a:t>Усложним задачу</a:t>
            </a:r>
            <a:endParaRPr lang="ru-RU" sz="2800" b="1" u="sng">
              <a:solidFill>
                <a:srgbClr val="FF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98485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0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0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0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0" grpId="0"/>
      <p:bldP spid="100361" grpId="0"/>
      <p:bldP spid="100438" grpId="0"/>
      <p:bldP spid="100439" grpId="0"/>
      <p:bldP spid="100440" grpId="0"/>
      <p:bldP spid="10044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</TotalTime>
  <Words>86</Words>
  <Application>Microsoft Office PowerPoint</Application>
  <PresentationFormat>Экран (4:3)</PresentationFormat>
  <Paragraphs>42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Солнцестояние</vt:lpstr>
      <vt:lpstr>Презентация PowerPoint</vt:lpstr>
      <vt:lpstr>Презентация PowerPoint</vt:lpstr>
      <vt:lpstr>АЛГОРИТМЫ С ВЕТВЛЕНИЕМ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Малашонкова Елена Декабриновна</cp:lastModifiedBy>
  <cp:revision>3</cp:revision>
  <dcterms:created xsi:type="dcterms:W3CDTF">2013-10-27T17:37:56Z</dcterms:created>
  <dcterms:modified xsi:type="dcterms:W3CDTF">2013-11-16T08:16:48Z</dcterms:modified>
</cp:coreProperties>
</file>