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3" r:id="rId2"/>
    <p:sldId id="256" r:id="rId3"/>
    <p:sldId id="267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8" r:id="rId15"/>
    <p:sldId id="269" r:id="rId16"/>
    <p:sldId id="270" r:id="rId17"/>
    <p:sldId id="271" r:id="rId18"/>
    <p:sldId id="272" r:id="rId1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74117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658321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858387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979781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134819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55004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99195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518511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772445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844548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055351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EE323F-1450-42C2-85C8-6F4671298D46}" type="datetimeFigureOut">
              <a:rPr lang="ru-RU" smtClean="0"/>
              <a:t>08.02.2018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EF5AFA-722E-41AE-82C2-7A0374306E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82439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slide" Target="slide13.xml"/><Relationship Id="rId13" Type="http://schemas.openxmlformats.org/officeDocument/2006/relationships/slide" Target="slide18.xml"/><Relationship Id="rId3" Type="http://schemas.openxmlformats.org/officeDocument/2006/relationships/slide" Target="slide5.xml"/><Relationship Id="rId7" Type="http://schemas.openxmlformats.org/officeDocument/2006/relationships/slide" Target="slide12.xml"/><Relationship Id="rId12" Type="http://schemas.openxmlformats.org/officeDocument/2006/relationships/slide" Target="slide17.xml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6" Type="http://schemas.openxmlformats.org/officeDocument/2006/relationships/slide" Target="slide11.xml"/><Relationship Id="rId11" Type="http://schemas.openxmlformats.org/officeDocument/2006/relationships/slide" Target="slide16.xml"/><Relationship Id="rId5" Type="http://schemas.openxmlformats.org/officeDocument/2006/relationships/slide" Target="slide8.xml"/><Relationship Id="rId10" Type="http://schemas.openxmlformats.org/officeDocument/2006/relationships/slide" Target="slide15.xml"/><Relationship Id="rId4" Type="http://schemas.openxmlformats.org/officeDocument/2006/relationships/slide" Target="slide7.xml"/><Relationship Id="rId9" Type="http://schemas.openxmlformats.org/officeDocument/2006/relationships/slide" Target="slide1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8558846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514350" lvl="0" indent="-514350" fontAlgn="base">
              <a:buFont typeface="+mj-lt"/>
              <a:buAutoNum type="arabicPeriod" startAt="6"/>
            </a:pPr>
            <a:r>
              <a:rPr lang="ru-RU" sz="1800" dirty="0"/>
              <a:t>создание системы выявления, оценивания и продвижения обучающихся (включая продолжение образования), обладающих высокой мотивацией и способностями в сфере материального и социального конструирования, включая инженерно-технологическое направление и ИКТ, расширение олимпиад НТИ; широкое участие в чемпионатах юниоров и демонстрационных экзаменах по стандартам </a:t>
            </a:r>
            <a:r>
              <a:rPr lang="ru-RU" sz="1800" dirty="0" err="1"/>
              <a:t>Ворлдскиллс</a:t>
            </a:r>
            <a:r>
              <a:rPr lang="ru-RU" sz="1800" dirty="0"/>
              <a:t>, учет достижений школьников в системе «Паспорт компетенций»;</a:t>
            </a:r>
          </a:p>
          <a:p>
            <a:pPr marL="514350" lvl="0" indent="-514350" fontAlgn="base">
              <a:buFont typeface="+mj-lt"/>
              <a:buAutoNum type="arabicPeriod" startAt="6"/>
            </a:pPr>
            <a:r>
              <a:rPr lang="ru-RU" sz="1800" dirty="0"/>
              <a:t>поддержка лидеров </a:t>
            </a:r>
            <a:r>
              <a:rPr lang="ru-RU" sz="1800" dirty="0">
                <a:solidFill>
                  <a:srgbClr val="FF0000"/>
                </a:solidFill>
              </a:rPr>
              <a:t>технологического образования </a:t>
            </a:r>
            <a:r>
              <a:rPr lang="ru-RU" sz="1800" dirty="0"/>
              <a:t>(</a:t>
            </a:r>
            <a:r>
              <a:rPr lang="ru-RU" sz="1800" dirty="0">
                <a:solidFill>
                  <a:srgbClr val="FF0000"/>
                </a:solidFill>
              </a:rPr>
              <a:t>организаций, коллективов, отдельных педагогических работников, работающих с детьми профессионалов – носителей передовых компетенций</a:t>
            </a:r>
            <a:r>
              <a:rPr lang="ru-RU" sz="1800" dirty="0"/>
              <a:t>); популяризация передовых практик обучения и стимулирование разнообразия форм технологического образования, формирование открытого интернет-банка модулей технологического образования, создаваемых лидерами технологического образования различных регионов, для выбора этих модулей при разработке образовательной организацией рабочей программы по предметной области «Технология</a:t>
            </a:r>
            <a:r>
              <a:rPr lang="ru-RU" sz="1800" dirty="0" smtClean="0"/>
              <a:t>».</a:t>
            </a:r>
            <a:endParaRPr lang="ru-RU" sz="1800" dirty="0"/>
          </a:p>
        </p:txBody>
      </p:sp>
      <p:sp>
        <p:nvSpPr>
          <p:cNvPr id="4" name="Управляющая кнопка: домой 3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507240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200" b="1" dirty="0"/>
              <a:t>Основные направления реализации </a:t>
            </a:r>
            <a:r>
              <a:rPr lang="ru-RU" sz="3200" b="1" dirty="0" smtClean="0"/>
              <a:t>Концепции</a:t>
            </a:r>
            <a:br>
              <a:rPr lang="ru-RU" sz="3200" b="1" dirty="0" smtClean="0"/>
            </a:br>
            <a:r>
              <a:rPr lang="ru-RU" sz="3200" b="1" dirty="0"/>
              <a:t>Общие </a:t>
            </a:r>
            <a:r>
              <a:rPr lang="ru-RU" sz="3200" b="1" dirty="0" smtClean="0"/>
              <a:t>направления</a:t>
            </a:r>
            <a:endParaRPr lang="ru-RU" sz="32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514350" lvl="0" indent="-514350" fontAlgn="base">
              <a:buFont typeface="+mj-lt"/>
              <a:buAutoNum type="arabicPeriod"/>
            </a:pPr>
            <a:r>
              <a:rPr lang="ru-RU" dirty="0"/>
              <a:t>введение в контекст создания и использования современных и традиционных технологий, технологической эволюции человечества, ее закономерностей, современных тенденций, сущности инновационной деятельности;</a:t>
            </a:r>
          </a:p>
          <a:p>
            <a:pPr marL="514350" lvl="0" indent="-514350" fontAlgn="base">
              <a:buFont typeface="+mj-lt"/>
              <a:buAutoNum type="arabicPeriod"/>
            </a:pPr>
            <a:r>
              <a:rPr lang="ru-RU" dirty="0"/>
              <a:t>получение опыта персонифицированного действия и трудовое воспитание в процессе разработки технологических решений и их применения, изучения и анализа меняющихся потребностей человека и общества;</a:t>
            </a:r>
          </a:p>
          <a:p>
            <a:pPr marL="514350" lvl="0" indent="-514350" fontAlgn="base">
              <a:buFont typeface="+mj-lt"/>
              <a:buAutoNum type="arabicPeriod"/>
            </a:pPr>
            <a:r>
              <a:rPr lang="ru-RU" dirty="0"/>
              <a:t>введение в мир профессий, включая профессии будущего, профессиональное самоопределение (профессиональные пробы на основе видов трудовой деятельности, структуры рынка труда, инновационного предпринимательства и их организации в регионе проживания, стандартов </a:t>
            </a:r>
            <a:r>
              <a:rPr lang="ru-RU" dirty="0" err="1"/>
              <a:t>Ворлдскиллс</a:t>
            </a:r>
            <a:r>
              <a:rPr lang="ru-RU" dirty="0" smtClean="0"/>
              <a:t>).</a:t>
            </a:r>
            <a:endParaRPr lang="ru-RU" dirty="0"/>
          </a:p>
        </p:txBody>
      </p:sp>
      <p:sp>
        <p:nvSpPr>
          <p:cNvPr id="4" name="Управляющая кнопка: домой 3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183793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Начальное общее образование</a:t>
            </a:r>
          </a:p>
        </p:txBody>
      </p:sp>
      <p:sp>
        <p:nvSpPr>
          <p:cNvPr id="7" name="Объект 6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/>
              <a:t>Предметная область «Технология» и проектная деятельность на уровне начального общего образования обеспечивают развитие творческого потенциала детей и изобретательства, а также являются мотивирующим фактором для освоения других предметных областей. Наряду с этим, при решении мотивирующих обучающегося задач, формируется настойчивость и трудолюбие</a:t>
            </a:r>
            <a:r>
              <a:rPr lang="ru-RU" dirty="0" smtClean="0"/>
              <a:t>.</a:t>
            </a:r>
            <a:endParaRPr lang="ru-RU" dirty="0"/>
          </a:p>
        </p:txBody>
      </p:sp>
      <p:sp>
        <p:nvSpPr>
          <p:cNvPr id="8" name="Управляющая кнопка: домой 7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419279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Основное общее образование</a:t>
            </a:r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>
          <a:xfrm>
            <a:off x="107504" y="1196752"/>
            <a:ext cx="8856984" cy="547260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1600" dirty="0"/>
              <a:t>Важнейшими элементами образовательной деятельности в рамках предметной области «Технология» являются:</a:t>
            </a:r>
          </a:p>
          <a:p>
            <a:pPr lvl="0" fontAlgn="base"/>
            <a:r>
              <a:rPr lang="ru-RU" sz="1600" dirty="0"/>
              <a:t>освоение рукотворного мира в форме его воссоздания, понимания его функционирования и возникающих проблем; в первую очередь через создание и использование учебных моделей (реальных и виртуальных), которое стимулирует интерес и облегчает освоение других предметов;</a:t>
            </a:r>
          </a:p>
          <a:p>
            <a:pPr lvl="0" fontAlgn="base"/>
            <a:r>
              <a:rPr lang="ru-RU" sz="1600" dirty="0"/>
              <a:t>изготовление объектов, знакомящее с профессиональными компетенциями и практиками; </a:t>
            </a:r>
            <a:r>
              <a:rPr lang="ru-RU" sz="1600" u="sng" dirty="0"/>
              <a:t>ежегодное практическое знакомство с 3-4 видами профессиональной деятельности из разных сфер </a:t>
            </a:r>
            <a:r>
              <a:rPr lang="ru-RU" sz="1600" dirty="0"/>
              <a:t>(с использованием современных технологий) и </a:t>
            </a:r>
            <a:r>
              <a:rPr lang="ru-RU" sz="1600" u="sng" dirty="0"/>
              <a:t>более углубленно – с одним видом деятельности через интеграцию с практиками, реализованными в движении </a:t>
            </a:r>
            <a:r>
              <a:rPr lang="ru-RU" sz="1600" u="sng" dirty="0" err="1"/>
              <a:t>Ворлдскиллс</a:t>
            </a:r>
            <a:r>
              <a:rPr lang="ru-RU" sz="1600" u="sng" dirty="0"/>
              <a:t>;</a:t>
            </a:r>
          </a:p>
          <a:p>
            <a:pPr lvl="0" fontAlgn="base"/>
            <a:r>
              <a:rPr lang="ru-RU" sz="1600" dirty="0"/>
              <a:t>приобретение практических умений и опыта, необходимых для разумной организации собственной жизни;</a:t>
            </a:r>
          </a:p>
          <a:p>
            <a:pPr lvl="0" fontAlgn="base"/>
            <a:r>
              <a:rPr lang="ru-RU" sz="1600" dirty="0"/>
              <a:t>формирование универсальных учебных действий: освоение проектной деятельности как способа преобразования реальности в соответствии с поставленной целью по схеме цикла дизайн-процесса и жизненного цикла продукта; изобретение, поиск принципиально новых для обучающегося решений;</a:t>
            </a:r>
          </a:p>
          <a:p>
            <a:pPr lvl="0" fontAlgn="base"/>
            <a:r>
              <a:rPr lang="ru-RU" sz="1600" dirty="0"/>
              <a:t>формирование	ключевых компетентностей:	информационной, </a:t>
            </a:r>
            <a:br>
              <a:rPr lang="ru-RU" sz="1600" dirty="0"/>
            </a:br>
            <a:r>
              <a:rPr lang="ru-RU" sz="1600" dirty="0"/>
              <a:t>коммуникативной, навыков командной работы и сотрудничества; инициативности, гибкости мышления, предприимчивости, самоорганизации;</a:t>
            </a:r>
          </a:p>
          <a:p>
            <a:pPr lvl="0" fontAlgn="base"/>
            <a:r>
              <a:rPr lang="ru-RU" sz="1600" dirty="0"/>
              <a:t>знакомство с гуманитарными и материальными технологиями в реальной экономике территории проживания обучающихся, с миром профессий и организацией рынков труда</a:t>
            </a:r>
            <a:r>
              <a:rPr lang="ru-RU" sz="1600" dirty="0" smtClean="0"/>
              <a:t>.</a:t>
            </a:r>
            <a:endParaRPr lang="ru-RU" sz="1600" dirty="0"/>
          </a:p>
        </p:txBody>
      </p:sp>
      <p:sp>
        <p:nvSpPr>
          <p:cNvPr id="6" name="Управляющая кнопка: домой 5">
            <a:hlinkClick r:id="rId2" action="ppaction://hlinksldjump" highlightClick="1"/>
          </p:cNvPr>
          <p:cNvSpPr/>
          <p:nvPr/>
        </p:nvSpPr>
        <p:spPr>
          <a:xfrm>
            <a:off x="8460431" y="5913276"/>
            <a:ext cx="568799" cy="396044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651364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1" algn="ctr" rtl="0">
              <a:spcBef>
                <a:spcPct val="0"/>
              </a:spcBef>
            </a:pPr>
            <a:r>
              <a:rPr lang="ru-RU" sz="3600" b="1" dirty="0"/>
              <a:t>Среднее общее образование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dirty="0"/>
              <a:t>Непрерывное технологическое образование предполагает обязательное освоение предметной области «Технология» на уровне среднего общего образования. При этом рабочая программа учебного предмета «Технология» должна быть составлена с учетом профиля, реализуемого в рамках основной образовательной программы.</a:t>
            </a:r>
          </a:p>
          <a:p>
            <a:r>
              <a:rPr lang="ru-RU" dirty="0" smtClean="0"/>
              <a:t>Обучающимся </a:t>
            </a:r>
            <a:r>
              <a:rPr lang="ru-RU" dirty="0"/>
              <a:t>предоставляются возможности одновременно с получением среднего общего образования (возможно и раньше) пройти профессиональное обучение, освоить отдельные модули среднего профессионального образования и высшего образования, в соответствии с профилем обучения по выбранным ими профессиям, основы предпринимательства, в том числе с использованием инфраструктуры организаций среднего профессионального образования и высшего образования.</a:t>
            </a:r>
          </a:p>
          <a:p>
            <a:endParaRPr lang="ru-RU" dirty="0"/>
          </a:p>
        </p:txBody>
      </p:sp>
      <p:sp>
        <p:nvSpPr>
          <p:cNvPr id="4" name="Управляющая кнопка: домой 3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18423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Поддержка технологического творчества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/>
              <a:t>Создание условий для выявления талантливой молодежи, построения успешной карьеры в области науки, технологий, инноваций и развитие интеллектуального потенциала страны достигаются путем формирования современной системы научно-технического творчества детей и молодежи, включая систему оценивания индивидуальных достижений.</a:t>
            </a:r>
          </a:p>
          <a:p>
            <a:endParaRPr lang="ru-RU" dirty="0"/>
          </a:p>
        </p:txBody>
      </p:sp>
      <p:sp>
        <p:nvSpPr>
          <p:cNvPr id="4" name="Управляющая кнопка: домой 3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996596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Подготовка кадров и эффективное использование человеческого потенциала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Технологическое образование в образовательных организациях должно опираться на кадровые ресурсы учителей технологии, информатики и ИКТ, преподавателей дополнительного образования, профессионального образования и потребности экономики региона проживания обучающихся.</a:t>
            </a:r>
          </a:p>
        </p:txBody>
      </p:sp>
      <p:sp>
        <p:nvSpPr>
          <p:cNvPr id="4" name="Управляющая кнопка: домой 3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189015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Модернизация материально-информационной среды общего образования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ru-RU" dirty="0"/>
              <a:t>Будут разработаны и апробированы: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учебно-методические комплексы для учебного предмета «Технология» и </a:t>
            </a:r>
            <a:r>
              <a:rPr lang="ru-RU" dirty="0" err="1"/>
              <a:t>межпредметной</a:t>
            </a:r>
            <a:r>
              <a:rPr lang="ru-RU" dirty="0"/>
              <a:t> проектной деятельности;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примерный перечень оборудования, с учетом стандартов </a:t>
            </a:r>
            <a:r>
              <a:rPr lang="ru-RU" dirty="0" err="1"/>
              <a:t>Ворлдскиллс</a:t>
            </a:r>
            <a:r>
              <a:rPr lang="ru-RU" dirty="0"/>
              <a:t>, и рекомендации по формированию функциональных зон образовательной деятельности предметной области «Технология»: проектная, производственная, сборочная. 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Освоение учебного предмета «Технология» может осуществляться как в образовательных организациях, так и в организациях-партнерах, в том числе в модели учебно-производственных комбинатов и технопарков.</a:t>
            </a:r>
          </a:p>
          <a:p>
            <a:endParaRPr lang="ru-RU" dirty="0"/>
          </a:p>
        </p:txBody>
      </p:sp>
      <p:sp>
        <p:nvSpPr>
          <p:cNvPr id="4" name="Управляющая кнопка: домой 3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421371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Реализация Концепции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dirty="0"/>
              <a:t>Реализация Концепции обеспечит переход изучения предметной области «Технология» на уровень, </a:t>
            </a:r>
            <a:r>
              <a:rPr lang="ru-RU" dirty="0">
                <a:solidFill>
                  <a:srgbClr val="FF0000"/>
                </a:solidFill>
              </a:rPr>
              <a:t>адекватный задачам страны в области технологического развития</a:t>
            </a:r>
            <a:r>
              <a:rPr lang="ru-RU" dirty="0"/>
              <a:t>, будет способствовать развитию всех уровней системы образования. Планируемым механизмом реализации Концепции является включение соответствующих задач в разработку нормативных и методических документов, регламентирующих данную предметную область, в осуществляемые мероприятия целевых федеральных и региональных программ, программ развития отдельных образовательных организаций, финансируемых за счет средств федерального бюджета, бюджетов субъектов Российской Федерации, местных бюджетов, а также через привлечение спонсорских средств и средств государственных корпораций</a:t>
            </a:r>
            <a:r>
              <a:rPr lang="ru-RU" dirty="0" smtClean="0"/>
              <a:t>.</a:t>
            </a:r>
            <a:endParaRPr lang="ru-RU" dirty="0"/>
          </a:p>
        </p:txBody>
      </p:sp>
      <p:sp>
        <p:nvSpPr>
          <p:cNvPr id="4" name="Управляющая кнопка: домой 3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190607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/>
              <a:t>Концепция предметной области «Технология» 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/>
              <a:t>представляет собой систему взглядов на основные проблемы, базовые принципы, цели, задачи и направления развития предметной области «Технология»</a:t>
            </a:r>
          </a:p>
        </p:txBody>
      </p:sp>
    </p:spTree>
    <p:extLst>
      <p:ext uri="{BB962C8B-B14F-4D97-AF65-F5344CB8AC3E}">
        <p14:creationId xmlns:p14="http://schemas.microsoft.com/office/powerpoint/2010/main" val="1104399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Структура документа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lvl="0"/>
            <a:r>
              <a:rPr lang="ru-RU" b="1" dirty="0">
                <a:hlinkClick r:id="rId2" action="ppaction://hlinksldjump"/>
              </a:rPr>
              <a:t>Общие положения</a:t>
            </a:r>
            <a:endParaRPr lang="ru-RU" b="1" dirty="0"/>
          </a:p>
          <a:p>
            <a:pPr lvl="0"/>
            <a:r>
              <a:rPr lang="ru-RU" b="1" dirty="0">
                <a:hlinkClick r:id="rId3" action="ppaction://hlinksldjump"/>
              </a:rPr>
              <a:t>Значение технологического образования</a:t>
            </a:r>
            <a:endParaRPr lang="ru-RU" b="1" dirty="0"/>
          </a:p>
          <a:p>
            <a:pPr lvl="0"/>
            <a:r>
              <a:rPr lang="ru-RU" b="1" dirty="0">
                <a:hlinkClick r:id="rId4" action="ppaction://hlinksldjump"/>
              </a:rPr>
              <a:t>Цели</a:t>
            </a:r>
            <a:r>
              <a:rPr lang="ru-RU" b="1" dirty="0"/>
              <a:t> и </a:t>
            </a:r>
            <a:r>
              <a:rPr lang="ru-RU" b="1" dirty="0">
                <a:hlinkClick r:id="rId5" action="ppaction://hlinksldjump"/>
              </a:rPr>
              <a:t>задачи</a:t>
            </a:r>
            <a:r>
              <a:rPr lang="ru-RU" b="1" dirty="0"/>
              <a:t> Концепции</a:t>
            </a:r>
          </a:p>
          <a:p>
            <a:pPr lvl="0"/>
            <a:r>
              <a:rPr lang="ru-RU" b="1" dirty="0"/>
              <a:t>Основные направления реализации Концепции</a:t>
            </a:r>
          </a:p>
          <a:p>
            <a:pPr lvl="2"/>
            <a:r>
              <a:rPr lang="ru-RU" b="1" dirty="0">
                <a:hlinkClick r:id="rId6" action="ppaction://hlinksldjump"/>
              </a:rPr>
              <a:t>Общие направления</a:t>
            </a:r>
            <a:endParaRPr lang="ru-RU" b="1" dirty="0"/>
          </a:p>
          <a:p>
            <a:pPr lvl="2"/>
            <a:r>
              <a:rPr lang="ru-RU" b="1" dirty="0">
                <a:hlinkClick r:id="rId7" action="ppaction://hlinksldjump"/>
              </a:rPr>
              <a:t>Начальное общее образование</a:t>
            </a:r>
            <a:endParaRPr lang="ru-RU" b="1" dirty="0"/>
          </a:p>
          <a:p>
            <a:pPr lvl="2"/>
            <a:r>
              <a:rPr lang="ru-RU" b="1" dirty="0">
                <a:hlinkClick r:id="rId8" action="ppaction://hlinksldjump"/>
              </a:rPr>
              <a:t>Основное общее образование</a:t>
            </a:r>
            <a:endParaRPr lang="ru-RU" b="1" dirty="0"/>
          </a:p>
          <a:p>
            <a:pPr lvl="2"/>
            <a:r>
              <a:rPr lang="ru-RU" b="1" dirty="0">
                <a:hlinkClick r:id="rId9" action="ppaction://hlinksldjump"/>
              </a:rPr>
              <a:t>Среднее общее образование</a:t>
            </a:r>
            <a:endParaRPr lang="ru-RU" b="1" dirty="0"/>
          </a:p>
          <a:p>
            <a:pPr lvl="2"/>
            <a:r>
              <a:rPr lang="ru-RU" b="1" dirty="0">
                <a:hlinkClick r:id="rId10" action="ppaction://hlinksldjump"/>
              </a:rPr>
              <a:t>Поддержка технологического творчества</a:t>
            </a:r>
            <a:endParaRPr lang="ru-RU" b="1" dirty="0"/>
          </a:p>
          <a:p>
            <a:pPr lvl="2"/>
            <a:r>
              <a:rPr lang="ru-RU" b="1" dirty="0">
                <a:hlinkClick r:id="rId11" action="ppaction://hlinksldjump"/>
              </a:rPr>
              <a:t>Подготовка кадров и эффективное использование человеческого потенциала</a:t>
            </a:r>
            <a:endParaRPr lang="ru-RU" b="1" dirty="0"/>
          </a:p>
          <a:p>
            <a:pPr lvl="2"/>
            <a:r>
              <a:rPr lang="ru-RU" b="1" dirty="0">
                <a:hlinkClick r:id="rId12" action="ppaction://hlinksldjump"/>
              </a:rPr>
              <a:t>Модернизация материально-информационной среды общего образования</a:t>
            </a:r>
            <a:endParaRPr lang="ru-RU" b="1" dirty="0"/>
          </a:p>
          <a:p>
            <a:pPr lvl="0"/>
            <a:r>
              <a:rPr lang="ru-RU" b="1" dirty="0">
                <a:hlinkClick r:id="rId13" action="ppaction://hlinksldjump"/>
              </a:rPr>
              <a:t>Реализация Концепции</a:t>
            </a:r>
            <a:endParaRPr lang="ru-RU" b="1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11679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ru-RU" b="1" dirty="0" smtClean="0"/>
              <a:t>Общие положения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ru-RU" dirty="0"/>
              <a:t>Концепция разработана на основании поручения Президента РФ В.В. Путина от 4 мая 2016 г., с учетом </a:t>
            </a:r>
            <a:r>
              <a:rPr lang="ru-RU" i="1" dirty="0">
                <a:solidFill>
                  <a:srgbClr val="FF0000"/>
                </a:solidFill>
              </a:rPr>
              <a:t>Стратегии научно-технологического развития Российской Федерации</a:t>
            </a:r>
            <a:r>
              <a:rPr lang="ru-RU" dirty="0"/>
              <a:t>, утвержденной Указом Президента Российской федерации от 1 декабря 2016 г. № 642</a:t>
            </a:r>
            <a:r>
              <a:rPr lang="ru-RU" dirty="0">
                <a:solidFill>
                  <a:srgbClr val="FF0000"/>
                </a:solidFill>
              </a:rPr>
              <a:t>, </a:t>
            </a:r>
            <a:r>
              <a:rPr lang="ru-RU" i="1" dirty="0">
                <a:solidFill>
                  <a:srgbClr val="FF0000"/>
                </a:solidFill>
              </a:rPr>
              <a:t>Национальной технологической инициативы</a:t>
            </a:r>
            <a:r>
              <a:rPr lang="ru-RU" dirty="0">
                <a:solidFill>
                  <a:srgbClr val="FF0000"/>
                </a:solidFill>
              </a:rPr>
              <a:t>, </a:t>
            </a:r>
            <a:r>
              <a:rPr lang="ru-RU" dirty="0"/>
              <a:t>(Постановление Правительства РФ от 18 апреля 2016 г. № 317 "О реализации Национальной технологической инициативы") и </a:t>
            </a:r>
            <a:r>
              <a:rPr lang="ru-RU" i="1" dirty="0">
                <a:solidFill>
                  <a:srgbClr val="FF0000"/>
                </a:solidFill>
              </a:rPr>
              <a:t>Программы «Цифровая экономика Российской Федерации»</a:t>
            </a:r>
            <a:r>
              <a:rPr lang="ru-RU" dirty="0"/>
              <a:t>, утвержденной Распоряжением Правительства Российской Федерации от 28 июля 2017 г. № 1632-р. </a:t>
            </a:r>
          </a:p>
        </p:txBody>
      </p:sp>
      <p:sp>
        <p:nvSpPr>
          <p:cNvPr id="4" name="Управляющая кнопка: домой 3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489669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ru-RU" b="1" dirty="0"/>
              <a:t>Значение технологического </a:t>
            </a:r>
            <a:r>
              <a:rPr lang="ru-RU" b="1" dirty="0" smtClean="0"/>
              <a:t>образования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ru-RU" dirty="0" smtClean="0"/>
              <a:t>возможность </a:t>
            </a:r>
            <a:r>
              <a:rPr lang="ru-RU" dirty="0"/>
              <a:t>применять на практике знания основ наук, осваивать общие принципы и конкретные навыки преобразующей деятельности человека, различные формы информационной и материальной культуры, а также создания новых продуктов и услуг. </a:t>
            </a:r>
            <a:endParaRPr lang="ru-RU" dirty="0" smtClean="0"/>
          </a:p>
          <a:p>
            <a:r>
              <a:rPr lang="ru-RU" dirty="0" smtClean="0"/>
              <a:t>вхождение в мир </a:t>
            </a:r>
            <a:r>
              <a:rPr lang="ru-RU" dirty="0"/>
              <a:t>технологий, в том числе: материальных, информационных, коммуникационных, когнитивных и социальных. </a:t>
            </a:r>
            <a:endParaRPr lang="ru-RU" dirty="0" smtClean="0"/>
          </a:p>
          <a:p>
            <a:r>
              <a:rPr lang="ru-RU" dirty="0" smtClean="0"/>
              <a:t>приобретение </a:t>
            </a:r>
            <a:r>
              <a:rPr lang="ru-RU" dirty="0"/>
              <a:t>базовых навыков работы с современным технологичным оборудованием, освоение современных технологий, знакомство с миром профессий, самоопределение и ориентация обучающихся на деятельность в различных социальных сферах, обеспечивается преемственность перехода обучающихся от общего образования к среднему профессиональному, высшему образованию и трудовой деятельности. Для инновационной экономики одинаково важны как высокий уровень владения современными технологиями, так и способность осваивать новые и разрабатывать не существующие еще сегодня технологии.</a:t>
            </a:r>
          </a:p>
          <a:p>
            <a:endParaRPr lang="ru-RU" dirty="0"/>
          </a:p>
          <a:p>
            <a:endParaRPr lang="ru-RU" dirty="0"/>
          </a:p>
        </p:txBody>
      </p:sp>
      <p:sp>
        <p:nvSpPr>
          <p:cNvPr id="4" name="Управляющая кнопка: домой 3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781993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«В ногу со временем»</a:t>
            </a:r>
            <a:endParaRPr lang="ru-RU" dirty="0"/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9364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dirty="0"/>
              <a:t>Для эффективного ответа на вызовы времени с учетом взаимодействия человека и природы, человека и техники, социальных институтов глобального конвергентного развития, в том числе через использование методов гуманитарных и социальных наук, на каждом из уровней образования соответствующим образом и преемственно должны быть представлены следующие технологии: цифровые технологии, интеллектуальные производственные технологии, технологии </a:t>
            </a:r>
            <a:r>
              <a:rPr lang="ru-RU" sz="2400" dirty="0" err="1"/>
              <a:t>здоровьесбережения</a:t>
            </a:r>
            <a:r>
              <a:rPr lang="ru-RU" sz="2400" dirty="0"/>
              <a:t>, </a:t>
            </a:r>
            <a:r>
              <a:rPr lang="ru-RU" sz="2400" dirty="0" err="1"/>
              <a:t>природоподобные</a:t>
            </a:r>
            <a:r>
              <a:rPr lang="ru-RU" sz="2400" dirty="0"/>
              <a:t> технологии, современные технологии сферы услуг, гуманитарные и социальные технологии как комплексы методов управления социальными системами.</a:t>
            </a:r>
          </a:p>
        </p:txBody>
      </p:sp>
      <p:sp>
        <p:nvSpPr>
          <p:cNvPr id="6" name="Управляющая кнопка: домой 5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48532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ru-RU" b="1" dirty="0"/>
              <a:t>Цели </a:t>
            </a:r>
            <a:r>
              <a:rPr lang="ru-RU" b="1" dirty="0" smtClean="0"/>
              <a:t>Концепции</a:t>
            </a:r>
            <a:r>
              <a:rPr lang="ru-RU" b="1" dirty="0"/>
              <a:t/>
            </a:r>
            <a:br>
              <a:rPr lang="ru-RU" b="1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Целью Концепции является создание условий для формирования технологической грамотности и компетенций обучающихся, необходимых для перехода к новым приоритетам научно-технологического развития Российской Федерации.</a:t>
            </a:r>
          </a:p>
          <a:p>
            <a:endParaRPr lang="ru-RU" dirty="0"/>
          </a:p>
        </p:txBody>
      </p:sp>
      <p:sp>
        <p:nvSpPr>
          <p:cNvPr id="4" name="Управляющая кнопка: домой 3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144260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4000" dirty="0" smtClean="0"/>
              <a:t>Для достижения этой цели необходимо решить следующие задачи:</a:t>
            </a: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514350" lvl="0" indent="-514350" fontAlgn="base">
              <a:buFont typeface="+mj-lt"/>
              <a:buAutoNum type="arabicPeriod"/>
            </a:pPr>
            <a:r>
              <a:rPr lang="ru-RU" dirty="0"/>
              <a:t>создание системы </a:t>
            </a:r>
            <a:r>
              <a:rPr lang="ru-RU" dirty="0">
                <a:solidFill>
                  <a:srgbClr val="FF0000"/>
                </a:solidFill>
              </a:rPr>
              <a:t>преемственного</a:t>
            </a:r>
            <a:r>
              <a:rPr lang="ru-RU" dirty="0"/>
              <a:t> технологического образования на всех уровнях общего образования;</a:t>
            </a:r>
          </a:p>
          <a:p>
            <a:pPr marL="514350" lvl="0" indent="-514350" fontAlgn="base">
              <a:buFont typeface="+mj-lt"/>
              <a:buAutoNum type="arabicPeriod"/>
            </a:pPr>
            <a:r>
              <a:rPr lang="ru-RU" dirty="0"/>
              <a:t>изменение статуса предметной области «Технология» в соответствии с ее ключевой ролью в обеспечении связи фундаментального </a:t>
            </a:r>
            <a:r>
              <a:rPr lang="ru-RU" dirty="0">
                <a:solidFill>
                  <a:srgbClr val="FF0000"/>
                </a:solidFill>
              </a:rPr>
              <a:t>знания с преобразующей деятельностью человека </a:t>
            </a:r>
            <a:r>
              <a:rPr lang="ru-RU" dirty="0"/>
              <a:t>и взаимодействия между содержанием общего образования и </a:t>
            </a:r>
            <a:r>
              <a:rPr lang="ru-RU" dirty="0">
                <a:solidFill>
                  <a:srgbClr val="FF0000"/>
                </a:solidFill>
              </a:rPr>
              <a:t>окружающим миром;</a:t>
            </a:r>
          </a:p>
          <a:p>
            <a:pPr marL="514350" lvl="0" indent="-514350" fontAlgn="base">
              <a:buFont typeface="+mj-lt"/>
              <a:buAutoNum type="arabicPeriod"/>
            </a:pPr>
            <a:r>
              <a:rPr lang="ru-RU" dirty="0">
                <a:solidFill>
                  <a:srgbClr val="FF0000"/>
                </a:solidFill>
              </a:rPr>
              <a:t>модернизация содержания, методик и технологий </a:t>
            </a:r>
            <a:r>
              <a:rPr lang="ru-RU" dirty="0"/>
              <a:t>преподавания предметной области «Технология», ее материально-технического и кадрового обеспечения (включая педагогическое образование); усиление воспитательного эффекта; изучение элементов как </a:t>
            </a:r>
            <a:r>
              <a:rPr lang="ru-RU" dirty="0">
                <a:solidFill>
                  <a:srgbClr val="FF0000"/>
                </a:solidFill>
              </a:rPr>
              <a:t>традиционных</a:t>
            </a:r>
            <a:r>
              <a:rPr lang="ru-RU" dirty="0"/>
              <a:t>, так и наиболее </a:t>
            </a:r>
            <a:r>
              <a:rPr lang="ru-RU" dirty="0">
                <a:solidFill>
                  <a:srgbClr val="FF0000"/>
                </a:solidFill>
              </a:rPr>
              <a:t>перспективных</a:t>
            </a:r>
            <a:r>
              <a:rPr lang="ru-RU" dirty="0"/>
              <a:t> технологических направлений, включая обозначенные в НТИ, и соответствующих стандартам </a:t>
            </a:r>
            <a:r>
              <a:rPr lang="ru-RU" dirty="0" err="1"/>
              <a:t>Ворлдскиллс</a:t>
            </a:r>
            <a:r>
              <a:rPr lang="ru-RU" dirty="0"/>
              <a:t>;</a:t>
            </a:r>
          </a:p>
          <a:p>
            <a:endParaRPr lang="ru-RU" dirty="0"/>
          </a:p>
        </p:txBody>
      </p:sp>
      <p:sp>
        <p:nvSpPr>
          <p:cNvPr id="5" name="Управляющая кнопка: домой 4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23477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514350" lvl="0" indent="-514350" fontAlgn="base">
              <a:buFont typeface="+mj-lt"/>
              <a:buAutoNum type="arabicPeriod" startAt="4"/>
            </a:pPr>
            <a:r>
              <a:rPr lang="ru-RU" dirty="0"/>
              <a:t>формирование у обучающихся </a:t>
            </a:r>
            <a:r>
              <a:rPr lang="ru-RU" dirty="0">
                <a:solidFill>
                  <a:srgbClr val="FF0000"/>
                </a:solidFill>
              </a:rPr>
              <a:t>культуры проектной и исследовательской деятельности</a:t>
            </a:r>
            <a:r>
              <a:rPr lang="ru-RU" dirty="0"/>
              <a:t>, использование </a:t>
            </a:r>
            <a:r>
              <a:rPr lang="ru-RU" dirty="0">
                <a:solidFill>
                  <a:srgbClr val="FF0000"/>
                </a:solidFill>
              </a:rPr>
              <a:t>проектного метода </a:t>
            </a:r>
            <a:r>
              <a:rPr lang="ru-RU" dirty="0"/>
              <a:t>во всех видах образовательной деятельности (в урочной и внеурочной деятельности, дополнительном образовании);</a:t>
            </a:r>
          </a:p>
          <a:p>
            <a:pPr marL="514350" lvl="0" indent="-514350" fontAlgn="base">
              <a:buFont typeface="+mj-lt"/>
              <a:buAutoNum type="arabicPeriod" startAt="4"/>
            </a:pPr>
            <a:r>
              <a:rPr lang="ru-RU" dirty="0"/>
              <a:t>формирование </a:t>
            </a:r>
            <a:r>
              <a:rPr lang="ru-RU" dirty="0">
                <a:solidFill>
                  <a:srgbClr val="FF0000"/>
                </a:solidFill>
              </a:rPr>
              <a:t>ключевых навыков </a:t>
            </a:r>
            <a:r>
              <a:rPr lang="ru-RU" dirty="0"/>
              <a:t>в сфере </a:t>
            </a:r>
            <a:r>
              <a:rPr lang="ru-RU" dirty="0">
                <a:solidFill>
                  <a:srgbClr val="FF0000"/>
                </a:solidFill>
              </a:rPr>
              <a:t>информационных и коммуникационных технологий </a:t>
            </a:r>
            <a:r>
              <a:rPr lang="ru-RU" dirty="0"/>
              <a:t>(далее по тексту – ИКТ) в рамках учебных предметов «Технология» и «Информатика и ИКТ» и их использование в ходе изучения других предметных областей (учебных предметов);</a:t>
            </a:r>
          </a:p>
          <a:p>
            <a:pPr marL="514350" indent="-514350">
              <a:buFont typeface="+mj-lt"/>
              <a:buAutoNum type="arabicPeriod" startAt="4"/>
            </a:pPr>
            <a:endParaRPr lang="ru-RU" dirty="0"/>
          </a:p>
        </p:txBody>
      </p:sp>
      <p:sp>
        <p:nvSpPr>
          <p:cNvPr id="4" name="Управляющая кнопка: домой 3">
            <a:hlinkClick r:id="rId2" action="ppaction://hlinksldjump" highlightClick="1"/>
          </p:cNvPr>
          <p:cNvSpPr/>
          <p:nvPr/>
        </p:nvSpPr>
        <p:spPr>
          <a:xfrm>
            <a:off x="7956376" y="5805264"/>
            <a:ext cx="792088" cy="792088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944696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1283</Words>
  <Application>Microsoft Office PowerPoint</Application>
  <PresentationFormat>Экран (4:3)</PresentationFormat>
  <Paragraphs>61</Paragraphs>
  <Slides>18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19" baseType="lpstr">
      <vt:lpstr>Тема Office</vt:lpstr>
      <vt:lpstr>Презентация PowerPoint</vt:lpstr>
      <vt:lpstr>Концепция предметной области «Технология» </vt:lpstr>
      <vt:lpstr>Структура документа</vt:lpstr>
      <vt:lpstr>Общие положения</vt:lpstr>
      <vt:lpstr>Значение технологического образования</vt:lpstr>
      <vt:lpstr>«В ногу со временем»</vt:lpstr>
      <vt:lpstr>Цели Концепции </vt:lpstr>
      <vt:lpstr>Для достижения этой цели необходимо решить следующие задачи:</vt:lpstr>
      <vt:lpstr>Презентация PowerPoint</vt:lpstr>
      <vt:lpstr>Презентация PowerPoint</vt:lpstr>
      <vt:lpstr>Основные направления реализации Концепции Общие направления</vt:lpstr>
      <vt:lpstr>Начальное общее образование</vt:lpstr>
      <vt:lpstr>Основное общее образование</vt:lpstr>
      <vt:lpstr>Среднее общее образование</vt:lpstr>
      <vt:lpstr>Поддержка технологического творчества</vt:lpstr>
      <vt:lpstr>Подготовка кадров и эффективное использование человеческого потенциала</vt:lpstr>
      <vt:lpstr>Модернизация материально-информационной среды общего образования</vt:lpstr>
      <vt:lpstr>Реализация Концепции</vt:lpstr>
    </vt:vector>
  </TitlesOfParts>
  <Company>Romeo1994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Концепция предметной области «Технология»</dc:title>
  <dc:creator>стас</dc:creator>
  <cp:lastModifiedBy>стас</cp:lastModifiedBy>
  <cp:revision>9</cp:revision>
  <dcterms:created xsi:type="dcterms:W3CDTF">2018-02-06T18:47:31Z</dcterms:created>
  <dcterms:modified xsi:type="dcterms:W3CDTF">2018-02-08T14:10:05Z</dcterms:modified>
</cp:coreProperties>
</file>

<file path=docProps/thumbnail.jpeg>
</file>