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avi" ContentType="video/avi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1"/>
  </p:notesMasterIdLst>
  <p:sldIdLst>
    <p:sldId id="270" r:id="rId2"/>
    <p:sldId id="256" r:id="rId3"/>
    <p:sldId id="265" r:id="rId4"/>
    <p:sldId id="274" r:id="rId5"/>
    <p:sldId id="275" r:id="rId6"/>
    <p:sldId id="291" r:id="rId7"/>
    <p:sldId id="276" r:id="rId8"/>
    <p:sldId id="292" r:id="rId9"/>
    <p:sldId id="278" r:id="rId10"/>
    <p:sldId id="279" r:id="rId11"/>
    <p:sldId id="293" r:id="rId12"/>
    <p:sldId id="290" r:id="rId13"/>
    <p:sldId id="280" r:id="rId14"/>
    <p:sldId id="282" r:id="rId15"/>
    <p:sldId id="283" r:id="rId16"/>
    <p:sldId id="286" r:id="rId17"/>
    <p:sldId id="287" r:id="rId18"/>
    <p:sldId id="288" r:id="rId19"/>
    <p:sldId id="28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8E976A-D849-4197-B85A-A9C4BD1ABCCC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A2548-FDC9-45C8-B96A-53F4DF205D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3114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A2548-FDC9-45C8-B96A-53F4DF205DA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C8C230-1793-4298-A663-D704248EEC82}" type="slidenum">
              <a:rPr lang="ru-RU" altLang="ru-RU">
                <a:solidFill>
                  <a:prstClr val="black"/>
                </a:solidFill>
              </a:rPr>
              <a:pPr/>
              <a:t>2</a:t>
            </a:fld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A2548-FDC9-45C8-B96A-53F4DF205DA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7A2548-FDC9-45C8-B96A-53F4DF205DAE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CDA277-2D6B-42DA-91FE-FEC66225F956}" type="slidenum">
              <a:rPr lang="ru-RU" altLang="ru-RU"/>
              <a:pPr/>
              <a:t>17</a:t>
            </a:fld>
            <a:endParaRPr lang="ru-RU" altLang="ru-RU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AE6BFD3-F567-4B0A-8B31-11DBC037F5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</p:sldLayoutIdLst>
  <p:transition/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3.avi"/><Relationship Id="rId2" Type="http://schemas.openxmlformats.org/officeDocument/2006/relationships/slideLayout" Target="../slideLayouts/slideLayout7.xml"/><Relationship Id="rId1" Type="http://schemas.openxmlformats.org/officeDocument/2006/relationships/video" Target="../media/media3.avi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1.avi"/><Relationship Id="rId2" Type="http://schemas.openxmlformats.org/officeDocument/2006/relationships/slideLayout" Target="../slideLayouts/slideLayout7.xml"/><Relationship Id="rId1" Type="http://schemas.openxmlformats.org/officeDocument/2006/relationships/video" Target="../media/media1.avi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2.avi"/><Relationship Id="rId2" Type="http://schemas.openxmlformats.org/officeDocument/2006/relationships/slideLayout" Target="../slideLayouts/slideLayout7.xml"/><Relationship Id="rId1" Type="http://schemas.openxmlformats.org/officeDocument/2006/relationships/video" Target="../media/media2.avi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4077072"/>
            <a:ext cx="7086600" cy="1752600"/>
          </a:xfrm>
        </p:spPr>
        <p:txBody>
          <a:bodyPr>
            <a:normAutofit lnSpcReduction="10000"/>
          </a:bodyPr>
          <a:lstStyle/>
          <a:p>
            <a:pPr marL="857250" indent="-857250" algn="l">
              <a:buFont typeface="+mj-lt"/>
              <a:buAutoNum type="arabicPeriod" startAt="6"/>
            </a:pPr>
            <a:r>
              <a:rPr lang="ru-RU" sz="3600" dirty="0" smtClean="0">
                <a:solidFill>
                  <a:schemeClr val="tx1"/>
                </a:solidFill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1-Кратер,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2- Жерло,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3- Очаг магмы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>
            <a:biLevel thresh="50000"/>
          </a:blip>
          <a:srcRect b="39395"/>
          <a:stretch>
            <a:fillRect/>
          </a:stretch>
        </p:blipFill>
        <p:spPr bwMode="auto">
          <a:xfrm>
            <a:off x="304800" y="304800"/>
            <a:ext cx="8352928" cy="3633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8F570F-0609-49E3-B723-F417734C44B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ru-RU">
              <a:solidFill>
                <a:srgbClr val="000000"/>
              </a:solidFill>
            </a:endParaRPr>
          </a:p>
        </p:txBody>
      </p:sp>
      <p:pic>
        <p:nvPicPr>
          <p:cNvPr id="3" name="Picture 9" descr="LAVINSHO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657721" cy="659735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Лавина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B8D3A-BF44-4E5C-A817-40CDC9CFD978}" type="slidenum">
              <a:rPr lang="ru-RU" altLang="ru-RU" smtClean="0">
                <a:solidFill>
                  <a:srgbClr val="000000"/>
                </a:solidFill>
              </a:rPr>
              <a:pPr/>
              <a:t>11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384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https://ds02.infourok.ru/uploads/ex/0ef1/000579a8-acf2c9f1/img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0500" t="14000" r="12064" b="16001"/>
          <a:stretch>
            <a:fillRect/>
          </a:stretch>
        </p:blipFill>
        <p:spPr bwMode="auto">
          <a:xfrm>
            <a:off x="-145032" y="404664"/>
            <a:ext cx="9289032" cy="629764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836713"/>
            <a:ext cx="74888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</a:rPr>
              <a:t>Разновидности обвалов: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Times New Roman" pitchFamily="18" charset="0"/>
              </a:rPr>
              <a:t>Камнепады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Times New Roman" pitchFamily="18" charset="0"/>
              </a:rPr>
              <a:t>Обвалы грунта</a:t>
            </a:r>
          </a:p>
          <a:p>
            <a:pPr>
              <a:buFontTx/>
              <a:buChar char="-"/>
            </a:pPr>
            <a:r>
              <a:rPr lang="ru-RU" sz="2800" dirty="0" smtClean="0">
                <a:latin typeface="Times New Roman" pitchFamily="18" charset="0"/>
              </a:rPr>
              <a:t>Обрушение ледников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39552" y="2996952"/>
          <a:ext cx="7776864" cy="3014386"/>
        </p:xfrm>
        <a:graphic>
          <a:graphicData uri="http://schemas.openxmlformats.org/drawingml/2006/table">
            <a:tbl>
              <a:tblPr/>
              <a:tblGrid>
                <a:gridCol w="3888027"/>
                <a:gridCol w="3888837"/>
              </a:tblGrid>
              <a:tr h="9488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Природные факторы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3" marR="685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Антропогенные факторы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</a:t>
                      </a:r>
                      <a:r>
                        <a:rPr lang="ru-RU" sz="2000" i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связанные с деятельностью человека)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3" marR="685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07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u="none" dirty="0" smtClean="0">
                          <a:latin typeface="Times New Roman" pitchFamily="18" charset="0"/>
                          <a:cs typeface="Times New Roman" pitchFamily="18" charset="0"/>
                        </a:rPr>
                        <a:t>Сильные дожди</a:t>
                      </a:r>
                    </a:p>
                  </a:txBody>
                  <a:tcPr marL="68573" marR="685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Антропогенные до 80 %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3" marR="685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527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3" marR="685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u="none" dirty="0" smtClean="0">
                          <a:latin typeface="Times New Roman" pitchFamily="18" charset="0"/>
                          <a:cs typeface="Times New Roman" pitchFamily="18" charset="0"/>
                        </a:rPr>
                        <a:t>Неправильное проведение работ при строительстве и горных разработках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73" marR="685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259633" y="86962"/>
            <a:ext cx="633670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Причины обвалов</a:t>
            </a:r>
            <a:endParaRPr kumimoji="0" lang="ru-RU" sz="40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88913"/>
            <a:ext cx="8424862" cy="1079500"/>
          </a:xfrm>
        </p:spPr>
        <p:txBody>
          <a:bodyPr>
            <a:no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4000" b="1" dirty="0">
                <a:latin typeface="Times New Roman" pitchFamily="18" charset="0"/>
              </a:rPr>
              <a:t>Сели образуются в </a:t>
            </a:r>
            <a:r>
              <a:rPr lang="ru-RU" sz="4000" b="1" dirty="0" smtClean="0">
                <a:latin typeface="Times New Roman" pitchFamily="18" charset="0"/>
              </a:rPr>
              <a:t>горах</a:t>
            </a:r>
            <a:endParaRPr lang="ru-RU" sz="4000" b="1" dirty="0">
              <a:latin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sz="4000" b="1" dirty="0">
                <a:latin typeface="Times New Roman" pitchFamily="18" charset="0"/>
              </a:rPr>
              <a:t>Причины </a:t>
            </a:r>
            <a:r>
              <a:rPr lang="ru-RU" sz="4000" b="1" dirty="0" smtClean="0">
                <a:latin typeface="Times New Roman" pitchFamily="18" charset="0"/>
              </a:rPr>
              <a:t>селей</a:t>
            </a:r>
            <a:endParaRPr lang="ru-RU" sz="4000" b="1" dirty="0">
              <a:latin typeface="Times New Roman" pitchFamily="18" charset="0"/>
            </a:endParaRPr>
          </a:p>
        </p:txBody>
      </p:sp>
      <p:graphicFrame>
        <p:nvGraphicFramePr>
          <p:cNvPr id="10329" name="Group 89"/>
          <p:cNvGraphicFramePr>
            <a:graphicFrameLocks noGrp="1"/>
          </p:cNvGraphicFramePr>
          <p:nvPr>
            <p:ph sz="half" idx="2"/>
          </p:nvPr>
        </p:nvGraphicFramePr>
        <p:xfrm>
          <a:off x="611560" y="1772816"/>
          <a:ext cx="8218487" cy="4026050"/>
        </p:xfrm>
        <a:graphic>
          <a:graphicData uri="http://schemas.openxmlformats.org/drawingml/2006/table">
            <a:tbl>
              <a:tblPr/>
              <a:tblGrid>
                <a:gridCol w="3816424"/>
                <a:gridCol w="4402063"/>
              </a:tblGrid>
              <a:tr h="1233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Природные факторы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Антропогенные факторы 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(связанные с деятельностью человека)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Землетрясения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Прокладка дорог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(неправильная)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76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Извержение вулканов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(вода и пепел)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Вырубка лесов и кустарников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19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Естественное разрушение гор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Взрывные работы вблизи оползневых участков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88913"/>
            <a:ext cx="8497888" cy="503237"/>
          </a:xfrm>
        </p:spPr>
        <p:txBody>
          <a:bodyPr>
            <a:normAutofit fontScale="92500" lnSpcReduction="20000"/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4000" b="1" dirty="0">
                <a:latin typeface="Times New Roman" pitchFamily="18" charset="0"/>
              </a:rPr>
              <a:t>Причины </a:t>
            </a:r>
            <a:r>
              <a:rPr lang="ru-RU" sz="4000" b="1" dirty="0" smtClean="0">
                <a:latin typeface="Times New Roman" pitchFamily="18" charset="0"/>
              </a:rPr>
              <a:t>оползней</a:t>
            </a:r>
            <a:endParaRPr lang="ru-RU" sz="4000" b="1" dirty="0">
              <a:latin typeface="Times New Roman" pitchFamily="18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sz="2800" b="1" dirty="0">
              <a:solidFill>
                <a:schemeClr val="folHlink"/>
              </a:solidFill>
              <a:latin typeface="Times New Roman" pitchFamily="18" charset="0"/>
            </a:endParaRPr>
          </a:p>
        </p:txBody>
      </p:sp>
      <p:graphicFrame>
        <p:nvGraphicFramePr>
          <p:cNvPr id="7233" name="Group 65"/>
          <p:cNvGraphicFramePr>
            <a:graphicFrameLocks noGrp="1"/>
          </p:cNvGraphicFramePr>
          <p:nvPr>
            <p:ph sz="half" idx="2"/>
          </p:nvPr>
        </p:nvGraphicFramePr>
        <p:xfrm>
          <a:off x="323850" y="836613"/>
          <a:ext cx="8424863" cy="5402090"/>
        </p:xfrm>
        <a:graphic>
          <a:graphicData uri="http://schemas.openxmlformats.org/drawingml/2006/table">
            <a:tbl>
              <a:tblPr/>
              <a:tblGrid>
                <a:gridCol w="3456062"/>
                <a:gridCol w="4968801"/>
              </a:tblGrid>
              <a:tr h="13682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Природные факторы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Антропогенные факторы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(связанные с деятельностью человека)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Землетрясения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Прокладка дорог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563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Переувлажнение почвы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(дожди, наводнения)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Вода – «смазка» между пластами горных пород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Вырубка лесов и кустарников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Взрывные работы вблизи оползневых участков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89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Неконтролируемая распашка  и полив земельных участков на склоне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333375"/>
            <a:ext cx="8785225" cy="619125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endParaRPr lang="ru-RU" sz="4000" b="1" dirty="0" smtClean="0">
              <a:latin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sz="4000" b="1" dirty="0" smtClean="0">
                <a:latin typeface="Times New Roman" pitchFamily="18" charset="0"/>
              </a:rPr>
              <a:t>Факторы</a:t>
            </a:r>
            <a:r>
              <a:rPr lang="ru-RU" sz="4000" b="1" dirty="0">
                <a:latin typeface="Times New Roman" pitchFamily="18" charset="0"/>
              </a:rPr>
              <a:t>, влияющие на возникновение лавин</a:t>
            </a:r>
            <a:r>
              <a:rPr lang="ru-RU" sz="4000" b="1" dirty="0" smtClean="0">
                <a:latin typeface="Times New Roman" pitchFamily="18" charset="0"/>
              </a:rPr>
              <a:t>:</a:t>
            </a:r>
            <a:endParaRPr lang="ru-RU" sz="4000" b="1" dirty="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itchFamily="18" charset="0"/>
              </a:rPr>
              <a:t>Много </a:t>
            </a:r>
            <a:r>
              <a:rPr lang="ru-RU" sz="2800" dirty="0" smtClean="0">
                <a:latin typeface="Times New Roman" pitchFamily="18" charset="0"/>
              </a:rPr>
              <a:t>снега</a:t>
            </a:r>
            <a:endParaRPr lang="ru-RU" sz="2800" dirty="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itchFamily="18" charset="0"/>
              </a:rPr>
              <a:t>Склон, угол наклона которого превышает 14 градусов (если угол склона 30 – 40 градусов, то лавина неизбежна</a:t>
            </a:r>
            <a:r>
              <a:rPr lang="ru-RU" sz="2800" dirty="0" smtClean="0">
                <a:latin typeface="Times New Roman" pitchFamily="18" charset="0"/>
              </a:rPr>
              <a:t>).</a:t>
            </a:r>
            <a:endParaRPr lang="ru-RU" sz="2800" dirty="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800" dirty="0">
                <a:latin typeface="Times New Roman" pitchFamily="18" charset="0"/>
              </a:rPr>
              <a:t>Наличие открытого склона длиной 100 – 500 метров</a:t>
            </a:r>
            <a:r>
              <a:rPr lang="ru-RU" sz="2800" i="1" dirty="0">
                <a:solidFill>
                  <a:schemeClr val="folHlink"/>
                </a:solidFill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81000" y="457200"/>
            <a:ext cx="8534400" cy="70788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Последствия</a:t>
            </a:r>
            <a:endParaRPr lang="ru-RU" alt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467544" y="3429000"/>
            <a:ext cx="7838256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Разрушение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зданий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Разрушение инженерных сооружений (мосты, дороги, линии электропередачи, связи, газо- и нефтепроводы и др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Ущерб сельскому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хозяйству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Травмы и гибель людей, захваченных лавиной и оказавшихся под толщей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снега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5" name="Picture 7" descr="Lavina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96752"/>
            <a:ext cx="4019872" cy="22056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 descr="Kommun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4104456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410899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Ключ к тесту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1-В</a:t>
            </a:r>
          </a:p>
          <a:p>
            <a:r>
              <a:rPr lang="ru-RU" dirty="0" smtClean="0"/>
              <a:t>2-Б</a:t>
            </a:r>
          </a:p>
          <a:p>
            <a:r>
              <a:rPr lang="ru-RU" dirty="0" smtClean="0"/>
              <a:t>3-В</a:t>
            </a:r>
          </a:p>
          <a:p>
            <a:r>
              <a:rPr lang="ru-RU" dirty="0" smtClean="0"/>
              <a:t>4-Б</a:t>
            </a:r>
          </a:p>
          <a:p>
            <a:r>
              <a:rPr lang="ru-RU" dirty="0" smtClean="0"/>
              <a:t>5-Г</a:t>
            </a:r>
          </a:p>
          <a:p>
            <a:r>
              <a:rPr lang="ru-RU" dirty="0" smtClean="0"/>
              <a:t>6-Б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B8D3A-BF44-4E5C-A817-40CDC9CFD978}" type="slidenum">
              <a:rPr lang="ru-RU" altLang="ru-RU" smtClean="0">
                <a:solidFill>
                  <a:srgbClr val="000000"/>
                </a:solidFill>
              </a:rPr>
              <a:pPr/>
              <a:t>18</a:t>
            </a:fld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25862" t="25301" r="7759" b="59036"/>
          <a:stretch>
            <a:fillRect/>
          </a:stretch>
        </p:blipFill>
        <p:spPr bwMode="auto">
          <a:xfrm>
            <a:off x="2555776" y="1916832"/>
            <a:ext cx="554461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Домашнее задание: глава 4.</a:t>
            </a:r>
          </a:p>
          <a:p>
            <a:pPr algn="ctr">
              <a:buNone/>
            </a:pPr>
            <a:r>
              <a:rPr lang="ru-RU" dirty="0" smtClean="0"/>
              <a:t>Задание 4,5,6.стр.71-72.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NEGLA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74593"/>
            <a:ext cx="9252520" cy="6927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1" name="Rectangle 5"/>
          <p:cNvSpPr>
            <a:spLocks noGrp="1" noChangeArrowheads="1"/>
          </p:cNvSpPr>
          <p:nvPr>
            <p:ph type="ctrTitle"/>
          </p:nvPr>
        </p:nvSpPr>
        <p:spPr>
          <a:xfrm>
            <a:off x="899592" y="188640"/>
            <a:ext cx="7772400" cy="2547714"/>
          </a:xfrm>
          <a:effectLst>
            <a:outerShdw dist="35921" dir="2700000" algn="ctr" rotWithShape="0">
              <a:schemeClr val="bg2"/>
            </a:outerShdw>
          </a:effectLst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Обвалы, оползни и сели. Основные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понятия и причины возникновения. Лавины.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D90F-15F9-4D8A-A683-65085EC979E7}" type="slidenum">
              <a:rPr lang="ru-RU" altLang="ru-RU" smtClean="0">
                <a:solidFill>
                  <a:srgbClr val="000000"/>
                </a:solidFill>
              </a:rPr>
              <a:pPr/>
              <a:t>2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03437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Словарь</a:t>
            </a:r>
            <a:b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alt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Оползень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– смещение грунта вниз по склону под воздействием собственного веса и внешних факторов.</a:t>
            </a:r>
          </a:p>
          <a:p>
            <a:pPr>
              <a:lnSpc>
                <a:spcPct val="90000"/>
              </a:lnSpc>
            </a:pP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Обвал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– отрыв и катастрофическое падение больших масс горных пород.</a:t>
            </a:r>
          </a:p>
          <a:p>
            <a:pPr>
              <a:lnSpc>
                <a:spcPct val="90000"/>
              </a:lnSpc>
            </a:pP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Селевой поток (сель)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– горный поток состоящий из смеси воды, грязи и камней.</a:t>
            </a:r>
          </a:p>
          <a:p>
            <a:pPr>
              <a:lnSpc>
                <a:spcPct val="90000"/>
              </a:lnSpc>
            </a:pPr>
            <a:r>
              <a:rPr lang="ru-RU" altLang="ru-RU" sz="2400" b="1" i="1" dirty="0" smtClean="0">
                <a:latin typeface="Times New Roman" pitchFamily="18" charset="0"/>
                <a:cs typeface="Times New Roman" pitchFamily="18" charset="0"/>
              </a:rPr>
              <a:t>Лавина –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внезапное возникновение движение снега и льда вниз по крутым склонам гор.</a:t>
            </a:r>
          </a:p>
          <a:p>
            <a:pPr>
              <a:lnSpc>
                <a:spcPct val="90000"/>
              </a:lnSpc>
            </a:pPr>
            <a:endParaRPr lang="ru-RU" altLang="ru-RU" b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528738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обвал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57166"/>
            <a:ext cx="8137525" cy="5976937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обвал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404813"/>
            <a:ext cx="6985000" cy="617220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орный обвал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8F570F-0609-49E3-B723-F417734C44B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281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СЕЛЬ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88913"/>
            <a:ext cx="8569325" cy="6410325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ель 1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8F570F-0609-49E3-B723-F417734C44B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8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536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8F570F-0609-49E3-B723-F417734C44B5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ru-RU">
              <a:solidFill>
                <a:srgbClr val="000000"/>
              </a:solidFill>
            </a:endParaRPr>
          </a:p>
        </p:txBody>
      </p:sp>
      <p:pic>
        <p:nvPicPr>
          <p:cNvPr id="3" name="Picture 6" descr="LAVSHO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374245" cy="68580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363</TotalTime>
  <Words>311</Words>
  <Application>Microsoft Office PowerPoint</Application>
  <PresentationFormat>Экран (4:3)</PresentationFormat>
  <Paragraphs>75</Paragraphs>
  <Slides>19</Slides>
  <Notes>5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Обвалы, оползни и сели. Основные понятия и причины возникновения. Лавины.</vt:lpstr>
      <vt:lpstr>Словарь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Ключ к тесту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Обвалы, оползни и сели. Основные понятия и причины возникновения. Лавины.</dc:title>
  <dc:creator>User</dc:creator>
  <cp:lastModifiedBy>Пользователь</cp:lastModifiedBy>
  <cp:revision>44</cp:revision>
  <dcterms:created xsi:type="dcterms:W3CDTF">2014-12-10T18:59:10Z</dcterms:created>
  <dcterms:modified xsi:type="dcterms:W3CDTF">2018-02-25T15:53:22Z</dcterms:modified>
</cp:coreProperties>
</file>