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76" r:id="rId3"/>
    <p:sldId id="269" r:id="rId4"/>
    <p:sldId id="257" r:id="rId5"/>
    <p:sldId id="259" r:id="rId6"/>
    <p:sldId id="263" r:id="rId7"/>
    <p:sldId id="262" r:id="rId8"/>
    <p:sldId id="278" r:id="rId9"/>
    <p:sldId id="280" r:id="rId10"/>
    <p:sldId id="284" r:id="rId11"/>
    <p:sldId id="28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3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09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793FE-1766-40BC-A409-2EB221DD21C2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7FB76-9D18-4F98-927E-E74E7CDD7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161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7FB76-9D18-4F98-927E-E74E7CDD75C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511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7FB76-9D18-4F98-927E-E74E7CDD75C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836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7FB76-9D18-4F98-927E-E74E7CDD75C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043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BBDA9-AF0A-4A09-BF7C-7DB28987E2ED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2279-40FF-4B60-B02B-EE475BB1F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8429684" cy="2714643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Технология 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проектного обучения 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в начальной школе.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Скопец Инна Александровна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Учитель начальных классов МАОУ «Лицей №5» КГО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36576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25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762000"/>
            <a:ext cx="38862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2532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886200"/>
            <a:ext cx="40386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2533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886200"/>
            <a:ext cx="37338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8438" name="Прямоугольник 1"/>
          <p:cNvSpPr>
            <a:spLocks noChangeArrowheads="1"/>
          </p:cNvSpPr>
          <p:nvPr/>
        </p:nvSpPr>
        <p:spPr bwMode="auto">
          <a:xfrm>
            <a:off x="2182813" y="228600"/>
            <a:ext cx="4879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Образовательные экспедиции</a:t>
            </a:r>
            <a:endParaRPr lang="ru-RU" altLang="ru-RU" sz="2400" b="1" dirty="0">
              <a:solidFill>
                <a:srgbClr val="C00000"/>
              </a:solidFill>
            </a:endParaRPr>
          </a:p>
        </p:txBody>
      </p:sp>
      <p:sp>
        <p:nvSpPr>
          <p:cNvPr id="18439" name="Прямоугольник 2"/>
          <p:cNvSpPr>
            <a:spLocks noChangeArrowheads="1"/>
          </p:cNvSpPr>
          <p:nvPr/>
        </p:nvSpPr>
        <p:spPr bwMode="auto">
          <a:xfrm>
            <a:off x="388938" y="3200400"/>
            <a:ext cx="35909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chemeClr val="accent2"/>
                </a:solidFill>
                <a:cs typeface="Times New Roman" panose="02020603050405020304" pitchFamily="18" charset="0"/>
              </a:rPr>
              <a:t>Этнографический музей. г. Ирбит</a:t>
            </a:r>
            <a:endParaRPr lang="ru-RU" altLang="ru-RU" sz="1600" b="1"/>
          </a:p>
        </p:txBody>
      </p:sp>
      <p:sp>
        <p:nvSpPr>
          <p:cNvPr id="18440" name="Прямоугольник 3"/>
          <p:cNvSpPr>
            <a:spLocks noChangeArrowheads="1"/>
          </p:cNvSpPr>
          <p:nvPr/>
        </p:nvSpPr>
        <p:spPr bwMode="auto">
          <a:xfrm>
            <a:off x="5129213" y="3200400"/>
            <a:ext cx="3101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chemeClr val="accent2"/>
                </a:solidFill>
                <a:cs typeface="Times New Roman" panose="02020603050405020304" pitchFamily="18" charset="0"/>
              </a:rPr>
              <a:t>Музей камня г. Екатеринбург</a:t>
            </a:r>
            <a:endParaRPr lang="ru-RU" altLang="ru-RU" sz="1600" b="1"/>
          </a:p>
        </p:txBody>
      </p:sp>
      <p:sp>
        <p:nvSpPr>
          <p:cNvPr id="18441" name="Прямоугольник 4"/>
          <p:cNvSpPr>
            <a:spLocks noChangeArrowheads="1"/>
          </p:cNvSpPr>
          <p:nvPr/>
        </p:nvSpPr>
        <p:spPr bwMode="auto">
          <a:xfrm>
            <a:off x="400050" y="6400800"/>
            <a:ext cx="34178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chemeClr val="accent2"/>
                </a:solidFill>
                <a:cs typeface="Times New Roman" panose="02020603050405020304" pitchFamily="18" charset="0"/>
              </a:rPr>
              <a:t>Музей природы г. Екатеринбург</a:t>
            </a:r>
            <a:endParaRPr lang="ru-RU" altLang="ru-RU" sz="1600" b="1"/>
          </a:p>
        </p:txBody>
      </p:sp>
      <p:sp>
        <p:nvSpPr>
          <p:cNvPr id="18442" name="Прямоугольник 5"/>
          <p:cNvSpPr>
            <a:spLocks noChangeArrowheads="1"/>
          </p:cNvSpPr>
          <p:nvPr/>
        </p:nvSpPr>
        <p:spPr bwMode="auto">
          <a:xfrm>
            <a:off x="5072063" y="6400800"/>
            <a:ext cx="35226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chemeClr val="accent2"/>
                </a:solidFill>
                <a:cs typeface="Times New Roman" panose="02020603050405020304" pitchFamily="18" charset="0"/>
              </a:rPr>
              <a:t>Музей боевой славы г. В.Пышма</a:t>
            </a:r>
            <a:endParaRPr lang="ru-RU" altLang="ru-RU" sz="1600" b="1"/>
          </a:p>
        </p:txBody>
      </p:sp>
    </p:spTree>
    <p:extLst>
      <p:ext uri="{BB962C8B-B14F-4D97-AF65-F5344CB8AC3E}">
        <p14:creationId xmlns:p14="http://schemas.microsoft.com/office/powerpoint/2010/main" val="96853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19200"/>
            <a:ext cx="396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62400"/>
            <a:ext cx="3886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D:\портфолио класса 1-4 В класс\3в в центре\фото00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3886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Прямоугольник 1"/>
          <p:cNvSpPr>
            <a:spLocks noChangeArrowheads="1"/>
          </p:cNvSpPr>
          <p:nvPr/>
        </p:nvSpPr>
        <p:spPr bwMode="auto">
          <a:xfrm>
            <a:off x="445524" y="304800"/>
            <a:ext cx="82863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Информационно – коммуникационные </a:t>
            </a:r>
            <a:r>
              <a:rPr lang="ru-RU" altLang="ru-RU" sz="24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технологии –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составляющая проекта</a:t>
            </a:r>
            <a:endParaRPr lang="ru-RU" alt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7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b="1" kern="0" dirty="0" smtClean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endParaRPr lang="ru-RU" b="1" kern="0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endParaRPr lang="ru-RU" b="1" kern="0" dirty="0" smtClean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endParaRPr lang="ru-RU" b="1" kern="0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endParaRPr lang="ru-RU" b="1" kern="0" dirty="0" smtClean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ru-RU" sz="4300" b="1" kern="0" dirty="0" smtClean="0">
                <a:solidFill>
                  <a:srgbClr val="C00000"/>
                </a:solidFill>
                <a:latin typeface="+mj-lt"/>
              </a:rPr>
              <a:t>Отличительной </a:t>
            </a:r>
            <a:r>
              <a:rPr lang="ru-RU" sz="4300" b="1" kern="0" dirty="0">
                <a:solidFill>
                  <a:srgbClr val="C00000"/>
                </a:solidFill>
                <a:latin typeface="+mj-lt"/>
              </a:rPr>
              <a:t>особенностью ФГОС является его </a:t>
            </a:r>
            <a:r>
              <a:rPr lang="ru-RU" sz="4300" b="1" kern="0" dirty="0" err="1">
                <a:solidFill>
                  <a:srgbClr val="C00000"/>
                </a:solidFill>
                <a:latin typeface="+mj-lt"/>
              </a:rPr>
              <a:t>деятельностный</a:t>
            </a:r>
            <a:r>
              <a:rPr lang="ru-RU" sz="4300" b="1" kern="0" dirty="0">
                <a:solidFill>
                  <a:srgbClr val="C00000"/>
                </a:solidFill>
                <a:latin typeface="+mj-lt"/>
              </a:rPr>
              <a:t> характер, ставящий главной целью развитие личности учащегося, формирование универсальных учебных действий.</a:t>
            </a:r>
          </a:p>
          <a:p>
            <a:endParaRPr lang="ru-RU" dirty="0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2630"/>
            <a:ext cx="3606552" cy="2833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872" y="274638"/>
            <a:ext cx="3542928" cy="2833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2203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Актуальность темы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b="1" dirty="0" smtClean="0"/>
              <a:t>Проектно – исследовательская деятельность:</a:t>
            </a:r>
          </a:p>
          <a:p>
            <a:pPr>
              <a:buNone/>
            </a:pPr>
            <a:r>
              <a:rPr lang="ru-RU" sz="2800" dirty="0" smtClean="0"/>
              <a:t> -</a:t>
            </a:r>
            <a:r>
              <a:rPr lang="en-US" sz="2800" dirty="0" smtClean="0"/>
              <a:t> </a:t>
            </a:r>
            <a:r>
              <a:rPr lang="ru-RU" sz="2800" dirty="0" smtClean="0"/>
              <a:t> </a:t>
            </a:r>
            <a:r>
              <a:rPr lang="ru-RU" sz="2400" i="1" dirty="0" smtClean="0"/>
              <a:t>учит детей ставить и решать проблемы, которые требуют не только применение полученных знаний, но и приобретения новых в рамках самостоятельного и совместного со взрослыми исследования;</a:t>
            </a:r>
          </a:p>
          <a:p>
            <a:pPr>
              <a:buFontTx/>
              <a:buChar char="-"/>
            </a:pPr>
            <a:r>
              <a:rPr lang="ru-RU" sz="2400" i="1" dirty="0" smtClean="0"/>
              <a:t>раскрывает личностные качества;</a:t>
            </a:r>
          </a:p>
          <a:p>
            <a:pPr>
              <a:buFontTx/>
              <a:buChar char="-"/>
            </a:pPr>
            <a:r>
              <a:rPr lang="ru-RU" sz="2400" i="1" dirty="0" smtClean="0"/>
              <a:t>повышает самооценку, интерес к учебной деятельности;</a:t>
            </a:r>
          </a:p>
          <a:p>
            <a:pPr>
              <a:buFontTx/>
              <a:buChar char="-"/>
            </a:pPr>
            <a:r>
              <a:rPr lang="ru-RU" sz="2400" i="1" dirty="0" smtClean="0"/>
              <a:t>помогает школьникам чувствовать себя уверенно в нестандартных ситуациях;</a:t>
            </a:r>
          </a:p>
          <a:p>
            <a:pPr>
              <a:buFontTx/>
              <a:buChar char="-"/>
            </a:pPr>
            <a:r>
              <a:rPr lang="ru-RU" sz="2400" i="1" dirty="0" smtClean="0"/>
              <a:t>повышает адаптивные возможности и творчество</a:t>
            </a:r>
          </a:p>
          <a:p>
            <a:pPr>
              <a:buFontTx/>
              <a:buChar char="-"/>
            </a:pPr>
            <a:r>
              <a:rPr lang="ru-RU" sz="2400" i="1" dirty="0" smtClean="0"/>
              <a:t>Способствует развитию одаренности детей.</a:t>
            </a:r>
          </a:p>
          <a:p>
            <a:pPr>
              <a:buFontTx/>
              <a:buChar char="-"/>
            </a:pP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454411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Основные понятия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492898"/>
            <a:ext cx="7929618" cy="4650746"/>
          </a:xfrm>
        </p:spPr>
        <p:txBody>
          <a:bodyPr>
            <a:noAutofit/>
          </a:bodyPr>
          <a:lstStyle/>
          <a:p>
            <a:r>
              <a:rPr lang="ru-RU" sz="3600" i="1" u="sng" dirty="0" smtClean="0">
                <a:solidFill>
                  <a:schemeClr val="tx1"/>
                </a:solidFill>
              </a:rPr>
              <a:t>Проект </a:t>
            </a:r>
            <a:r>
              <a:rPr lang="ru-RU" sz="3600" dirty="0" smtClean="0">
                <a:solidFill>
                  <a:schemeClr val="tx1"/>
                </a:solidFill>
              </a:rPr>
              <a:t>– в буквальном переводе с латинского – «брошенный вперёд».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В словарях – план, замысел, текст или чертёж чего-либо, предваряющий его создание.</a:t>
            </a:r>
          </a:p>
          <a:p>
            <a:r>
              <a:rPr lang="ru-RU" sz="3600" i="1" u="sng" dirty="0" smtClean="0">
                <a:solidFill>
                  <a:schemeClr val="tx1"/>
                </a:solidFill>
              </a:rPr>
              <a:t>Проект</a:t>
            </a:r>
            <a:r>
              <a:rPr lang="ru-RU" sz="3600" dirty="0" smtClean="0">
                <a:solidFill>
                  <a:schemeClr val="tx1"/>
                </a:solidFill>
              </a:rPr>
              <a:t> – прототип, прообраз какого-либо объекта, вида деятельности и т. п., а проектирование превращается в процесс создания проекта.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Учебный проект.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Проблема проекта                  «Почему?»                          Актуальность проблемы -  </a:t>
            </a:r>
          </a:p>
          <a:p>
            <a:pPr>
              <a:buNone/>
            </a:pPr>
            <a:r>
              <a:rPr lang="ru-RU" sz="1800" b="1" dirty="0" smtClean="0"/>
              <a:t>                                          (это важно для меня лично)              мотивация</a:t>
            </a:r>
          </a:p>
          <a:p>
            <a:pPr>
              <a:buNone/>
            </a:pPr>
            <a:r>
              <a:rPr lang="ru-RU" sz="1800" b="1" dirty="0" smtClean="0"/>
              <a:t>Цель проекта                             «Зачем?»                              </a:t>
            </a:r>
            <a:r>
              <a:rPr lang="ru-RU" sz="1800" b="1" dirty="0" err="1" smtClean="0"/>
              <a:t>Целеполагание</a:t>
            </a: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                                                (мы делаем проект)</a:t>
            </a:r>
          </a:p>
          <a:p>
            <a:pPr>
              <a:buNone/>
            </a:pPr>
            <a:r>
              <a:rPr lang="ru-RU" sz="1800" b="1" dirty="0" smtClean="0"/>
              <a:t>Задачи проекта                            «Что?»                                Постановка задач</a:t>
            </a:r>
          </a:p>
          <a:p>
            <a:pPr>
              <a:buNone/>
            </a:pPr>
            <a:r>
              <a:rPr lang="ru-RU" sz="1800" b="1" dirty="0" smtClean="0"/>
              <a:t>                                            (для этого мы делаем)            </a:t>
            </a:r>
          </a:p>
          <a:p>
            <a:pPr>
              <a:buNone/>
            </a:pPr>
            <a:r>
              <a:rPr lang="ru-RU" sz="1800" b="1" dirty="0" smtClean="0"/>
              <a:t>Методы и способы                     «Как?»                                 Выбор способов и </a:t>
            </a:r>
          </a:p>
          <a:p>
            <a:pPr>
              <a:buNone/>
            </a:pPr>
            <a:r>
              <a:rPr lang="ru-RU" sz="1800" b="1" dirty="0" smtClean="0"/>
              <a:t>                                            (мы это можем делать)              методов, планирование</a:t>
            </a:r>
          </a:p>
          <a:p>
            <a:pPr>
              <a:buNone/>
            </a:pPr>
            <a:r>
              <a:rPr lang="ru-RU" sz="1800" b="1" dirty="0" smtClean="0"/>
              <a:t>    Результат                            «Что получилось?»                Ожидаемый результат</a:t>
            </a:r>
          </a:p>
          <a:p>
            <a:pPr>
              <a:buNone/>
            </a:pPr>
            <a:r>
              <a:rPr lang="ru-RU" sz="1800" b="1" dirty="0" smtClean="0"/>
              <a:t>                                            (как решение проблемы)</a:t>
            </a:r>
            <a:endParaRPr lang="ru-RU" sz="1800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1571604" y="1142984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857884" y="1142984"/>
            <a:ext cx="128588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4143372" y="157161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Этапы работы методом проекта.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6405"/>
              </p:ext>
            </p:extLst>
          </p:nvPr>
        </p:nvGraphicFramePr>
        <p:xfrm>
          <a:off x="214282" y="797784"/>
          <a:ext cx="8715436" cy="5877296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8715436"/>
              </a:tblGrid>
              <a:tr h="39070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             Учитель                                                              Учащиеся</a:t>
                      </a:r>
                      <a:endParaRPr lang="ru-RU" sz="2000" dirty="0"/>
                    </a:p>
                  </a:txBody>
                  <a:tcPr/>
                </a:tc>
              </a:tr>
              <a:tr h="390704"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                                            1-ый этап – погружение в проект.</a:t>
                      </a:r>
                      <a:endParaRPr lang="ru-RU" sz="2000" b="1" i="1" dirty="0"/>
                    </a:p>
                  </a:txBody>
                  <a:tcPr/>
                </a:tc>
              </a:tr>
              <a:tr h="1438197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Формулирует:                                                                      Осуществляют: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/>
                        <a:t> 1)проблему проекта;                                       1)личностное присвоение проекта;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/>
                        <a:t> 2)сюжетную ситуацию;                                   2)вживание в ситуацию;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/>
                        <a:t> 3)цель и задачи.                                               3)принятие и уточнение цели и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/>
                        <a:t>                                                                                   задач.</a:t>
                      </a:r>
                      <a:endParaRPr lang="ru-RU" sz="2000" dirty="0"/>
                    </a:p>
                  </a:txBody>
                  <a:tcPr/>
                </a:tc>
              </a:tr>
              <a:tr h="390704"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                                        2-ой</a:t>
                      </a:r>
                      <a:r>
                        <a:rPr lang="ru-RU" sz="2000" b="1" i="1" baseline="0" dirty="0" smtClean="0"/>
                        <a:t> этап – организация деятельности.</a:t>
                      </a:r>
                      <a:endParaRPr lang="ru-RU" sz="2000" b="1" i="1" dirty="0"/>
                    </a:p>
                  </a:txBody>
                  <a:tcPr/>
                </a:tc>
              </a:tr>
              <a:tr h="270737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Организует деятельность – предлагает:</a:t>
                      </a:r>
                      <a:r>
                        <a:rPr lang="en-US" sz="2000" dirty="0" smtClean="0"/>
                        <a:t>                        </a:t>
                      </a:r>
                      <a:r>
                        <a:rPr lang="en-US" sz="2000" baseline="0" dirty="0" smtClean="0"/>
                        <a:t>        </a:t>
                      </a:r>
                      <a:r>
                        <a:rPr lang="ru-RU" sz="2000" baseline="0" dirty="0" smtClean="0"/>
                        <a:t>Осуществляют:</a:t>
                      </a:r>
                      <a:endParaRPr lang="ru-RU" sz="2000" dirty="0" smtClean="0"/>
                    </a:p>
                    <a:p>
                      <a:r>
                        <a:rPr lang="ru-RU" sz="2000" dirty="0" smtClean="0"/>
                        <a:t>4)организовать группы;                                     4)разбивку на группы;</a:t>
                      </a:r>
                    </a:p>
                    <a:p>
                      <a:r>
                        <a:rPr lang="ru-RU" sz="2000" dirty="0" smtClean="0"/>
                        <a:t>5)распределить амплуа в группах;                 5)распределение ролей в группе;</a:t>
                      </a:r>
                    </a:p>
                    <a:p>
                      <a:r>
                        <a:rPr lang="ru-RU" sz="2000" dirty="0" smtClean="0"/>
                        <a:t>6)спланировать деятельность по                    6)планирование работы;</a:t>
                      </a:r>
                    </a:p>
                    <a:p>
                      <a:r>
                        <a:rPr lang="ru-RU" sz="2000" dirty="0" smtClean="0"/>
                        <a:t>решению задач проекта;                                   7)выбор формы и способа</a:t>
                      </a:r>
                    </a:p>
                    <a:p>
                      <a:r>
                        <a:rPr lang="ru-RU" sz="2000" dirty="0" smtClean="0"/>
                        <a:t>7)возможные формы презентации                   </a:t>
                      </a:r>
                      <a:r>
                        <a:rPr lang="ru-RU" sz="2000" dirty="0" err="1" smtClean="0"/>
                        <a:t>презентации</a:t>
                      </a:r>
                      <a:r>
                        <a:rPr lang="ru-RU" sz="2000" dirty="0" smtClean="0"/>
                        <a:t> предполагаемых         </a:t>
                      </a:r>
                    </a:p>
                    <a:p>
                      <a:r>
                        <a:rPr lang="ru-RU" sz="2000" dirty="0" smtClean="0"/>
                        <a:t>Результатов.                                                             результатов.</a:t>
                      </a:r>
                      <a:endParaRPr lang="ru-RU" sz="2000" dirty="0"/>
                    </a:p>
                  </a:txBody>
                  <a:tcPr/>
                </a:tc>
              </a:tr>
              <a:tr h="15147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            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2652481"/>
              </p:ext>
            </p:extLst>
          </p:nvPr>
        </p:nvGraphicFramePr>
        <p:xfrm>
          <a:off x="500034" y="91440"/>
          <a:ext cx="8215372" cy="6671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5372"/>
              </a:tblGrid>
              <a:tr h="35452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                                </a:t>
                      </a:r>
                      <a:r>
                        <a:rPr lang="ru-RU" b="1" i="1" dirty="0" smtClean="0">
                          <a:solidFill>
                            <a:schemeClr val="bg1"/>
                          </a:solidFill>
                        </a:rPr>
                        <a:t>3-ий этап</a:t>
                      </a:r>
                      <a:r>
                        <a:rPr lang="ru-RU" b="1" i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– </a:t>
                      </a:r>
                      <a:r>
                        <a:rPr lang="ru-RU" b="1" i="1" dirty="0" smtClean="0">
                          <a:solidFill>
                            <a:schemeClr val="bg1"/>
                          </a:solidFill>
                        </a:rPr>
                        <a:t>осуществление деятельности.</a:t>
                      </a:r>
                      <a:endParaRPr lang="ru-RU" b="1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481699">
                <a:tc>
                  <a:txBody>
                    <a:bodyPr/>
                    <a:lstStyle/>
                    <a:p>
                      <a:r>
                        <a:rPr lang="ru-RU" dirty="0" smtClean="0"/>
                        <a:t>Не участвует, но:                                                               Работают</a:t>
                      </a:r>
                      <a:r>
                        <a:rPr lang="ru-RU" baseline="0" dirty="0" smtClean="0"/>
                        <a:t> самостоятельно: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8)консультирует учащихся;                                    8)каждый в соответствии со своим</a:t>
                      </a:r>
                    </a:p>
                    <a:p>
                      <a:r>
                        <a:rPr lang="ru-RU" dirty="0" smtClean="0"/>
                        <a:t>9)ненавязчиво контролирует;                                  амплуа</a:t>
                      </a:r>
                      <a:r>
                        <a:rPr lang="ru-RU" baseline="0" dirty="0" smtClean="0"/>
                        <a:t> и сообща;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10)даёт</a:t>
                      </a:r>
                      <a:r>
                        <a:rPr lang="ru-RU" baseline="0" dirty="0" smtClean="0"/>
                        <a:t> новые знания по                                       9)консультируются по необходимости;                                                            необходимости;</a:t>
                      </a:r>
                    </a:p>
                    <a:p>
                      <a:r>
                        <a:rPr lang="ru-RU" baseline="0" dirty="0" smtClean="0"/>
                        <a:t>                                                                                    10) «добывают» необходимые</a:t>
                      </a:r>
                    </a:p>
                    <a:p>
                      <a:r>
                        <a:rPr lang="ru-RU" baseline="0" dirty="0" smtClean="0"/>
                        <a:t>11)репетирует с учениками                                         знания;</a:t>
                      </a:r>
                    </a:p>
                    <a:p>
                      <a:r>
                        <a:rPr lang="ru-RU" baseline="0" dirty="0" smtClean="0"/>
                        <a:t>презентацию результатов.                                     11)подготавливают презентацию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54528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                                                 4-ый этап - презентация</a:t>
                      </a:r>
                      <a:endParaRPr lang="ru-RU" b="1" i="1" dirty="0"/>
                    </a:p>
                  </a:txBody>
                  <a:tcPr/>
                </a:tc>
              </a:tr>
              <a:tr h="3013492">
                <a:tc>
                  <a:txBody>
                    <a:bodyPr/>
                    <a:lstStyle/>
                    <a:p>
                      <a:r>
                        <a:rPr lang="ru-RU" dirty="0" smtClean="0"/>
                        <a:t>     Принимает отчёт:                                                           Демонстрируют:</a:t>
                      </a:r>
                    </a:p>
                    <a:p>
                      <a:r>
                        <a:rPr lang="ru-RU" dirty="0" smtClean="0"/>
                        <a:t>12)обобщает и резюмирует                                    12)понимание проблемы, цели и </a:t>
                      </a:r>
                    </a:p>
                    <a:p>
                      <a:r>
                        <a:rPr lang="ru-RU" dirty="0" smtClean="0"/>
                        <a:t>полученные результаты;                                                задач;</a:t>
                      </a:r>
                    </a:p>
                    <a:p>
                      <a:r>
                        <a:rPr lang="ru-RU" dirty="0" smtClean="0"/>
                        <a:t>13) подводит итоги;                                                    13)умение планировать и</a:t>
                      </a:r>
                    </a:p>
                    <a:p>
                      <a:r>
                        <a:rPr lang="ru-RU" dirty="0" smtClean="0"/>
                        <a:t>14)</a:t>
                      </a:r>
                      <a:r>
                        <a:rPr lang="ru-RU" baseline="0" dirty="0" smtClean="0"/>
                        <a:t> оценивает умения: общаться,                                 </a:t>
                      </a:r>
                      <a:r>
                        <a:rPr lang="ru-RU" dirty="0" smtClean="0"/>
                        <a:t>осуществлять</a:t>
                      </a:r>
                      <a:r>
                        <a:rPr lang="ru-RU" baseline="0" dirty="0" smtClean="0"/>
                        <a:t> работу;</a:t>
                      </a:r>
                    </a:p>
                    <a:p>
                      <a:r>
                        <a:rPr lang="ru-RU" baseline="0" dirty="0" smtClean="0"/>
                        <a:t>слушать, обосновывать своё                                    14)найденный способ решения</a:t>
                      </a:r>
                    </a:p>
                    <a:p>
                      <a:r>
                        <a:rPr lang="ru-RU" baseline="0" dirty="0" smtClean="0"/>
                        <a:t>мнение, толерантность.                                                   проблемы;</a:t>
                      </a:r>
                    </a:p>
                    <a:p>
                      <a:r>
                        <a:rPr lang="ru-RU" baseline="0" dirty="0" smtClean="0"/>
                        <a:t>15 акцентирует внимание  на                                   15)дают </a:t>
                      </a:r>
                      <a:r>
                        <a:rPr lang="ru-RU" baseline="0" dirty="0" err="1" smtClean="0"/>
                        <a:t>взаимооценку</a:t>
                      </a:r>
                      <a:r>
                        <a:rPr lang="ru-RU" baseline="0" dirty="0" smtClean="0"/>
                        <a:t> деятельности                                                                      и её результативности.</a:t>
                      </a:r>
                    </a:p>
                    <a:p>
                      <a:r>
                        <a:rPr lang="ru-RU" baseline="0" dirty="0" smtClean="0"/>
                        <a:t>воспитательном моменте.                                   </a:t>
                      </a:r>
                      <a:endParaRPr lang="ru-RU" dirty="0"/>
                    </a:p>
                  </a:txBody>
                  <a:tcPr/>
                </a:tc>
              </a:tr>
              <a:tr h="3545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33528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638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685800"/>
            <a:ext cx="38100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7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810000"/>
            <a:ext cx="33528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8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3810000"/>
            <a:ext cx="3886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4342" name="Прямоугольник 1"/>
          <p:cNvSpPr>
            <a:spLocks noChangeArrowheads="1"/>
          </p:cNvSpPr>
          <p:nvPr/>
        </p:nvSpPr>
        <p:spPr bwMode="auto">
          <a:xfrm>
            <a:off x="228600" y="11113"/>
            <a:ext cx="8686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«Буква Я, я» (использование проектной технологии)</a:t>
            </a:r>
            <a:endParaRPr lang="ru-RU" altLang="ru-RU" sz="2400" b="1" dirty="0">
              <a:solidFill>
                <a:srgbClr val="C00000"/>
              </a:solidFill>
            </a:endParaRPr>
          </a:p>
        </p:txBody>
      </p:sp>
      <p:sp>
        <p:nvSpPr>
          <p:cNvPr id="14343" name="Прямоугольник 2"/>
          <p:cNvSpPr>
            <a:spLocks noChangeArrowheads="1"/>
          </p:cNvSpPr>
          <p:nvPr/>
        </p:nvSpPr>
        <p:spPr bwMode="auto">
          <a:xfrm>
            <a:off x="685800" y="3200400"/>
            <a:ext cx="7924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Проект «Новогодняя игрушка»</a:t>
            </a:r>
            <a:endParaRPr lang="ru-RU" altLang="ru-RU" sz="2400" b="1" dirty="0">
              <a:solidFill>
                <a:srgbClr val="C00000"/>
              </a:solidFill>
            </a:endParaRPr>
          </a:p>
        </p:txBody>
      </p:sp>
      <p:pic>
        <p:nvPicPr>
          <p:cNvPr id="11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3810000"/>
            <a:ext cx="1905000" cy="1622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30735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C:\Documents and Settings\Учитель\Рабочий стол\копилка 3 класс\ЧАЙ проект\Чайный вечер 3в\фото кафе\IMG_60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838200"/>
            <a:ext cx="38100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5363" name="Picture 6" descr="C:\Documents and Settings\Учитель\Рабочий стол\копилка 3 класс\ЧАЙ проект\Чайный вечер 3в\фото кафе\IMG_61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733800"/>
            <a:ext cx="4191000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5364" name="Picture 2" descr="C:\Documents and Settings\Учитель\Рабочий стол\копилка 3 класс\ЧАЙ проект\Чайный вечер 3в\фото кафе\IMG_60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838200"/>
            <a:ext cx="41910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7" name="Picture 6" descr="C:\Documents and Settings\Учитель\Рабочий стол\копилка 3 класс\ЧАЙ проект\Чайный вечер 3в\фото кафе\IMG_61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733800"/>
            <a:ext cx="3810000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3318" name="Прямоугольник 1"/>
          <p:cNvSpPr>
            <a:spLocks noChangeArrowheads="1"/>
          </p:cNvSpPr>
          <p:nvPr/>
        </p:nvSpPr>
        <p:spPr bwMode="auto">
          <a:xfrm>
            <a:off x="990600" y="76200"/>
            <a:ext cx="7315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Проект «Традиции семейного чаепития»</a:t>
            </a:r>
            <a:endParaRPr lang="ru-RU" alt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81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</TotalTime>
  <Words>523</Words>
  <Application>Microsoft Office PowerPoint</Application>
  <PresentationFormat>Экран (4:3)</PresentationFormat>
  <Paragraphs>82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Технология  проектного обучения  в начальной школе.</vt:lpstr>
      <vt:lpstr>Презентация PowerPoint</vt:lpstr>
      <vt:lpstr>Актуальность темы</vt:lpstr>
      <vt:lpstr>Основные понятия</vt:lpstr>
      <vt:lpstr>Учебный проект.  </vt:lpstr>
      <vt:lpstr>Этапы работы методом проекта.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в начальной школе.</dc:title>
  <dc:creator>Настюша</dc:creator>
  <cp:lastModifiedBy>1</cp:lastModifiedBy>
  <cp:revision>69</cp:revision>
  <dcterms:created xsi:type="dcterms:W3CDTF">2010-02-17T14:29:36Z</dcterms:created>
  <dcterms:modified xsi:type="dcterms:W3CDTF">2018-11-12T09:00:10Z</dcterms:modified>
</cp:coreProperties>
</file>