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  <p:sldMasterId id="2147483732" r:id="rId8"/>
    <p:sldMasterId id="2147483744" r:id="rId9"/>
    <p:sldMasterId id="2147483756" r:id="rId10"/>
  </p:sldMasterIdLst>
  <p:notesMasterIdLst>
    <p:notesMasterId r:id="rId37"/>
  </p:notesMasterIdLst>
  <p:sldIdLst>
    <p:sldId id="256" r:id="rId11"/>
    <p:sldId id="258" r:id="rId12"/>
    <p:sldId id="285" r:id="rId13"/>
    <p:sldId id="284" r:id="rId14"/>
    <p:sldId id="283" r:id="rId15"/>
    <p:sldId id="282" r:id="rId16"/>
    <p:sldId id="281" r:id="rId17"/>
    <p:sldId id="280" r:id="rId18"/>
    <p:sldId id="279" r:id="rId19"/>
    <p:sldId id="278" r:id="rId20"/>
    <p:sldId id="277" r:id="rId21"/>
    <p:sldId id="289" r:id="rId22"/>
    <p:sldId id="288" r:id="rId23"/>
    <p:sldId id="292" r:id="rId24"/>
    <p:sldId id="291" r:id="rId25"/>
    <p:sldId id="290" r:id="rId26"/>
    <p:sldId id="293" r:id="rId27"/>
    <p:sldId id="300" r:id="rId28"/>
    <p:sldId id="299" r:id="rId29"/>
    <p:sldId id="298" r:id="rId30"/>
    <p:sldId id="297" r:id="rId31"/>
    <p:sldId id="296" r:id="rId32"/>
    <p:sldId id="295" r:id="rId33"/>
    <p:sldId id="306" r:id="rId34"/>
    <p:sldId id="305" r:id="rId35"/>
    <p:sldId id="294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94660"/>
  </p:normalViewPr>
  <p:slideViewPr>
    <p:cSldViewPr>
      <p:cViewPr>
        <p:scale>
          <a:sx n="72" d="100"/>
          <a:sy n="72" d="100"/>
        </p:scale>
        <p:origin x="-1248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783496-A55B-46E1-9CE2-01FF0E0F152A}" type="datetimeFigureOut">
              <a:rPr lang="ru-RU" smtClean="0"/>
              <a:t>13.09.2019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2B4CBA-54B6-4993-BA2F-D1EBB45A89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3997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2B4CBA-54B6-4993-BA2F-D1EBB45A89D5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23869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E2C07C6-86E5-48B4-940B-190BCB45AA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636646C8-239A-42A9-AC4B-C55E7B7B8E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AAC5D61-73A5-4DCB-A95A-0CE9B13535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C760215-268E-4603-9EB2-0FDE3FD34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E34ABC7-63E6-4246-8962-4969339A8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663868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837EC9E-8819-4DB1-895A-E813BC4AC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5E82963-F037-47F0-BBAF-B6A0F3B9B1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E9FE216-0AB2-4244-9568-79BD8DFC5C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C1E6E2B-955E-42C5-BCE8-2F1C0A730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342CAC2-00ED-4D19-A68D-E48146025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7378089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1FB4A36-0FF3-4863-82FB-A5E8259EA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908E9D3C-3D78-40F0-83B7-AF79356C29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B1ECC99-77C1-427D-9304-B88A581BB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15F3736-1D6F-4665-A79D-ACACE83AA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B4B1BF3-E280-441F-8258-897E2358F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346571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8BE9396-A38B-421B-8C04-EA32E5116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9D1C1B53-B1E3-4B25-95BB-A0007D9B18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89E5A8F8-675F-4C15-B227-65399D4FD4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C4C6C28A-11AB-4D7D-9DE1-CEEDDC763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E71EC7B7-1301-40B3-95B5-F82D568664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4BE0C171-87DB-4278-B91B-09B4A1A02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611870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8728550-A2F3-4FCD-AAC7-B33114C93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77A1E3C5-B26A-4BFA-A171-AD062D0C76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D3892B7F-B075-4536-B8FD-87E9C51089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E5F182EE-DE49-48AE-A95C-AF9DF67EC3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2B4026E4-61B3-4D5E-AC03-F18369606D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F24430A8-B580-4F1A-8FDE-7E8970A07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CF1A3AA1-018E-499B-AA49-ABC3AE731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9D48C990-113C-4BFC-A631-28FA60930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026135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EDDF5A7-9ECB-4936-8888-698A7CAF7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321A23D5-8D7E-48A3-A7CA-EE9C8FA338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59F49D7D-02D0-4F38-A0BF-CD3A51428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7D8A3EB1-69D6-4690-89CE-78DE19CD9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415891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E67656E8-DCD1-4042-BBBC-5D0E68A8E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4E79E7F8-C0CA-4C23-BCEE-75778E93B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ADF73465-0A35-4E35-9123-9D8FAFC9A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1587339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1594232-90B0-44E3-83B7-5F3A202A59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AB0E613-6814-479B-AB4C-2CC4C371B6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0FBE02B1-7003-4254-B0E3-5F980AEE78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0B60A05E-260E-42FB-97B2-23D22756C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5AB360ED-6A04-4F9D-A6AF-17A2C4290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C7296A7B-B214-412B-A3C3-F06745854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667494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BCB4537-A095-4CAD-A169-A6D371603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6FE1185E-651D-4554-B6E2-EF5D3FA901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45917890-7E47-4120-B7E4-ED6C784375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D87025F3-C498-42C9-92C1-D9F704F12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7230DB8F-46B4-48D4-9F8F-1EC5DA642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FE09F023-B4CD-4FD9-B747-68FE13197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133755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EE5CC30-6F54-4F42-9E43-95890929C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B3EB1A32-2A41-495C-B54A-96A1AE692D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4DBD85D3-E533-4ACB-A78E-3BD9C0108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72DB1E1-F50C-4A65-BCCB-1066577C6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8C8BEF34-C6CF-4D18-91F9-167DC17D1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1167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4249A85C-C4DE-423D-9980-B5BB811F4E7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99508AB4-3C96-45D7-8D15-B9D2DBE5D8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97EF3748-8DD4-4724-B107-BD31B7743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D0755FA-CB7D-4098-9F52-77C0A9BEAC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FC3C17E-AE6C-43EB-B4FC-35E90E6A3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7374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E2C07C6-86E5-48B4-940B-190BCB45AA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636646C8-239A-42A9-AC4B-C55E7B7B8E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AAC5D61-73A5-4DCB-A95A-0CE9B13535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C760215-268E-4603-9EB2-0FDE3FD34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E34ABC7-63E6-4246-8962-4969339A8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5163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837EC9E-8819-4DB1-895A-E813BC4AC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5E82963-F037-47F0-BBAF-B6A0F3B9B1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E9FE216-0AB2-4244-9568-79BD8DFC5C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C1E6E2B-955E-42C5-BCE8-2F1C0A730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342CAC2-00ED-4D19-A68D-E48146025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4512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1FB4A36-0FF3-4863-82FB-A5E8259EA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908E9D3C-3D78-40F0-83B7-AF79356C29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B1ECC99-77C1-427D-9304-B88A581BB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15F3736-1D6F-4665-A79D-ACACE83AA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B4B1BF3-E280-441F-8258-897E2358F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1991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8BE9396-A38B-421B-8C04-EA32E5116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9D1C1B53-B1E3-4B25-95BB-A0007D9B18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89E5A8F8-675F-4C15-B227-65399D4FD4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C4C6C28A-11AB-4D7D-9DE1-CEEDDC763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E71EC7B7-1301-40B3-95B5-F82D568664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4BE0C171-87DB-4278-B91B-09B4A1A02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4772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8728550-A2F3-4FCD-AAC7-B33114C93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77A1E3C5-B26A-4BFA-A171-AD062D0C76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D3892B7F-B075-4536-B8FD-87E9C51089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E5F182EE-DE49-48AE-A95C-AF9DF67EC3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2B4026E4-61B3-4D5E-AC03-F18369606D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F24430A8-B580-4F1A-8FDE-7E8970A07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CF1A3AA1-018E-499B-AA49-ABC3AE731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9D48C990-113C-4BFC-A631-28FA60930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9041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EDDF5A7-9ECB-4936-8888-698A7CAF7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321A23D5-8D7E-48A3-A7CA-EE9C8FA338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59F49D7D-02D0-4F38-A0BF-CD3A51428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7D8A3EB1-69D6-4690-89CE-78DE19CD9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2932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E67656E8-DCD1-4042-BBBC-5D0E68A8E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4E79E7F8-C0CA-4C23-BCEE-75778E93B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ADF73465-0A35-4E35-9123-9D8FAFC9A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78234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1594232-90B0-44E3-83B7-5F3A202A59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AB0E613-6814-479B-AB4C-2CC4C371B6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0FBE02B1-7003-4254-B0E3-5F980AEE78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0B60A05E-260E-42FB-97B2-23D22756C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5AB360ED-6A04-4F9D-A6AF-17A2C4290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C7296A7B-B214-412B-A3C3-F06745854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221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BCB4537-A095-4CAD-A169-A6D371603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6FE1185E-651D-4554-B6E2-EF5D3FA901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45917890-7E47-4120-B7E4-ED6C784375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D87025F3-C498-42C9-92C1-D9F704F12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7230DB8F-46B4-48D4-9F8F-1EC5DA642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FE09F023-B4CD-4FD9-B747-68FE13197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6264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EE5CC30-6F54-4F42-9E43-95890929C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B3EB1A32-2A41-495C-B54A-96A1AE692D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4DBD85D3-E533-4ACB-A78E-3BD9C0108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72DB1E1-F50C-4A65-BCCB-1066577C6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8C8BEF34-C6CF-4D18-91F9-167DC17D1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41433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4249A85C-C4DE-423D-9980-B5BB811F4E7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99508AB4-3C96-45D7-8D15-B9D2DBE5D8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97EF3748-8DD4-4724-B107-BD31B7743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D0755FA-CB7D-4098-9F52-77C0A9BEAC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FC3C17E-AE6C-43EB-B4FC-35E90E6A3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899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E2C07C6-86E5-48B4-940B-190BCB45AA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636646C8-239A-42A9-AC4B-C55E7B7B8E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AAC5D61-73A5-4DCB-A95A-0CE9B13535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C760215-268E-4603-9EB2-0FDE3FD34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E34ABC7-63E6-4246-8962-4969339A8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0729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837EC9E-8819-4DB1-895A-E813BC4AC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5E82963-F037-47F0-BBAF-B6A0F3B9B1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E9FE216-0AB2-4244-9568-79BD8DFC5C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C1E6E2B-955E-42C5-BCE8-2F1C0A730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342CAC2-00ED-4D19-A68D-E48146025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525188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1FB4A36-0FF3-4863-82FB-A5E8259EA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908E9D3C-3D78-40F0-83B7-AF79356C29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B1ECC99-77C1-427D-9304-B88A581BB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15F3736-1D6F-4665-A79D-ACACE83AA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B4B1BF3-E280-441F-8258-897E2358F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3673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8BE9396-A38B-421B-8C04-EA32E5116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9D1C1B53-B1E3-4B25-95BB-A0007D9B18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89E5A8F8-675F-4C15-B227-65399D4FD4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C4C6C28A-11AB-4D7D-9DE1-CEEDDC763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E71EC7B7-1301-40B3-95B5-F82D568664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4BE0C171-87DB-4278-B91B-09B4A1A02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27617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8728550-A2F3-4FCD-AAC7-B33114C93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77A1E3C5-B26A-4BFA-A171-AD062D0C76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D3892B7F-B075-4536-B8FD-87E9C51089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E5F182EE-DE49-48AE-A95C-AF9DF67EC3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2B4026E4-61B3-4D5E-AC03-F18369606D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F24430A8-B580-4F1A-8FDE-7E8970A07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CF1A3AA1-018E-499B-AA49-ABC3AE731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9D48C990-113C-4BFC-A631-28FA60930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6795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EDDF5A7-9ECB-4936-8888-698A7CAF7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321A23D5-8D7E-48A3-A7CA-EE9C8FA338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59F49D7D-02D0-4F38-A0BF-CD3A51428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7D8A3EB1-69D6-4690-89CE-78DE19CD9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45752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E67656E8-DCD1-4042-BBBC-5D0E68A8E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4E79E7F8-C0CA-4C23-BCEE-75778E93B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ADF73465-0A35-4E35-9123-9D8FAFC9A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464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1594232-90B0-44E3-83B7-5F3A202A59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AB0E613-6814-479B-AB4C-2CC4C371B6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0FBE02B1-7003-4254-B0E3-5F980AEE78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0B60A05E-260E-42FB-97B2-23D22756C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5AB360ED-6A04-4F9D-A6AF-17A2C4290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C7296A7B-B214-412B-A3C3-F06745854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1531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BCB4537-A095-4CAD-A169-A6D371603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6FE1185E-651D-4554-B6E2-EF5D3FA901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45917890-7E47-4120-B7E4-ED6C784375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D87025F3-C498-42C9-92C1-D9F704F12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7230DB8F-46B4-48D4-9F8F-1EC5DA642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FE09F023-B4CD-4FD9-B747-68FE13197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1061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EE5CC30-6F54-4F42-9E43-95890929C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B3EB1A32-2A41-495C-B54A-96A1AE692D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4DBD85D3-E533-4ACB-A78E-3BD9C0108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72DB1E1-F50C-4A65-BCCB-1066577C6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8C8BEF34-C6CF-4D18-91F9-167DC17D1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2251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4249A85C-C4DE-423D-9980-B5BB811F4E7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99508AB4-3C96-45D7-8D15-B9D2DBE5D8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97EF3748-8DD4-4724-B107-BD31B7743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D0755FA-CB7D-4098-9F52-77C0A9BEAC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FC3C17E-AE6C-43EB-B4FC-35E90E6A3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68301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E2C07C6-86E5-48B4-940B-190BCB45AA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636646C8-239A-42A9-AC4B-C55E7B7B8E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AAC5D61-73A5-4DCB-A95A-0CE9B13535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C760215-268E-4603-9EB2-0FDE3FD34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E34ABC7-63E6-4246-8962-4969339A8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42014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837EC9E-8819-4DB1-895A-E813BC4AC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5E82963-F037-47F0-BBAF-B6A0F3B9B1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E9FE216-0AB2-4244-9568-79BD8DFC5C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C1E6E2B-955E-42C5-BCE8-2F1C0A730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342CAC2-00ED-4D19-A68D-E48146025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37362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1FB4A36-0FF3-4863-82FB-A5E8259EA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908E9D3C-3D78-40F0-83B7-AF79356C29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B1ECC99-77C1-427D-9304-B88A581BB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15F3736-1D6F-4665-A79D-ACACE83AA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B4B1BF3-E280-441F-8258-897E2358F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477857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8BE9396-A38B-421B-8C04-EA32E5116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9D1C1B53-B1E3-4B25-95BB-A0007D9B18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89E5A8F8-675F-4C15-B227-65399D4FD4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C4C6C28A-11AB-4D7D-9DE1-CEEDDC763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E71EC7B7-1301-40B3-95B5-F82D568664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4BE0C171-87DB-4278-B91B-09B4A1A02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30361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8728550-A2F3-4FCD-AAC7-B33114C93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77A1E3C5-B26A-4BFA-A171-AD062D0C76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D3892B7F-B075-4536-B8FD-87E9C51089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E5F182EE-DE49-48AE-A95C-AF9DF67EC3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2B4026E4-61B3-4D5E-AC03-F18369606D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F24430A8-B580-4F1A-8FDE-7E8970A07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CF1A3AA1-018E-499B-AA49-ABC3AE731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9D48C990-113C-4BFC-A631-28FA60930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97402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EDDF5A7-9ECB-4936-8888-698A7CAF7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321A23D5-8D7E-48A3-A7CA-EE9C8FA338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59F49D7D-02D0-4F38-A0BF-CD3A51428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7D8A3EB1-69D6-4690-89CE-78DE19CD9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970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E67656E8-DCD1-4042-BBBC-5D0E68A8E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4E79E7F8-C0CA-4C23-BCEE-75778E93B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ADF73465-0A35-4E35-9123-9D8FAFC9A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2416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1594232-90B0-44E3-83B7-5F3A202A59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AB0E613-6814-479B-AB4C-2CC4C371B6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0FBE02B1-7003-4254-B0E3-5F980AEE78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0B60A05E-260E-42FB-97B2-23D22756C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5AB360ED-6A04-4F9D-A6AF-17A2C4290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C7296A7B-B214-412B-A3C3-F06745854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947295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BCB4537-A095-4CAD-A169-A6D371603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6FE1185E-651D-4554-B6E2-EF5D3FA901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45917890-7E47-4120-B7E4-ED6C784375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D87025F3-C498-42C9-92C1-D9F704F12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7230DB8F-46B4-48D4-9F8F-1EC5DA642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FE09F023-B4CD-4FD9-B747-68FE13197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99092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EE5CC30-6F54-4F42-9E43-95890929C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B3EB1A32-2A41-495C-B54A-96A1AE692D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4DBD85D3-E533-4ACB-A78E-3BD9C0108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72DB1E1-F50C-4A65-BCCB-1066577C6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8C8BEF34-C6CF-4D18-91F9-167DC17D1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07012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4249A85C-C4DE-423D-9980-B5BB811F4E7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99508AB4-3C96-45D7-8D15-B9D2DBE5D8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97EF3748-8DD4-4724-B107-BD31B7743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D0755FA-CB7D-4098-9F52-77C0A9BEAC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FC3C17E-AE6C-43EB-B4FC-35E90E6A3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48387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E2C07C6-86E5-48B4-940B-190BCB45AA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636646C8-239A-42A9-AC4B-C55E7B7B8E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AAC5D61-73A5-4DCB-A95A-0CE9B13535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C760215-268E-4603-9EB2-0FDE3FD34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E34ABC7-63E6-4246-8962-4969339A8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24808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837EC9E-8819-4DB1-895A-E813BC4AC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5E82963-F037-47F0-BBAF-B6A0F3B9B1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E9FE216-0AB2-4244-9568-79BD8DFC5C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C1E6E2B-955E-42C5-BCE8-2F1C0A730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342CAC2-00ED-4D19-A68D-E48146025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27192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1FB4A36-0FF3-4863-82FB-A5E8259EA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908E9D3C-3D78-40F0-83B7-AF79356C29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B1ECC99-77C1-427D-9304-B88A581BB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15F3736-1D6F-4665-A79D-ACACE83AA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B4B1BF3-E280-441F-8258-897E2358F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87594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8BE9396-A38B-421B-8C04-EA32E5116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9D1C1B53-B1E3-4B25-95BB-A0007D9B18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89E5A8F8-675F-4C15-B227-65399D4FD4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C4C6C28A-11AB-4D7D-9DE1-CEEDDC763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E71EC7B7-1301-40B3-95B5-F82D568664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4BE0C171-87DB-4278-B91B-09B4A1A02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59332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8728550-A2F3-4FCD-AAC7-B33114C93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77A1E3C5-B26A-4BFA-A171-AD062D0C76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D3892B7F-B075-4536-B8FD-87E9C51089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E5F182EE-DE49-48AE-A95C-AF9DF67EC3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2B4026E4-61B3-4D5E-AC03-F18369606D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F24430A8-B580-4F1A-8FDE-7E8970A07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CF1A3AA1-018E-499B-AA49-ABC3AE731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9D48C990-113C-4BFC-A631-28FA60930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88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EDDF5A7-9ECB-4936-8888-698A7CAF7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321A23D5-8D7E-48A3-A7CA-EE9C8FA338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59F49D7D-02D0-4F38-A0BF-CD3A51428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7D8A3EB1-69D6-4690-89CE-78DE19CD9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87143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E67656E8-DCD1-4042-BBBC-5D0E68A8E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4E79E7F8-C0CA-4C23-BCEE-75778E93B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ADF73465-0A35-4E35-9123-9D8FAFC9A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73191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1594232-90B0-44E3-83B7-5F3A202A59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AB0E613-6814-479B-AB4C-2CC4C371B6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0FBE02B1-7003-4254-B0E3-5F980AEE78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0B60A05E-260E-42FB-97B2-23D22756C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5AB360ED-6A04-4F9D-A6AF-17A2C4290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C7296A7B-B214-412B-A3C3-F06745854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3720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BCB4537-A095-4CAD-A169-A6D371603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6FE1185E-651D-4554-B6E2-EF5D3FA901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45917890-7E47-4120-B7E4-ED6C784375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D87025F3-C498-42C9-92C1-D9F704F12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7230DB8F-46B4-48D4-9F8F-1EC5DA642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FE09F023-B4CD-4FD9-B747-68FE13197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49546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EE5CC30-6F54-4F42-9E43-95890929C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B3EB1A32-2A41-495C-B54A-96A1AE692D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4DBD85D3-E533-4ACB-A78E-3BD9C0108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72DB1E1-F50C-4A65-BCCB-1066577C6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8C8BEF34-C6CF-4D18-91F9-167DC17D1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15813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4249A85C-C4DE-423D-9980-B5BB811F4E7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99508AB4-3C96-45D7-8D15-B9D2DBE5D8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97EF3748-8DD4-4724-B107-BD31B7743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D0755FA-CB7D-4098-9F52-77C0A9BEAC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FC3C17E-AE6C-43EB-B4FC-35E90E6A3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9799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E2C07C6-86E5-48B4-940B-190BCB45AA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636646C8-239A-42A9-AC4B-C55E7B7B8E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AAC5D61-73A5-4DCB-A95A-0CE9B13535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C760215-268E-4603-9EB2-0FDE3FD34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E34ABC7-63E6-4246-8962-4969339A8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32992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837EC9E-8819-4DB1-895A-E813BC4AC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5E82963-F037-47F0-BBAF-B6A0F3B9B1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E9FE216-0AB2-4244-9568-79BD8DFC5C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C1E6E2B-955E-42C5-BCE8-2F1C0A730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342CAC2-00ED-4D19-A68D-E48146025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5075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1FB4A36-0FF3-4863-82FB-A5E8259EA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908E9D3C-3D78-40F0-83B7-AF79356C29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B1ECC99-77C1-427D-9304-B88A581BB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15F3736-1D6F-4665-A79D-ACACE83AA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B4B1BF3-E280-441F-8258-897E2358F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57624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8BE9396-A38B-421B-8C04-EA32E5116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9D1C1B53-B1E3-4B25-95BB-A0007D9B18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89E5A8F8-675F-4C15-B227-65399D4FD4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C4C6C28A-11AB-4D7D-9DE1-CEEDDC763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E71EC7B7-1301-40B3-95B5-F82D568664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4BE0C171-87DB-4278-B91B-09B4A1A02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485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8728550-A2F3-4FCD-AAC7-B33114C93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77A1E3C5-B26A-4BFA-A171-AD062D0C76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D3892B7F-B075-4536-B8FD-87E9C51089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E5F182EE-DE49-48AE-A95C-AF9DF67EC3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2B4026E4-61B3-4D5E-AC03-F18369606D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F24430A8-B580-4F1A-8FDE-7E8970A07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CF1A3AA1-018E-499B-AA49-ABC3AE731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9D48C990-113C-4BFC-A631-28FA60930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56641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EDDF5A7-9ECB-4936-8888-698A7CAF7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321A23D5-8D7E-48A3-A7CA-EE9C8FA338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59F49D7D-02D0-4F38-A0BF-CD3A51428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7D8A3EB1-69D6-4690-89CE-78DE19CD9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80567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E67656E8-DCD1-4042-BBBC-5D0E68A8E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4E79E7F8-C0CA-4C23-BCEE-75778E93B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ADF73465-0A35-4E35-9123-9D8FAFC9A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88719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1594232-90B0-44E3-83B7-5F3A202A59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AB0E613-6814-479B-AB4C-2CC4C371B6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0FBE02B1-7003-4254-B0E3-5F980AEE78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0B60A05E-260E-42FB-97B2-23D22756C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5AB360ED-6A04-4F9D-A6AF-17A2C4290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C7296A7B-B214-412B-A3C3-F06745854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27543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BCB4537-A095-4CAD-A169-A6D371603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6FE1185E-651D-4554-B6E2-EF5D3FA901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45917890-7E47-4120-B7E4-ED6C784375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D87025F3-C498-42C9-92C1-D9F704F12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7230DB8F-46B4-48D4-9F8F-1EC5DA642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FE09F023-B4CD-4FD9-B747-68FE13197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86184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EE5CC30-6F54-4F42-9E43-95890929C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B3EB1A32-2A41-495C-B54A-96A1AE692D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4DBD85D3-E533-4ACB-A78E-3BD9C0108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72DB1E1-F50C-4A65-BCCB-1066577C6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8C8BEF34-C6CF-4D18-91F9-167DC17D1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84991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4249A85C-C4DE-423D-9980-B5BB811F4E7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99508AB4-3C96-45D7-8D15-B9D2DBE5D8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97EF3748-8DD4-4724-B107-BD31B7743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D0755FA-CB7D-4098-9F52-77C0A9BEAC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FC3C17E-AE6C-43EB-B4FC-35E90E6A3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091420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E2C07C6-86E5-48B4-940B-190BCB45AA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636646C8-239A-42A9-AC4B-C55E7B7B8E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AAC5D61-73A5-4DCB-A95A-0CE9B13535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C760215-268E-4603-9EB2-0FDE3FD34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E34ABC7-63E6-4246-8962-4969339A8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159886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837EC9E-8819-4DB1-895A-E813BC4AC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5E82963-F037-47F0-BBAF-B6A0F3B9B1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E9FE216-0AB2-4244-9568-79BD8DFC5C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C1E6E2B-955E-42C5-BCE8-2F1C0A730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342CAC2-00ED-4D19-A68D-E48146025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38864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1FB4A36-0FF3-4863-82FB-A5E8259EA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908E9D3C-3D78-40F0-83B7-AF79356C29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B1ECC99-77C1-427D-9304-B88A581BB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15F3736-1D6F-4665-A79D-ACACE83AA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B4B1BF3-E280-441F-8258-897E2358F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5980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8BE9396-A38B-421B-8C04-EA32E5116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9D1C1B53-B1E3-4B25-95BB-A0007D9B18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89E5A8F8-675F-4C15-B227-65399D4FD4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C4C6C28A-11AB-4D7D-9DE1-CEEDDC763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E71EC7B7-1301-40B3-95B5-F82D568664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4BE0C171-87DB-4278-B91B-09B4A1A02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9934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8728550-A2F3-4FCD-AAC7-B33114C93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77A1E3C5-B26A-4BFA-A171-AD062D0C76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D3892B7F-B075-4536-B8FD-87E9C51089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E5F182EE-DE49-48AE-A95C-AF9DF67EC3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2B4026E4-61B3-4D5E-AC03-F18369606D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F24430A8-B580-4F1A-8FDE-7E8970A07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CF1A3AA1-018E-499B-AA49-ABC3AE731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9D48C990-113C-4BFC-A631-28FA60930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00575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EDDF5A7-9ECB-4936-8888-698A7CAF7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321A23D5-8D7E-48A3-A7CA-EE9C8FA338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59F49D7D-02D0-4F38-A0BF-CD3A51428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7D8A3EB1-69D6-4690-89CE-78DE19CD9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15900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E67656E8-DCD1-4042-BBBC-5D0E68A8E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4E79E7F8-C0CA-4C23-BCEE-75778E93B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ADF73465-0A35-4E35-9123-9D8FAFC9A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88422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1594232-90B0-44E3-83B7-5F3A202A59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AB0E613-6814-479B-AB4C-2CC4C371B6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0FBE02B1-7003-4254-B0E3-5F980AEE78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0B60A05E-260E-42FB-97B2-23D22756C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5AB360ED-6A04-4F9D-A6AF-17A2C4290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C7296A7B-B214-412B-A3C3-F06745854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88067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BCB4537-A095-4CAD-A169-A6D371603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6FE1185E-651D-4554-B6E2-EF5D3FA901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45917890-7E47-4120-B7E4-ED6C784375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D87025F3-C498-42C9-92C1-D9F704F12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7230DB8F-46B4-48D4-9F8F-1EC5DA642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FE09F023-B4CD-4FD9-B747-68FE13197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28162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EE5CC30-6F54-4F42-9E43-95890929C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B3EB1A32-2A41-495C-B54A-96A1AE692D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4DBD85D3-E533-4ACB-A78E-3BD9C0108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72DB1E1-F50C-4A65-BCCB-1066577C6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8C8BEF34-C6CF-4D18-91F9-167DC17D1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00111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4249A85C-C4DE-423D-9980-B5BB811F4E7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99508AB4-3C96-45D7-8D15-B9D2DBE5D8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97EF3748-8DD4-4724-B107-BD31B7743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D0755FA-CB7D-4098-9F52-77C0A9BEAC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FC3C17E-AE6C-43EB-B4FC-35E90E6A3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71197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E2C07C6-86E5-48B4-940B-190BCB45AA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636646C8-239A-42A9-AC4B-C55E7B7B8E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AAC5D61-73A5-4DCB-A95A-0CE9B13535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C760215-268E-4603-9EB2-0FDE3FD34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E34ABC7-63E6-4246-8962-4969339A8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6522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837EC9E-8819-4DB1-895A-E813BC4AC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5E82963-F037-47F0-BBAF-B6A0F3B9B1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E9FE216-0AB2-4244-9568-79BD8DFC5C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C1E6E2B-955E-42C5-BCE8-2F1C0A730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342CAC2-00ED-4D19-A68D-E48146025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0820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1FB4A36-0FF3-4863-82FB-A5E8259EA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908E9D3C-3D78-40F0-83B7-AF79356C29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B1ECC99-77C1-427D-9304-B88A581BB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15F3736-1D6F-4665-A79D-ACACE83AA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B4B1BF3-E280-441F-8258-897E2358F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553690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8BE9396-A38B-421B-8C04-EA32E5116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9D1C1B53-B1E3-4B25-95BB-A0007D9B18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89E5A8F8-675F-4C15-B227-65399D4FD4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C4C6C28A-11AB-4D7D-9DE1-CEEDDC763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E71EC7B7-1301-40B3-95B5-F82D568664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4BE0C171-87DB-4278-B91B-09B4A1A02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46143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8728550-A2F3-4FCD-AAC7-B33114C93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77A1E3C5-B26A-4BFA-A171-AD062D0C76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D3892B7F-B075-4536-B8FD-87E9C51089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E5F182EE-DE49-48AE-A95C-AF9DF67EC3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2B4026E4-61B3-4D5E-AC03-F18369606D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F24430A8-B580-4F1A-8FDE-7E8970A07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CF1A3AA1-018E-499B-AA49-ABC3AE731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9D48C990-113C-4BFC-A631-28FA60930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0556183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EDDF5A7-9ECB-4936-8888-698A7CAF7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321A23D5-8D7E-48A3-A7CA-EE9C8FA338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59F49D7D-02D0-4F38-A0BF-CD3A51428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7D8A3EB1-69D6-4690-89CE-78DE19CD9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98261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E67656E8-DCD1-4042-BBBC-5D0E68A8E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4E79E7F8-C0CA-4C23-BCEE-75778E93B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ADF73465-0A35-4E35-9123-9D8FAFC9A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858991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1594232-90B0-44E3-83B7-5F3A202A59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AB0E613-6814-479B-AB4C-2CC4C371B6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0FBE02B1-7003-4254-B0E3-5F980AEE78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0B60A05E-260E-42FB-97B2-23D22756C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5AB360ED-6A04-4F9D-A6AF-17A2C4290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C7296A7B-B214-412B-A3C3-F06745854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042654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BCB4537-A095-4CAD-A169-A6D371603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6FE1185E-651D-4554-B6E2-EF5D3FA901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45917890-7E47-4120-B7E4-ED6C784375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D87025F3-C498-42C9-92C1-D9F704F12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7230DB8F-46B4-48D4-9F8F-1EC5DA642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FE09F023-B4CD-4FD9-B747-68FE13197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6336816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EE5CC30-6F54-4F42-9E43-95890929C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B3EB1A32-2A41-495C-B54A-96A1AE692D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4DBD85D3-E533-4ACB-A78E-3BD9C0108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72DB1E1-F50C-4A65-BCCB-1066577C6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8C8BEF34-C6CF-4D18-91F9-167DC17D1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78346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4249A85C-C4DE-423D-9980-B5BB811F4E7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99508AB4-3C96-45D7-8D15-B9D2DBE5D8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97EF3748-8DD4-4724-B107-BD31B7743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D0755FA-CB7D-4098-9F52-77C0A9BEAC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FC3C17E-AE6C-43EB-B4FC-35E90E6A3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93184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E2C07C6-86E5-48B4-940B-190BCB45AA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636646C8-239A-42A9-AC4B-C55E7B7B8E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AAC5D61-73A5-4DCB-A95A-0CE9B13535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C760215-268E-4603-9EB2-0FDE3FD34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E34ABC7-63E6-4246-8962-4969339A8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4655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837EC9E-8819-4DB1-895A-E813BC4AC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5E82963-F037-47F0-BBAF-B6A0F3B9B1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E9FE216-0AB2-4244-9568-79BD8DFC5C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C1E6E2B-955E-42C5-BCE8-2F1C0A730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342CAC2-00ED-4D19-A68D-E48146025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35321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1FB4A36-0FF3-4863-82FB-A5E8259EA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908E9D3C-3D78-40F0-83B7-AF79356C29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B1ECC99-77C1-427D-9304-B88A581BB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15F3736-1D6F-4665-A79D-ACACE83AA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B4B1BF3-E280-441F-8258-897E2358F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813240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8BE9396-A38B-421B-8C04-EA32E5116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9D1C1B53-B1E3-4B25-95BB-A0007D9B18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89E5A8F8-675F-4C15-B227-65399D4FD4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C4C6C28A-11AB-4D7D-9DE1-CEEDDC763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E71EC7B7-1301-40B3-95B5-F82D568664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4BE0C171-87DB-4278-B91B-09B4A1A02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769827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8728550-A2F3-4FCD-AAC7-B33114C93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77A1E3C5-B26A-4BFA-A171-AD062D0C76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D3892B7F-B075-4536-B8FD-87E9C51089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E5F182EE-DE49-48AE-A95C-AF9DF67EC3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2B4026E4-61B3-4D5E-AC03-F18369606D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F24430A8-B580-4F1A-8FDE-7E8970A07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CF1A3AA1-018E-499B-AA49-ABC3AE731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9D48C990-113C-4BFC-A631-28FA60930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5194306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EDDF5A7-9ECB-4936-8888-698A7CAF7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321A23D5-8D7E-48A3-A7CA-EE9C8FA338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59F49D7D-02D0-4F38-A0BF-CD3A51428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7D8A3EB1-69D6-4690-89CE-78DE19CD9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900809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E67656E8-DCD1-4042-BBBC-5D0E68A8E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4E79E7F8-C0CA-4C23-BCEE-75778E93B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ADF73465-0A35-4E35-9123-9D8FAFC9A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8049160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1594232-90B0-44E3-83B7-5F3A202A59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AB0E613-6814-479B-AB4C-2CC4C371B6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0FBE02B1-7003-4254-B0E3-5F980AEE78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0B60A05E-260E-42FB-97B2-23D22756C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5AB360ED-6A04-4F9D-A6AF-17A2C4290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C7296A7B-B214-412B-A3C3-F06745854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508402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BCB4537-A095-4CAD-A169-A6D371603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6FE1185E-651D-4554-B6E2-EF5D3FA901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45917890-7E47-4120-B7E4-ED6C784375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D87025F3-C498-42C9-92C1-D9F704F12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7230DB8F-46B4-48D4-9F8F-1EC5DA642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FE09F023-B4CD-4FD9-B747-68FE13197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000613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EE5CC30-6F54-4F42-9E43-95890929C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B3EB1A32-2A41-495C-B54A-96A1AE692D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4DBD85D3-E533-4ACB-A78E-3BD9C0108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72DB1E1-F50C-4A65-BCCB-1066577C6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8C8BEF34-C6CF-4D18-91F9-167DC17D1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639557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4249A85C-C4DE-423D-9980-B5BB811F4E7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99508AB4-3C96-45D7-8D15-B9D2DBE5D8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97EF3748-8DD4-4724-B107-BD31B7743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D0755FA-CB7D-4098-9F52-77C0A9BEAC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FC3C17E-AE6C-43EB-B4FC-35E90E6A3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942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6F534B4-48DF-4106-AC4D-60D0DF9B92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F9F2859B-CBFA-4B43-B2F3-88CD20C8C3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60B14BF-3DD8-4537-9768-168CD4E7A8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2E2B0EE5-3986-4A38-A3E3-FC0C08F9F3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361413D-6497-498E-95FA-BFCF3B1FF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121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6F534B4-48DF-4106-AC4D-60D0DF9B92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F9F2859B-CBFA-4B43-B2F3-88CD20C8C3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60B14BF-3DD8-4537-9768-168CD4E7A8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2E2B0EE5-3986-4A38-A3E3-FC0C08F9F3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361413D-6497-498E-95FA-BFCF3B1FF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1860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6F534B4-48DF-4106-AC4D-60D0DF9B92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F9F2859B-CBFA-4B43-B2F3-88CD20C8C3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60B14BF-3DD8-4537-9768-168CD4E7A8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2E2B0EE5-3986-4A38-A3E3-FC0C08F9F3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361413D-6497-498E-95FA-BFCF3B1FF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8645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6F534B4-48DF-4106-AC4D-60D0DF9B92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F9F2859B-CBFA-4B43-B2F3-88CD20C8C3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60B14BF-3DD8-4537-9768-168CD4E7A8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2E2B0EE5-3986-4A38-A3E3-FC0C08F9F3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361413D-6497-498E-95FA-BFCF3B1FF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032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6F534B4-48DF-4106-AC4D-60D0DF9B92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F9F2859B-CBFA-4B43-B2F3-88CD20C8C3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60B14BF-3DD8-4537-9768-168CD4E7A8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2E2B0EE5-3986-4A38-A3E3-FC0C08F9F3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361413D-6497-498E-95FA-BFCF3B1FF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465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6F534B4-48DF-4106-AC4D-60D0DF9B92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F9F2859B-CBFA-4B43-B2F3-88CD20C8C3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60B14BF-3DD8-4537-9768-168CD4E7A8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2E2B0EE5-3986-4A38-A3E3-FC0C08F9F3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361413D-6497-498E-95FA-BFCF3B1FF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828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6F534B4-48DF-4106-AC4D-60D0DF9B92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F9F2859B-CBFA-4B43-B2F3-88CD20C8C3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60B14BF-3DD8-4537-9768-168CD4E7A8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2E2B0EE5-3986-4A38-A3E3-FC0C08F9F3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361413D-6497-498E-95FA-BFCF3B1FF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652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6F534B4-48DF-4106-AC4D-60D0DF9B92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F9F2859B-CBFA-4B43-B2F3-88CD20C8C3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60B14BF-3DD8-4537-9768-168CD4E7A8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2E2B0EE5-3986-4A38-A3E3-FC0C08F9F3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361413D-6497-498E-95FA-BFCF3B1FF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938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6F534B4-48DF-4106-AC4D-60D0DF9B92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F9F2859B-CBFA-4B43-B2F3-88CD20C8C3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60B14BF-3DD8-4537-9768-168CD4E7A8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3D166A-26CE-4DBA-8CAC-C7AF8EC53B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13.09.2019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2E2B0EE5-3986-4A38-A3E3-FC0C08F9F3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361413D-6497-498E-95FA-BFCF3B1FF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B2C219-B373-4D54-9BA8-A3454B2F995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111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emf"/><Relationship Id="rId5" Type="http://schemas.openxmlformats.org/officeDocument/2006/relationships/package" Target="../embeddings/_________Microsoft_Word1.docx"/><Relationship Id="rId4" Type="http://schemas.openxmlformats.org/officeDocument/2006/relationships/oleObject" Target="../embeddings/oleObject1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554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131E583E-6968-4C9C-B422-1D11D8E8ED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1125" y="1006338"/>
            <a:ext cx="7115175" cy="4851538"/>
          </a:xfrm>
        </p:spPr>
        <p:txBody>
          <a:bodyPr anchor="ctr">
            <a:noAutofit/>
          </a:bodyPr>
          <a:lstStyle/>
          <a:p>
            <a:pPr fontAlgn="t"/>
            <a:r>
              <a:rPr lang="ru-RU" sz="2400" b="1" i="1" dirty="0"/>
              <a:t>Вид речевой деятельности</a:t>
            </a:r>
            <a:endParaRPr lang="ru-RU" sz="2400" dirty="0"/>
          </a:p>
          <a:p>
            <a:pPr fontAlgn="t"/>
            <a:r>
              <a:rPr lang="ru-RU" sz="2400" b="1" i="1" dirty="0"/>
              <a:t>Средний балл</a:t>
            </a:r>
            <a:endParaRPr lang="ru-RU" sz="2400" dirty="0"/>
          </a:p>
          <a:p>
            <a:pPr fontAlgn="t"/>
            <a:r>
              <a:rPr lang="ru-RU" sz="2400" dirty="0"/>
              <a:t>Выразительное чтение </a:t>
            </a:r>
          </a:p>
          <a:p>
            <a:pPr fontAlgn="t"/>
            <a:r>
              <a:rPr lang="ru-RU" sz="2400" b="1" dirty="0"/>
              <a:t>69%</a:t>
            </a:r>
            <a:endParaRPr lang="ru-RU" sz="2400" dirty="0"/>
          </a:p>
          <a:p>
            <a:pPr fontAlgn="t"/>
            <a:r>
              <a:rPr lang="ru-RU" sz="2400" dirty="0"/>
              <a:t>Диалог- расспрос</a:t>
            </a:r>
          </a:p>
          <a:p>
            <a:pPr fontAlgn="t"/>
            <a:r>
              <a:rPr lang="ru-RU" sz="2400" b="1" dirty="0"/>
              <a:t>80%</a:t>
            </a:r>
            <a:endParaRPr lang="ru-RU" sz="2400" dirty="0"/>
          </a:p>
          <a:p>
            <a:pPr fontAlgn="t"/>
            <a:r>
              <a:rPr lang="ru-RU" sz="2400" dirty="0"/>
              <a:t>Продуцирование связного высказывания</a:t>
            </a:r>
          </a:p>
          <a:p>
            <a:pPr fontAlgn="t"/>
            <a:r>
              <a:rPr lang="ru-RU" sz="2400" dirty="0"/>
              <a:t>Критерий «Решение коммуникативной задачи» -                               </a:t>
            </a:r>
            <a:r>
              <a:rPr lang="ru-RU" sz="2400" b="1" dirty="0"/>
              <a:t>73,16%</a:t>
            </a:r>
            <a:endParaRPr lang="ru-RU" sz="2400" dirty="0"/>
          </a:p>
          <a:p>
            <a:pPr fontAlgn="t"/>
            <a:r>
              <a:rPr lang="ru-RU" sz="2400" dirty="0"/>
              <a:t>Критерий «Организация высказывания» -                                                                                         </a:t>
            </a:r>
            <a:r>
              <a:rPr lang="ru-RU" sz="2400" b="1" dirty="0"/>
              <a:t>71,61%</a:t>
            </a:r>
            <a:endParaRPr lang="ru-RU" sz="2400" dirty="0"/>
          </a:p>
          <a:p>
            <a:pPr fontAlgn="t"/>
            <a:r>
              <a:rPr lang="ru-RU" sz="2400" dirty="0"/>
              <a:t>Критерий «Языковое     оформление высказывания»                                        </a:t>
            </a:r>
            <a:r>
              <a:rPr lang="ru-RU" sz="2400" b="1" dirty="0"/>
              <a:t>56%</a:t>
            </a:r>
            <a:endParaRPr lang="ru-RU" sz="2400" dirty="0"/>
          </a:p>
          <a:p>
            <a:pPr>
              <a:lnSpc>
                <a:spcPct val="150000"/>
              </a:lnSpc>
            </a:pPr>
            <a:endParaRPr lang="en-US" sz="2100" b="1" i="1" dirty="0">
              <a:latin typeface="Book Antiqua" panose="0204060205030503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581400" y="152400"/>
            <a:ext cx="2514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Устная речь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753737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131E583E-6968-4C9C-B422-1D11D8E8ED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1125" y="1006338"/>
            <a:ext cx="7115175" cy="4851538"/>
          </a:xfrm>
        </p:spPr>
        <p:txBody>
          <a:bodyPr anchor="ctr">
            <a:noAutofit/>
          </a:bodyPr>
          <a:lstStyle/>
          <a:p>
            <a:pPr marL="1461135" marR="1635125">
              <a:spcBef>
                <a:spcPts val="370"/>
              </a:spcBef>
            </a:pP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Анализ результатов</a:t>
            </a:r>
          </a:p>
          <a:p>
            <a:pPr marL="1461135" marR="1638935">
              <a:lnSpc>
                <a:spcPct val="107000"/>
              </a:lnSpc>
              <a:spcBef>
                <a:spcPts val="130"/>
              </a:spcBef>
            </a:pP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Всероссийской проверочной работы 2018 года по иностранным языкам в 11 классе</a:t>
            </a:r>
          </a:p>
          <a:p>
            <a:pPr>
              <a:lnSpc>
                <a:spcPct val="150000"/>
              </a:lnSpc>
            </a:pPr>
            <a:endParaRPr lang="en-US" sz="2800" b="1" i="1" dirty="0">
              <a:solidFill>
                <a:srgbClr val="C00000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405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8159326"/>
              </p:ext>
            </p:extLst>
          </p:nvPr>
        </p:nvGraphicFramePr>
        <p:xfrm>
          <a:off x="228600" y="972457"/>
          <a:ext cx="8346447" cy="533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Документ" r:id="rId5" imgW="6654314" imgH="4252542" progId="Word.Document.12">
                  <p:embed/>
                </p:oleObj>
              </mc:Choice>
              <mc:Fallback>
                <p:oleObj name="Документ" r:id="rId5" imgW="6654314" imgH="425254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28600" y="972457"/>
                        <a:ext cx="8346447" cy="533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743200" y="25718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Выполнение заданий (в % от числа участников)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2258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0" y="152400"/>
            <a:ext cx="6646953" cy="6151386"/>
          </a:xfrm>
          <a:prstGeom prst="rect">
            <a:avLst/>
          </a:prstGeom>
        </p:spPr>
      </p:pic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131E583E-6968-4C9C-B422-1D11D8E8ED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1" y="1006338"/>
            <a:ext cx="8343900" cy="4851538"/>
          </a:xfrm>
        </p:spPr>
        <p:txBody>
          <a:bodyPr anchor="ctr">
            <a:noAutofit/>
          </a:bodyPr>
          <a:lstStyle/>
          <a:p>
            <a:pPr>
              <a:lnSpc>
                <a:spcPct val="150000"/>
              </a:lnSpc>
            </a:pPr>
            <a:endParaRPr lang="en-US" sz="2100" b="1" i="1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67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131E583E-6968-4C9C-B422-1D11D8E8ED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1125" y="1006338"/>
            <a:ext cx="7115175" cy="4851538"/>
          </a:xfrm>
        </p:spPr>
        <p:txBody>
          <a:bodyPr anchor="ctr">
            <a:noAutofit/>
          </a:bodyPr>
          <a:lstStyle/>
          <a:p>
            <a:pPr>
              <a:lnSpc>
                <a:spcPct val="150000"/>
              </a:lnSpc>
            </a:pPr>
            <a:endParaRPr lang="en-US" sz="2100" b="1" i="1" dirty="0">
              <a:latin typeface="Book Antiqua" panose="0204060205030503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1839728"/>
              </p:ext>
            </p:extLst>
          </p:nvPr>
        </p:nvGraphicFramePr>
        <p:xfrm>
          <a:off x="609600" y="533400"/>
          <a:ext cx="8305800" cy="5470660"/>
        </p:xfrm>
        <a:graphic>
          <a:graphicData uri="http://schemas.openxmlformats.org/drawingml/2006/table">
            <a:tbl>
              <a:tblPr/>
              <a:tblGrid>
                <a:gridCol w="218827"/>
                <a:gridCol w="2188749"/>
                <a:gridCol w="1637594"/>
                <a:gridCol w="327999"/>
                <a:gridCol w="218827"/>
                <a:gridCol w="219308"/>
                <a:gridCol w="219308"/>
                <a:gridCol w="1637594"/>
                <a:gridCol w="1637594"/>
              </a:tblGrid>
              <a:tr h="499580">
                <a:tc gridSpan="9">
                  <a:txBody>
                    <a:bodyPr/>
                    <a:lstStyle/>
                    <a:p>
                      <a:pPr marL="9525" algn="ctr">
                        <a:lnSpc>
                          <a:spcPts val="128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endParaRPr lang="ru-RU" sz="2000" b="1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marL="9525" algn="ctr">
                        <a:lnSpc>
                          <a:spcPts val="128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Статистика 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по отметкам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1388">
                <a:tc gridSpan="9">
                  <a:txBody>
                    <a:bodyPr/>
                    <a:lstStyle/>
                    <a:p>
                      <a:pPr marL="9525">
                        <a:lnSpc>
                          <a:spcPts val="1305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Максимальный первичный балл: 22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8258">
                <a:tc gridSpan="9">
                  <a:txBody>
                    <a:bodyPr/>
                    <a:lstStyle/>
                    <a:p>
                      <a:pPr marL="9525">
                        <a:lnSpc>
                          <a:spcPts val="1305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84496">
                <a:tc rowSpan="2" gridSpan="3">
                  <a:txBody>
                    <a:bodyPr/>
                    <a:lstStyle/>
                    <a:p>
                      <a:pPr marL="9525" algn="ctr">
                        <a:lnSpc>
                          <a:spcPts val="109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АТЕ</a:t>
                      </a:r>
                      <a:endParaRPr lang="ru-RU" sz="14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9525" algn="ctr">
                        <a:lnSpc>
                          <a:spcPts val="995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Кол-во уч.</a:t>
                      </a:r>
                      <a:endParaRPr lang="ru-RU" sz="14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9525" algn="ctr">
                        <a:lnSpc>
                          <a:spcPts val="995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Распределение групп баллов в %</a:t>
                      </a:r>
                      <a:endParaRPr lang="ru-RU" sz="14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69833"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95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4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95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4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95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95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4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3461">
                <a:tc gridSpan="8">
                  <a:txBody>
                    <a:bodyPr/>
                    <a:lstStyle/>
                    <a:p>
                      <a:pPr marL="9525">
                        <a:lnSpc>
                          <a:spcPts val="995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72435">
                <a:tc gridSpan="3">
                  <a:txBody>
                    <a:bodyPr/>
                    <a:lstStyle/>
                    <a:p>
                      <a:pPr marL="9525">
                        <a:lnSpc>
                          <a:spcPts val="128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Вся выборка</a:t>
                      </a:r>
                      <a:endParaRPr lang="ru-RU" sz="14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9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181963</a:t>
                      </a:r>
                      <a:endParaRPr lang="ru-RU" sz="14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9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1.8</a:t>
                      </a:r>
                      <a:endParaRPr lang="ru-RU" sz="14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9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15</a:t>
                      </a:r>
                      <a:endParaRPr lang="ru-RU" sz="14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9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33.9</a:t>
                      </a:r>
                      <a:endParaRPr lang="ru-RU" sz="14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9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49.3</a:t>
                      </a:r>
                      <a:endParaRPr lang="ru-RU" sz="14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4476">
                <a:tc rowSpan="3">
                  <a:txBody>
                    <a:bodyPr/>
                    <a:lstStyle/>
                    <a:p>
                      <a:pPr marL="9525">
                        <a:lnSpc>
                          <a:spcPts val="109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9525">
                        <a:lnSpc>
                          <a:spcPts val="128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Свердловская обл.</a:t>
                      </a:r>
                      <a:endParaRPr lang="ru-RU" sz="14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1185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7108</a:t>
                      </a:r>
                      <a:endParaRPr lang="ru-RU" sz="14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9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3.9</a:t>
                      </a:r>
                      <a:endParaRPr lang="ru-RU" sz="14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9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19.9</a:t>
                      </a:r>
                      <a:endParaRPr lang="ru-RU" sz="14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9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35.6</a:t>
                      </a:r>
                      <a:endParaRPr lang="ru-RU" sz="14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9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40.5</a:t>
                      </a:r>
                      <a:endParaRPr lang="ru-RU" sz="14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724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9525">
                        <a:lnSpc>
                          <a:spcPts val="109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109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Ирбитское</a:t>
                      </a:r>
                      <a:endParaRPr lang="ru-RU" sz="14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1185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70</a:t>
                      </a:r>
                      <a:endParaRPr lang="ru-RU" sz="14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9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5.7</a:t>
                      </a:r>
                      <a:endParaRPr lang="ru-RU" sz="14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9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37.1</a:t>
                      </a:r>
                      <a:endParaRPr lang="ru-RU" sz="14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9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40</a:t>
                      </a:r>
                      <a:endParaRPr lang="ru-RU" sz="14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9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17.1</a:t>
                      </a:r>
                      <a:endParaRPr lang="ru-RU" sz="14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242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9525">
                        <a:lnSpc>
                          <a:spcPts val="109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" marR="9525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3279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71600" y="1066800"/>
            <a:ext cx="59436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634490">
              <a:spcAft>
                <a:spcPts val="0"/>
              </a:spcAft>
            </a:pP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Выводы</a:t>
            </a:r>
            <a:endParaRPr lang="ru-RU" sz="2000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45"/>
              </a:spcBef>
              <a:spcAft>
                <a:spcPts val="0"/>
              </a:spcAft>
            </a:pP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83820" marR="249555" indent="449580">
              <a:spcBef>
                <a:spcPts val="5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Анализ результатов Всероссийских проверочных работ по иностранным языкам в 11-х классах позволяет сделать следующие выводы:</a:t>
            </a:r>
          </a:p>
          <a:p>
            <a:pPr marL="742950" marR="255905" lvl="1" indent="-285750" algn="just">
              <a:spcAft>
                <a:spcPts val="0"/>
              </a:spcAft>
              <a:buSzPts val="1200"/>
              <a:buFont typeface="Times New Roman" panose="02020603050405020304" pitchFamily="18" charset="0"/>
              <a:buAutoNum type="arabicPeriod"/>
              <a:tabLst>
                <a:tab pos="534035" algn="l"/>
              </a:tabLst>
            </a:pPr>
            <a:r>
              <a:rPr lang="ru-RU" sz="1600" b="1" spc="-14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Большинство участников ВПР по английскому языку (94%) подтвердили владение английским языком на базовом уровне. Только 6% участников ВПР получили результат, соответствующий отметке «2». </a:t>
            </a:r>
          </a:p>
          <a:p>
            <a:pPr marL="742950" marR="255905" lvl="1" indent="-285750" algn="just">
              <a:spcAft>
                <a:spcPts val="0"/>
              </a:spcAft>
              <a:buSzPts val="1200"/>
              <a:buFont typeface="Times New Roman" panose="02020603050405020304" pitchFamily="18" charset="0"/>
              <a:buAutoNum type="arabicPeriod"/>
              <a:tabLst>
                <a:tab pos="534035" algn="l"/>
              </a:tabLst>
            </a:pPr>
            <a:r>
              <a:rPr lang="ru-RU" sz="1600" b="1" spc="-14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Результаты ВПР по английскому языку, в целом, подтвердили объективность выставления отметок в журналы. Около 56% участников ВПР по английскому языку подтвердили или повысили свои отметки. Однако 44% обучающихся, принимавших участие в ВПР по английскому языку, получили отметку ниже, чем </a:t>
            </a:r>
            <a:r>
              <a:rPr lang="ru-RU" sz="1600" b="1" spc="-75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</a:t>
            </a:r>
            <a:r>
              <a:rPr lang="ru-RU" sz="1600" b="1" spc="-14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журнале.</a:t>
            </a:r>
          </a:p>
          <a:p>
            <a:pPr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6582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131E583E-6968-4C9C-B422-1D11D8E8ED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1125" y="1006338"/>
            <a:ext cx="7115175" cy="4851538"/>
          </a:xfrm>
        </p:spPr>
        <p:txBody>
          <a:bodyPr anchor="ctr">
            <a:noAutofit/>
          </a:bodyPr>
          <a:lstStyle/>
          <a:p>
            <a:pPr marL="83820" marR="257175" indent="449580"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Рассмотрев статистику выполнения заданий ВПР по английскому языку, можно сделать вывод, что лучше всего с заданиями проверочной работы справились обучающиеся Пионерской,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Дубской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Киргинской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Зайковской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№1 и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Зайковской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№ 2 школ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83820" marR="257175" indent="449580"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 целом выпускники, принявшие участие в ВПР по английскому языку, подтвердили владение английским языком на базовом уровне. Самых высоких результатов участники ВПР достигли в рецептивных видах речевой деятельности (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аудировании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и чтении). Так, умение извлекать необходимую/запрашиваемую информацию из различных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аудиотекстов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хорошо развито у 65% участников проверочной работы. Умение использовать ознакомительное чтение в целях понимания основного содержания текста – у 82% участников ВПР по английскому</a:t>
            </a:r>
            <a:r>
              <a:rPr lang="ru-RU" spc="-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языку. Умения правильного употребления лексики и грамматики продемонстрировали около 48% участников проверочной работы.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83820" marR="257175" indent="449580" algn="just"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83820" marR="257175" indent="449580"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>
              <a:lnSpc>
                <a:spcPct val="150000"/>
              </a:lnSpc>
            </a:pPr>
            <a:endParaRPr lang="en-US" b="1" i="1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81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Второй иностранный язык в 2019 году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08" y="116632"/>
            <a:ext cx="8856984" cy="655272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043608" y="445891"/>
            <a:ext cx="76738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2-ОЙ ИНОСТРАННЫЙ ЯЗЫК?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153777"/>
            <a:ext cx="8784976" cy="93610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Один язык приводит вас в коридор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жизни. Два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языка открывают все двери на этом пути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  (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Ф.Смит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8419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71600" y="702469"/>
            <a:ext cx="6400800" cy="615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Мировая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практика показывает, что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моноязычная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образовательная модель практически не существует в развитых странах мира. Да и государства Центральной и Восточной Европы все больше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склоняются к необходимости преподавания хотя бы двух языков, помимо родного.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изучение второго иностранного языка существенно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расширит будущие возможности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даже тех школьников, которые специализируются на других науках. Существует огромное количество грантов, стипендий и программ, позволяющих поступать за рубеж.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изучение языков – это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отличный инструмент для активизации работы мозга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Такая практика не только стимулирует память и интеллектуальную активность в целом, но и расширяет кругозор, способствуя максимальному использованию познавательной функции; </a:t>
            </a:r>
          </a:p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учить второй язык гораздо проще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чем первый, поэтому многие учителя и лингвисты полагают, что родители рано бьют тревогу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4323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76400" y="762000"/>
            <a:ext cx="64770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касается средств обучения, то в настоящее время созданы специальные учебно-методические комплекты по немецкому языку как второму иностранному языку, а именно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серия УМК Н.Д. Гальсковой, Л.Н.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Яковлевой,М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Гербер "Итак, немецкий!" для 7 - 8, 9 - 10 классов (издательство "Просвещение")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УМК И.Л. Бим, Л.В.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Садомовой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Т.А. Гавриловой "Мосты. Немецкий после английского" (с опорой на английский язык как первый иностранный язык) для 7 - 8 и 9 - 10 классов (издательство "Март").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Ведется работа над третьей частью этой серии. В основу разработки серии УМК "Мосты. Немецкий после английского" положена "Концепция обучения немецкому языку как второму иностранному (на базе английского)" И.Л. Бим (М.,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Вентана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-Граф, 1997).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Линия УМК «Горизонты» М. М. Аверина и др. Немецкий язык как второй иностранный. 5–9 классы.</a:t>
            </a:r>
          </a:p>
        </p:txBody>
      </p:sp>
    </p:spTree>
    <p:extLst>
      <p:ext uri="{BB962C8B-B14F-4D97-AF65-F5344CB8AC3E}">
        <p14:creationId xmlns:p14="http://schemas.microsoft.com/office/powerpoint/2010/main" val="4018898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-journal.ru/wp-content/gallery/29/1039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26" y="-228600"/>
            <a:ext cx="9017548" cy="6594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проанализировать результаты ВПР, ОГЭ, ЕГЭ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219200" y="1524000"/>
            <a:ext cx="6172200" cy="4419600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1.Проанализировать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предметные и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метапредметные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затруднения обучающихся в освоении иностранных языков по результатам ЕГЭ, ОГЭ и ВПР;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2.Определить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профессиональные дефициты педагогов в части формирования необходимых навыков у обучающихся;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3)Определить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направления, формы, содержание деятельности, обеспечивающие успешность обучающихся;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83275" y="1524000"/>
            <a:ext cx="14440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3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</a:p>
        </p:txBody>
      </p:sp>
    </p:spTree>
    <p:extLst>
      <p:ext uri="{BB962C8B-B14F-4D97-AF65-F5344CB8AC3E}">
        <p14:creationId xmlns:p14="http://schemas.microsoft.com/office/powerpoint/2010/main" val="4083020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9200" y="381000"/>
            <a:ext cx="68580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Организовать подготовку к итоговой аттестации в формате ОГЭ  и  ЕГЭ с учетом выявленных проблем. Обратить особое внимание на формирование коммуникативных навыков в письменной  и  устной речи.</a:t>
            </a:r>
          </a:p>
          <a:p>
            <a:pPr>
              <a:spcBef>
                <a:spcPts val="0"/>
              </a:spcBef>
            </a:pPr>
            <a:r>
              <a:rPr lang="ru-RU" dirty="0"/>
              <a:t>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 время подготовки и проведения ВПР по ИЯ в 11 классе и 7 классе восполнить образовательные дефициты в следующих видах речевой деятельности:      смысловом чтении, лексико-грамматических заданиях, письменной речи в форме личного письма и сочинения-выражения мнения по предложенной теме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spcBef>
                <a:spcPts val="0"/>
              </a:spcBef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Организовать деятельность по усвоению учащимися  критериев оценивания всех видов речевой деятельности и  практики само и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взаимооценивания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. </a:t>
            </a:r>
          </a:p>
          <a:p>
            <a:pPr>
              <a:spcBef>
                <a:spcPts val="0"/>
              </a:spcBef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Изучить и распространить опыт педагогов, ученики которых успешно справляются внешней оценкой иноязычной образовательной деятельности.</a:t>
            </a:r>
          </a:p>
          <a:p>
            <a:pPr>
              <a:spcBef>
                <a:spcPts val="0"/>
              </a:spcBef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Начать подготовку к введению 2-го иностранного языка в школах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Ирбитского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МО. Создать инициативную группу во главе начальника УО Черемисиной НВ и в составе  следующих педагогов: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Дылдина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ТА,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Бушманов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СИ, Евдокимова АВ,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Жижина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ОЮ, Еремина АА и начальник УО Черемисина НВ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312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4600" y="304800"/>
            <a:ext cx="4572000" cy="707886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>
            <a:spAutoFit/>
          </a:bodyPr>
          <a:lstStyle/>
          <a:p>
            <a:pPr algn="ctr"/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Электронная дистанционная система обучения»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3" name="Picture 27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629763"/>
            <a:ext cx="8217111" cy="2753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593574" y="1752600"/>
            <a:ext cx="3956852" cy="87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СЕТЕВАЯ МОДЕЛЬ ОБУЧЕНИЯ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2884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7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88175"/>
            <a:ext cx="91440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7" name="Picture 28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060037"/>
            <a:ext cx="7769225" cy="3069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990600" y="940610"/>
            <a:ext cx="6724854" cy="1123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ИНДИВИДУАЛЬНЫЙ УЧЕБНЫЙ ПЛАН 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338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21" name="Picture 29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362200"/>
            <a:ext cx="8077200" cy="3774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752600" y="815351"/>
            <a:ext cx="5426678" cy="1123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МЕДИЦИНСКИЙ СТАЦИОНАР 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2462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Прямоугольник 165"/>
          <p:cNvSpPr/>
          <p:nvPr/>
        </p:nvSpPr>
        <p:spPr>
          <a:xfrm>
            <a:off x="1481819" y="348518"/>
            <a:ext cx="6324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ЧЕМ ЦЕННЫ ОНЛАЙН-КУРСЫ ДЛЯ ПЕДАГОГОВ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49" name="Group 6730"/>
          <p:cNvGrpSpPr/>
          <p:nvPr/>
        </p:nvGrpSpPr>
        <p:grpSpPr>
          <a:xfrm>
            <a:off x="2621517" y="914400"/>
            <a:ext cx="4617483" cy="3981736"/>
            <a:chOff x="0" y="0"/>
            <a:chExt cx="4617483" cy="3982048"/>
          </a:xfrm>
        </p:grpSpPr>
        <p:sp>
          <p:nvSpPr>
            <p:cNvPr id="250" name="Shape 563"/>
            <p:cNvSpPr/>
            <p:nvPr/>
          </p:nvSpPr>
          <p:spPr>
            <a:xfrm>
              <a:off x="979932" y="0"/>
              <a:ext cx="0" cy="3496056"/>
            </a:xfrm>
            <a:custGeom>
              <a:avLst/>
              <a:gdLst/>
              <a:ahLst/>
              <a:cxnLst/>
              <a:rect l="0" t="0" r="0" b="0"/>
              <a:pathLst>
                <a:path h="3496056">
                  <a:moveTo>
                    <a:pt x="0" y="0"/>
                  </a:moveTo>
                  <a:lnTo>
                    <a:pt x="0" y="3496056"/>
                  </a:lnTo>
                </a:path>
              </a:pathLst>
            </a:custGeom>
            <a:noFill/>
            <a:ln w="9144" cap="flat" cmpd="sng" algn="ctr">
              <a:solidFill>
                <a:srgbClr val="898989"/>
              </a:solidFill>
              <a:prstDash val="solid"/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1" name="Shape 564"/>
            <p:cNvSpPr/>
            <p:nvPr/>
          </p:nvSpPr>
          <p:spPr>
            <a:xfrm>
              <a:off x="1795272" y="0"/>
              <a:ext cx="0" cy="3496056"/>
            </a:xfrm>
            <a:custGeom>
              <a:avLst/>
              <a:gdLst/>
              <a:ahLst/>
              <a:cxnLst/>
              <a:rect l="0" t="0" r="0" b="0"/>
              <a:pathLst>
                <a:path h="3496056">
                  <a:moveTo>
                    <a:pt x="0" y="0"/>
                  </a:moveTo>
                  <a:lnTo>
                    <a:pt x="0" y="3496056"/>
                  </a:lnTo>
                </a:path>
              </a:pathLst>
            </a:custGeom>
            <a:noFill/>
            <a:ln w="9144" cap="flat" cmpd="sng" algn="ctr">
              <a:solidFill>
                <a:srgbClr val="898989"/>
              </a:solidFill>
              <a:prstDash val="solid"/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2" name="Shape 565"/>
            <p:cNvSpPr/>
            <p:nvPr/>
          </p:nvSpPr>
          <p:spPr>
            <a:xfrm>
              <a:off x="2610612" y="0"/>
              <a:ext cx="0" cy="3496056"/>
            </a:xfrm>
            <a:custGeom>
              <a:avLst/>
              <a:gdLst/>
              <a:ahLst/>
              <a:cxnLst/>
              <a:rect l="0" t="0" r="0" b="0"/>
              <a:pathLst>
                <a:path h="3496056">
                  <a:moveTo>
                    <a:pt x="0" y="0"/>
                  </a:moveTo>
                  <a:lnTo>
                    <a:pt x="0" y="3496056"/>
                  </a:lnTo>
                </a:path>
              </a:pathLst>
            </a:custGeom>
            <a:noFill/>
            <a:ln w="9144" cap="flat" cmpd="sng" algn="ctr">
              <a:solidFill>
                <a:srgbClr val="898989"/>
              </a:solidFill>
              <a:prstDash val="solid"/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3" name="Shape 566"/>
            <p:cNvSpPr/>
            <p:nvPr/>
          </p:nvSpPr>
          <p:spPr>
            <a:xfrm>
              <a:off x="3425952" y="0"/>
              <a:ext cx="0" cy="3496056"/>
            </a:xfrm>
            <a:custGeom>
              <a:avLst/>
              <a:gdLst/>
              <a:ahLst/>
              <a:cxnLst/>
              <a:rect l="0" t="0" r="0" b="0"/>
              <a:pathLst>
                <a:path h="3496056">
                  <a:moveTo>
                    <a:pt x="0" y="0"/>
                  </a:moveTo>
                  <a:lnTo>
                    <a:pt x="0" y="3496056"/>
                  </a:lnTo>
                </a:path>
              </a:pathLst>
            </a:custGeom>
            <a:noFill/>
            <a:ln w="9144" cap="flat" cmpd="sng" algn="ctr">
              <a:solidFill>
                <a:srgbClr val="898989"/>
              </a:solidFill>
              <a:prstDash val="solid"/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4" name="Shape 567"/>
            <p:cNvSpPr/>
            <p:nvPr/>
          </p:nvSpPr>
          <p:spPr>
            <a:xfrm>
              <a:off x="4241292" y="0"/>
              <a:ext cx="0" cy="3496056"/>
            </a:xfrm>
            <a:custGeom>
              <a:avLst/>
              <a:gdLst/>
              <a:ahLst/>
              <a:cxnLst/>
              <a:rect l="0" t="0" r="0" b="0"/>
              <a:pathLst>
                <a:path h="3496056">
                  <a:moveTo>
                    <a:pt x="0" y="0"/>
                  </a:moveTo>
                  <a:lnTo>
                    <a:pt x="0" y="3496056"/>
                  </a:lnTo>
                </a:path>
              </a:pathLst>
            </a:custGeom>
            <a:noFill/>
            <a:ln w="9144" cap="flat" cmpd="sng" algn="ctr">
              <a:solidFill>
                <a:srgbClr val="898989"/>
              </a:solidFill>
              <a:prstDash val="solid"/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5" name="Shape 7438"/>
            <p:cNvSpPr/>
            <p:nvPr/>
          </p:nvSpPr>
          <p:spPr>
            <a:xfrm>
              <a:off x="164592" y="3233928"/>
              <a:ext cx="1711452" cy="175260"/>
            </a:xfrm>
            <a:custGeom>
              <a:avLst/>
              <a:gdLst/>
              <a:ahLst/>
              <a:cxnLst/>
              <a:rect l="0" t="0" r="0" b="0"/>
              <a:pathLst>
                <a:path w="1711452" h="175260">
                  <a:moveTo>
                    <a:pt x="0" y="0"/>
                  </a:moveTo>
                  <a:lnTo>
                    <a:pt x="1711452" y="0"/>
                  </a:lnTo>
                  <a:lnTo>
                    <a:pt x="1711452" y="175260"/>
                  </a:lnTo>
                  <a:lnTo>
                    <a:pt x="0" y="175260"/>
                  </a:lnTo>
                  <a:lnTo>
                    <a:pt x="0" y="0"/>
                  </a:lnTo>
                </a:path>
              </a:pathLst>
            </a:custGeom>
            <a:solidFill>
              <a:srgbClr val="F0935A"/>
            </a:solidFill>
            <a:ln w="0" cap="flat">
              <a:noFill/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6" name="Shape 7439"/>
            <p:cNvSpPr/>
            <p:nvPr/>
          </p:nvSpPr>
          <p:spPr>
            <a:xfrm>
              <a:off x="164592" y="2884932"/>
              <a:ext cx="3057144" cy="173736"/>
            </a:xfrm>
            <a:custGeom>
              <a:avLst/>
              <a:gdLst/>
              <a:ahLst/>
              <a:cxnLst/>
              <a:rect l="0" t="0" r="0" b="0"/>
              <a:pathLst>
                <a:path w="3057144" h="173736">
                  <a:moveTo>
                    <a:pt x="0" y="0"/>
                  </a:moveTo>
                  <a:lnTo>
                    <a:pt x="3057144" y="0"/>
                  </a:lnTo>
                  <a:lnTo>
                    <a:pt x="3057144" y="173736"/>
                  </a:lnTo>
                  <a:lnTo>
                    <a:pt x="0" y="173736"/>
                  </a:lnTo>
                  <a:lnTo>
                    <a:pt x="0" y="0"/>
                  </a:lnTo>
                </a:path>
              </a:pathLst>
            </a:custGeom>
            <a:solidFill>
              <a:srgbClr val="F0935A"/>
            </a:solidFill>
            <a:ln w="0" cap="flat">
              <a:noFill/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7" name="Shape 7440"/>
            <p:cNvSpPr/>
            <p:nvPr/>
          </p:nvSpPr>
          <p:spPr>
            <a:xfrm>
              <a:off x="164592" y="2534412"/>
              <a:ext cx="1752600" cy="175260"/>
            </a:xfrm>
            <a:custGeom>
              <a:avLst/>
              <a:gdLst/>
              <a:ahLst/>
              <a:cxnLst/>
              <a:rect l="0" t="0" r="0" b="0"/>
              <a:pathLst>
                <a:path w="1752600" h="175260">
                  <a:moveTo>
                    <a:pt x="0" y="0"/>
                  </a:moveTo>
                  <a:lnTo>
                    <a:pt x="1752600" y="0"/>
                  </a:lnTo>
                  <a:lnTo>
                    <a:pt x="1752600" y="175260"/>
                  </a:lnTo>
                  <a:lnTo>
                    <a:pt x="0" y="175260"/>
                  </a:lnTo>
                  <a:lnTo>
                    <a:pt x="0" y="0"/>
                  </a:lnTo>
                </a:path>
              </a:pathLst>
            </a:custGeom>
            <a:solidFill>
              <a:srgbClr val="F0935A"/>
            </a:solidFill>
            <a:ln w="0" cap="flat">
              <a:noFill/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8" name="Shape 7441"/>
            <p:cNvSpPr/>
            <p:nvPr/>
          </p:nvSpPr>
          <p:spPr>
            <a:xfrm>
              <a:off x="164592" y="2185416"/>
              <a:ext cx="2731008" cy="175260"/>
            </a:xfrm>
            <a:custGeom>
              <a:avLst/>
              <a:gdLst/>
              <a:ahLst/>
              <a:cxnLst/>
              <a:rect l="0" t="0" r="0" b="0"/>
              <a:pathLst>
                <a:path w="2731008" h="175260">
                  <a:moveTo>
                    <a:pt x="0" y="0"/>
                  </a:moveTo>
                  <a:lnTo>
                    <a:pt x="2731008" y="0"/>
                  </a:lnTo>
                  <a:lnTo>
                    <a:pt x="2731008" y="175260"/>
                  </a:lnTo>
                  <a:lnTo>
                    <a:pt x="0" y="175260"/>
                  </a:lnTo>
                  <a:lnTo>
                    <a:pt x="0" y="0"/>
                  </a:lnTo>
                </a:path>
              </a:pathLst>
            </a:custGeom>
            <a:solidFill>
              <a:srgbClr val="F0935A"/>
            </a:solidFill>
            <a:ln w="0" cap="flat">
              <a:noFill/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9" name="Shape 7442"/>
            <p:cNvSpPr/>
            <p:nvPr/>
          </p:nvSpPr>
          <p:spPr>
            <a:xfrm>
              <a:off x="164592" y="1836420"/>
              <a:ext cx="2037588" cy="173736"/>
            </a:xfrm>
            <a:custGeom>
              <a:avLst/>
              <a:gdLst/>
              <a:ahLst/>
              <a:cxnLst/>
              <a:rect l="0" t="0" r="0" b="0"/>
              <a:pathLst>
                <a:path w="2037588" h="173736">
                  <a:moveTo>
                    <a:pt x="0" y="0"/>
                  </a:moveTo>
                  <a:lnTo>
                    <a:pt x="2037588" y="0"/>
                  </a:lnTo>
                  <a:lnTo>
                    <a:pt x="2037588" y="173736"/>
                  </a:lnTo>
                  <a:lnTo>
                    <a:pt x="0" y="173736"/>
                  </a:lnTo>
                  <a:lnTo>
                    <a:pt x="0" y="0"/>
                  </a:lnTo>
                </a:path>
              </a:pathLst>
            </a:custGeom>
            <a:solidFill>
              <a:srgbClr val="F0935A"/>
            </a:solidFill>
            <a:ln w="0" cap="flat">
              <a:noFill/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0" name="Shape 7443"/>
            <p:cNvSpPr/>
            <p:nvPr/>
          </p:nvSpPr>
          <p:spPr>
            <a:xfrm>
              <a:off x="164592" y="1485900"/>
              <a:ext cx="2731008" cy="175260"/>
            </a:xfrm>
            <a:custGeom>
              <a:avLst/>
              <a:gdLst/>
              <a:ahLst/>
              <a:cxnLst/>
              <a:rect l="0" t="0" r="0" b="0"/>
              <a:pathLst>
                <a:path w="2731008" h="175260">
                  <a:moveTo>
                    <a:pt x="0" y="0"/>
                  </a:moveTo>
                  <a:lnTo>
                    <a:pt x="2731008" y="0"/>
                  </a:lnTo>
                  <a:lnTo>
                    <a:pt x="2731008" y="175260"/>
                  </a:lnTo>
                  <a:lnTo>
                    <a:pt x="0" y="175260"/>
                  </a:lnTo>
                  <a:lnTo>
                    <a:pt x="0" y="0"/>
                  </a:lnTo>
                </a:path>
              </a:pathLst>
            </a:custGeom>
            <a:solidFill>
              <a:srgbClr val="F0935A"/>
            </a:solidFill>
            <a:ln w="0" cap="flat">
              <a:noFill/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1" name="Shape 7444"/>
            <p:cNvSpPr/>
            <p:nvPr/>
          </p:nvSpPr>
          <p:spPr>
            <a:xfrm>
              <a:off x="164592" y="1136904"/>
              <a:ext cx="2731008" cy="173736"/>
            </a:xfrm>
            <a:custGeom>
              <a:avLst/>
              <a:gdLst/>
              <a:ahLst/>
              <a:cxnLst/>
              <a:rect l="0" t="0" r="0" b="0"/>
              <a:pathLst>
                <a:path w="2731008" h="173736">
                  <a:moveTo>
                    <a:pt x="0" y="0"/>
                  </a:moveTo>
                  <a:lnTo>
                    <a:pt x="2731008" y="0"/>
                  </a:lnTo>
                  <a:lnTo>
                    <a:pt x="2731008" y="173736"/>
                  </a:lnTo>
                  <a:lnTo>
                    <a:pt x="0" y="173736"/>
                  </a:lnTo>
                  <a:lnTo>
                    <a:pt x="0" y="0"/>
                  </a:lnTo>
                </a:path>
              </a:pathLst>
            </a:custGeom>
            <a:solidFill>
              <a:srgbClr val="F0935A"/>
            </a:solidFill>
            <a:ln w="0" cap="flat">
              <a:noFill/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2" name="Shape 7445"/>
            <p:cNvSpPr/>
            <p:nvPr/>
          </p:nvSpPr>
          <p:spPr>
            <a:xfrm>
              <a:off x="164592" y="786384"/>
              <a:ext cx="1711452" cy="175260"/>
            </a:xfrm>
            <a:custGeom>
              <a:avLst/>
              <a:gdLst/>
              <a:ahLst/>
              <a:cxnLst/>
              <a:rect l="0" t="0" r="0" b="0"/>
              <a:pathLst>
                <a:path w="1711452" h="175260">
                  <a:moveTo>
                    <a:pt x="0" y="0"/>
                  </a:moveTo>
                  <a:lnTo>
                    <a:pt x="1711452" y="0"/>
                  </a:lnTo>
                  <a:lnTo>
                    <a:pt x="1711452" y="175260"/>
                  </a:lnTo>
                  <a:lnTo>
                    <a:pt x="0" y="175260"/>
                  </a:lnTo>
                  <a:lnTo>
                    <a:pt x="0" y="0"/>
                  </a:lnTo>
                </a:path>
              </a:pathLst>
            </a:custGeom>
            <a:solidFill>
              <a:srgbClr val="F0935A"/>
            </a:solidFill>
            <a:ln w="0" cap="flat">
              <a:noFill/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3" name="Shape 7446"/>
            <p:cNvSpPr/>
            <p:nvPr/>
          </p:nvSpPr>
          <p:spPr>
            <a:xfrm>
              <a:off x="164592" y="437388"/>
              <a:ext cx="3872484" cy="175260"/>
            </a:xfrm>
            <a:custGeom>
              <a:avLst/>
              <a:gdLst/>
              <a:ahLst/>
              <a:cxnLst/>
              <a:rect l="0" t="0" r="0" b="0"/>
              <a:pathLst>
                <a:path w="3872484" h="175260">
                  <a:moveTo>
                    <a:pt x="0" y="0"/>
                  </a:moveTo>
                  <a:lnTo>
                    <a:pt x="3872484" y="0"/>
                  </a:lnTo>
                  <a:lnTo>
                    <a:pt x="3872484" y="175260"/>
                  </a:lnTo>
                  <a:lnTo>
                    <a:pt x="0" y="175260"/>
                  </a:lnTo>
                  <a:lnTo>
                    <a:pt x="0" y="0"/>
                  </a:lnTo>
                </a:path>
              </a:pathLst>
            </a:custGeom>
            <a:solidFill>
              <a:srgbClr val="F0935A"/>
            </a:solidFill>
            <a:ln w="0" cap="flat">
              <a:noFill/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4" name="Shape 7447"/>
            <p:cNvSpPr/>
            <p:nvPr/>
          </p:nvSpPr>
          <p:spPr>
            <a:xfrm>
              <a:off x="164592" y="88392"/>
              <a:ext cx="2241804" cy="173736"/>
            </a:xfrm>
            <a:custGeom>
              <a:avLst/>
              <a:gdLst/>
              <a:ahLst/>
              <a:cxnLst/>
              <a:rect l="0" t="0" r="0" b="0"/>
              <a:pathLst>
                <a:path w="2241804" h="173736">
                  <a:moveTo>
                    <a:pt x="0" y="0"/>
                  </a:moveTo>
                  <a:lnTo>
                    <a:pt x="2241804" y="0"/>
                  </a:lnTo>
                  <a:lnTo>
                    <a:pt x="2241804" y="173736"/>
                  </a:lnTo>
                  <a:lnTo>
                    <a:pt x="0" y="173736"/>
                  </a:lnTo>
                  <a:lnTo>
                    <a:pt x="0" y="0"/>
                  </a:lnTo>
                </a:path>
              </a:pathLst>
            </a:custGeom>
            <a:solidFill>
              <a:srgbClr val="F0935A"/>
            </a:solidFill>
            <a:ln w="0" cap="flat">
              <a:noFill/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5" name="Shape 578"/>
            <p:cNvSpPr/>
            <p:nvPr/>
          </p:nvSpPr>
          <p:spPr>
            <a:xfrm>
              <a:off x="164592" y="3496056"/>
              <a:ext cx="4076700" cy="0"/>
            </a:xfrm>
            <a:custGeom>
              <a:avLst/>
              <a:gdLst/>
              <a:ahLst/>
              <a:cxnLst/>
              <a:rect l="0" t="0" r="0" b="0"/>
              <a:pathLst>
                <a:path w="4076700">
                  <a:moveTo>
                    <a:pt x="0" y="0"/>
                  </a:moveTo>
                  <a:lnTo>
                    <a:pt x="4076700" y="0"/>
                  </a:lnTo>
                </a:path>
              </a:pathLst>
            </a:custGeom>
            <a:noFill/>
            <a:ln w="9144" cap="flat" cmpd="sng" algn="ctr">
              <a:solidFill>
                <a:srgbClr val="898989"/>
              </a:solidFill>
              <a:prstDash val="solid"/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6" name="Shape 579"/>
            <p:cNvSpPr/>
            <p:nvPr/>
          </p:nvSpPr>
          <p:spPr>
            <a:xfrm>
              <a:off x="164592" y="3496056"/>
              <a:ext cx="0" cy="68580"/>
            </a:xfrm>
            <a:custGeom>
              <a:avLst/>
              <a:gdLst/>
              <a:ahLst/>
              <a:cxnLst/>
              <a:rect l="0" t="0" r="0" b="0"/>
              <a:pathLst>
                <a:path h="68580">
                  <a:moveTo>
                    <a:pt x="0" y="0"/>
                  </a:moveTo>
                  <a:lnTo>
                    <a:pt x="0" y="68580"/>
                  </a:lnTo>
                </a:path>
              </a:pathLst>
            </a:custGeom>
            <a:noFill/>
            <a:ln w="9144" cap="flat" cmpd="sng" algn="ctr">
              <a:solidFill>
                <a:srgbClr val="898989"/>
              </a:solidFill>
              <a:prstDash val="solid"/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7" name="Shape 580"/>
            <p:cNvSpPr/>
            <p:nvPr/>
          </p:nvSpPr>
          <p:spPr>
            <a:xfrm>
              <a:off x="979932" y="3496056"/>
              <a:ext cx="0" cy="68580"/>
            </a:xfrm>
            <a:custGeom>
              <a:avLst/>
              <a:gdLst/>
              <a:ahLst/>
              <a:cxnLst/>
              <a:rect l="0" t="0" r="0" b="0"/>
              <a:pathLst>
                <a:path h="68580">
                  <a:moveTo>
                    <a:pt x="0" y="0"/>
                  </a:moveTo>
                  <a:lnTo>
                    <a:pt x="0" y="68580"/>
                  </a:lnTo>
                </a:path>
              </a:pathLst>
            </a:custGeom>
            <a:noFill/>
            <a:ln w="9144" cap="flat" cmpd="sng" algn="ctr">
              <a:solidFill>
                <a:srgbClr val="898989"/>
              </a:solidFill>
              <a:prstDash val="solid"/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8" name="Shape 581"/>
            <p:cNvSpPr/>
            <p:nvPr/>
          </p:nvSpPr>
          <p:spPr>
            <a:xfrm>
              <a:off x="1795272" y="3496056"/>
              <a:ext cx="0" cy="68580"/>
            </a:xfrm>
            <a:custGeom>
              <a:avLst/>
              <a:gdLst/>
              <a:ahLst/>
              <a:cxnLst/>
              <a:rect l="0" t="0" r="0" b="0"/>
              <a:pathLst>
                <a:path h="68580">
                  <a:moveTo>
                    <a:pt x="0" y="0"/>
                  </a:moveTo>
                  <a:lnTo>
                    <a:pt x="0" y="68580"/>
                  </a:lnTo>
                </a:path>
              </a:pathLst>
            </a:custGeom>
            <a:noFill/>
            <a:ln w="9144" cap="flat" cmpd="sng" algn="ctr">
              <a:solidFill>
                <a:srgbClr val="898989"/>
              </a:solidFill>
              <a:prstDash val="solid"/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9" name="Shape 582"/>
            <p:cNvSpPr/>
            <p:nvPr/>
          </p:nvSpPr>
          <p:spPr>
            <a:xfrm>
              <a:off x="2610612" y="3496056"/>
              <a:ext cx="0" cy="68580"/>
            </a:xfrm>
            <a:custGeom>
              <a:avLst/>
              <a:gdLst/>
              <a:ahLst/>
              <a:cxnLst/>
              <a:rect l="0" t="0" r="0" b="0"/>
              <a:pathLst>
                <a:path h="68580">
                  <a:moveTo>
                    <a:pt x="0" y="0"/>
                  </a:moveTo>
                  <a:lnTo>
                    <a:pt x="0" y="68580"/>
                  </a:lnTo>
                </a:path>
              </a:pathLst>
            </a:custGeom>
            <a:noFill/>
            <a:ln w="9144" cap="flat" cmpd="sng" algn="ctr">
              <a:solidFill>
                <a:srgbClr val="898989"/>
              </a:solidFill>
              <a:prstDash val="solid"/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0" name="Shape 583"/>
            <p:cNvSpPr/>
            <p:nvPr/>
          </p:nvSpPr>
          <p:spPr>
            <a:xfrm>
              <a:off x="3425952" y="3496056"/>
              <a:ext cx="0" cy="68580"/>
            </a:xfrm>
            <a:custGeom>
              <a:avLst/>
              <a:gdLst/>
              <a:ahLst/>
              <a:cxnLst/>
              <a:rect l="0" t="0" r="0" b="0"/>
              <a:pathLst>
                <a:path h="68580">
                  <a:moveTo>
                    <a:pt x="0" y="0"/>
                  </a:moveTo>
                  <a:lnTo>
                    <a:pt x="0" y="68580"/>
                  </a:lnTo>
                </a:path>
              </a:pathLst>
            </a:custGeom>
            <a:noFill/>
            <a:ln w="9144" cap="flat" cmpd="sng" algn="ctr">
              <a:solidFill>
                <a:srgbClr val="898989"/>
              </a:solidFill>
              <a:prstDash val="solid"/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1" name="Shape 584"/>
            <p:cNvSpPr/>
            <p:nvPr/>
          </p:nvSpPr>
          <p:spPr>
            <a:xfrm>
              <a:off x="4241292" y="3496056"/>
              <a:ext cx="0" cy="68580"/>
            </a:xfrm>
            <a:custGeom>
              <a:avLst/>
              <a:gdLst/>
              <a:ahLst/>
              <a:cxnLst/>
              <a:rect l="0" t="0" r="0" b="0"/>
              <a:pathLst>
                <a:path h="68580">
                  <a:moveTo>
                    <a:pt x="0" y="0"/>
                  </a:moveTo>
                  <a:lnTo>
                    <a:pt x="0" y="68580"/>
                  </a:lnTo>
                </a:path>
              </a:pathLst>
            </a:custGeom>
            <a:noFill/>
            <a:ln w="9144" cap="flat" cmpd="sng" algn="ctr">
              <a:solidFill>
                <a:srgbClr val="898989"/>
              </a:solidFill>
              <a:prstDash val="solid"/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2" name="Shape 585"/>
            <p:cNvSpPr/>
            <p:nvPr/>
          </p:nvSpPr>
          <p:spPr>
            <a:xfrm>
              <a:off x="164592" y="0"/>
              <a:ext cx="0" cy="3496056"/>
            </a:xfrm>
            <a:custGeom>
              <a:avLst/>
              <a:gdLst/>
              <a:ahLst/>
              <a:cxnLst/>
              <a:rect l="0" t="0" r="0" b="0"/>
              <a:pathLst>
                <a:path h="3496056">
                  <a:moveTo>
                    <a:pt x="0" y="3496056"/>
                  </a:moveTo>
                  <a:lnTo>
                    <a:pt x="0" y="0"/>
                  </a:lnTo>
                </a:path>
              </a:pathLst>
            </a:custGeom>
            <a:noFill/>
            <a:ln w="9144" cap="flat" cmpd="sng" algn="ctr">
              <a:solidFill>
                <a:srgbClr val="898989"/>
              </a:solidFill>
              <a:prstDash val="solid"/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3" name="Shape 586"/>
            <p:cNvSpPr/>
            <p:nvPr/>
          </p:nvSpPr>
          <p:spPr>
            <a:xfrm>
              <a:off x="123444" y="3496056"/>
              <a:ext cx="41148" cy="0"/>
            </a:xfrm>
            <a:custGeom>
              <a:avLst/>
              <a:gdLst/>
              <a:ahLst/>
              <a:cxnLst/>
              <a:rect l="0" t="0" r="0" b="0"/>
              <a:pathLst>
                <a:path w="41148">
                  <a:moveTo>
                    <a:pt x="0" y="0"/>
                  </a:moveTo>
                  <a:lnTo>
                    <a:pt x="41148" y="0"/>
                  </a:lnTo>
                </a:path>
              </a:pathLst>
            </a:custGeom>
            <a:noFill/>
            <a:ln w="9144" cap="flat" cmpd="sng" algn="ctr">
              <a:solidFill>
                <a:srgbClr val="898989"/>
              </a:solidFill>
              <a:prstDash val="solid"/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4" name="Shape 587"/>
            <p:cNvSpPr/>
            <p:nvPr/>
          </p:nvSpPr>
          <p:spPr>
            <a:xfrm>
              <a:off x="123444" y="3147060"/>
              <a:ext cx="41148" cy="0"/>
            </a:xfrm>
            <a:custGeom>
              <a:avLst/>
              <a:gdLst/>
              <a:ahLst/>
              <a:cxnLst/>
              <a:rect l="0" t="0" r="0" b="0"/>
              <a:pathLst>
                <a:path w="41148">
                  <a:moveTo>
                    <a:pt x="0" y="0"/>
                  </a:moveTo>
                  <a:lnTo>
                    <a:pt x="41148" y="0"/>
                  </a:lnTo>
                </a:path>
              </a:pathLst>
            </a:custGeom>
            <a:noFill/>
            <a:ln w="9144" cap="flat" cmpd="sng" algn="ctr">
              <a:solidFill>
                <a:srgbClr val="898989"/>
              </a:solidFill>
              <a:prstDash val="solid"/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5" name="Shape 588"/>
            <p:cNvSpPr/>
            <p:nvPr/>
          </p:nvSpPr>
          <p:spPr>
            <a:xfrm>
              <a:off x="123444" y="2796540"/>
              <a:ext cx="41148" cy="0"/>
            </a:xfrm>
            <a:custGeom>
              <a:avLst/>
              <a:gdLst/>
              <a:ahLst/>
              <a:cxnLst/>
              <a:rect l="0" t="0" r="0" b="0"/>
              <a:pathLst>
                <a:path w="41148">
                  <a:moveTo>
                    <a:pt x="0" y="0"/>
                  </a:moveTo>
                  <a:lnTo>
                    <a:pt x="41148" y="0"/>
                  </a:lnTo>
                </a:path>
              </a:pathLst>
            </a:custGeom>
            <a:noFill/>
            <a:ln w="9144" cap="flat" cmpd="sng" algn="ctr">
              <a:solidFill>
                <a:srgbClr val="898989"/>
              </a:solidFill>
              <a:prstDash val="solid"/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6" name="Shape 589"/>
            <p:cNvSpPr/>
            <p:nvPr/>
          </p:nvSpPr>
          <p:spPr>
            <a:xfrm>
              <a:off x="123444" y="2447544"/>
              <a:ext cx="41148" cy="0"/>
            </a:xfrm>
            <a:custGeom>
              <a:avLst/>
              <a:gdLst/>
              <a:ahLst/>
              <a:cxnLst/>
              <a:rect l="0" t="0" r="0" b="0"/>
              <a:pathLst>
                <a:path w="41148">
                  <a:moveTo>
                    <a:pt x="0" y="0"/>
                  </a:moveTo>
                  <a:lnTo>
                    <a:pt x="41148" y="0"/>
                  </a:lnTo>
                </a:path>
              </a:pathLst>
            </a:custGeom>
            <a:noFill/>
            <a:ln w="9144" cap="flat" cmpd="sng" algn="ctr">
              <a:solidFill>
                <a:srgbClr val="898989"/>
              </a:solidFill>
              <a:prstDash val="solid"/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7" name="Shape 590"/>
            <p:cNvSpPr/>
            <p:nvPr/>
          </p:nvSpPr>
          <p:spPr>
            <a:xfrm>
              <a:off x="123444" y="2098548"/>
              <a:ext cx="41148" cy="0"/>
            </a:xfrm>
            <a:custGeom>
              <a:avLst/>
              <a:gdLst/>
              <a:ahLst/>
              <a:cxnLst/>
              <a:rect l="0" t="0" r="0" b="0"/>
              <a:pathLst>
                <a:path w="41148">
                  <a:moveTo>
                    <a:pt x="0" y="0"/>
                  </a:moveTo>
                  <a:lnTo>
                    <a:pt x="41148" y="0"/>
                  </a:lnTo>
                </a:path>
              </a:pathLst>
            </a:custGeom>
            <a:noFill/>
            <a:ln w="9144" cap="flat" cmpd="sng" algn="ctr">
              <a:solidFill>
                <a:srgbClr val="898989"/>
              </a:solidFill>
              <a:prstDash val="solid"/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8" name="Shape 591"/>
            <p:cNvSpPr/>
            <p:nvPr/>
          </p:nvSpPr>
          <p:spPr>
            <a:xfrm>
              <a:off x="123444" y="1748028"/>
              <a:ext cx="41148" cy="0"/>
            </a:xfrm>
            <a:custGeom>
              <a:avLst/>
              <a:gdLst/>
              <a:ahLst/>
              <a:cxnLst/>
              <a:rect l="0" t="0" r="0" b="0"/>
              <a:pathLst>
                <a:path w="41148">
                  <a:moveTo>
                    <a:pt x="0" y="0"/>
                  </a:moveTo>
                  <a:lnTo>
                    <a:pt x="41148" y="0"/>
                  </a:lnTo>
                </a:path>
              </a:pathLst>
            </a:custGeom>
            <a:noFill/>
            <a:ln w="9144" cap="flat" cmpd="sng" algn="ctr">
              <a:solidFill>
                <a:srgbClr val="898989"/>
              </a:solidFill>
              <a:prstDash val="solid"/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9" name="Shape 592"/>
            <p:cNvSpPr/>
            <p:nvPr/>
          </p:nvSpPr>
          <p:spPr>
            <a:xfrm>
              <a:off x="123444" y="1399032"/>
              <a:ext cx="41148" cy="0"/>
            </a:xfrm>
            <a:custGeom>
              <a:avLst/>
              <a:gdLst/>
              <a:ahLst/>
              <a:cxnLst/>
              <a:rect l="0" t="0" r="0" b="0"/>
              <a:pathLst>
                <a:path w="41148">
                  <a:moveTo>
                    <a:pt x="0" y="0"/>
                  </a:moveTo>
                  <a:lnTo>
                    <a:pt x="41148" y="0"/>
                  </a:lnTo>
                </a:path>
              </a:pathLst>
            </a:custGeom>
            <a:noFill/>
            <a:ln w="9144" cap="flat" cmpd="sng" algn="ctr">
              <a:solidFill>
                <a:srgbClr val="898989"/>
              </a:solidFill>
              <a:prstDash val="solid"/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0" name="Shape 593"/>
            <p:cNvSpPr/>
            <p:nvPr/>
          </p:nvSpPr>
          <p:spPr>
            <a:xfrm>
              <a:off x="123444" y="1048512"/>
              <a:ext cx="41148" cy="0"/>
            </a:xfrm>
            <a:custGeom>
              <a:avLst/>
              <a:gdLst/>
              <a:ahLst/>
              <a:cxnLst/>
              <a:rect l="0" t="0" r="0" b="0"/>
              <a:pathLst>
                <a:path w="41148">
                  <a:moveTo>
                    <a:pt x="0" y="0"/>
                  </a:moveTo>
                  <a:lnTo>
                    <a:pt x="41148" y="0"/>
                  </a:lnTo>
                </a:path>
              </a:pathLst>
            </a:custGeom>
            <a:noFill/>
            <a:ln w="9144" cap="flat" cmpd="sng" algn="ctr">
              <a:solidFill>
                <a:srgbClr val="898989"/>
              </a:solidFill>
              <a:prstDash val="solid"/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1" name="Shape 594"/>
            <p:cNvSpPr/>
            <p:nvPr/>
          </p:nvSpPr>
          <p:spPr>
            <a:xfrm>
              <a:off x="123444" y="699516"/>
              <a:ext cx="41148" cy="0"/>
            </a:xfrm>
            <a:custGeom>
              <a:avLst/>
              <a:gdLst/>
              <a:ahLst/>
              <a:cxnLst/>
              <a:rect l="0" t="0" r="0" b="0"/>
              <a:pathLst>
                <a:path w="41148">
                  <a:moveTo>
                    <a:pt x="0" y="0"/>
                  </a:moveTo>
                  <a:lnTo>
                    <a:pt x="41148" y="0"/>
                  </a:lnTo>
                </a:path>
              </a:pathLst>
            </a:custGeom>
            <a:noFill/>
            <a:ln w="9144" cap="flat" cmpd="sng" algn="ctr">
              <a:solidFill>
                <a:srgbClr val="898989"/>
              </a:solidFill>
              <a:prstDash val="solid"/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2" name="Shape 595"/>
            <p:cNvSpPr/>
            <p:nvPr/>
          </p:nvSpPr>
          <p:spPr>
            <a:xfrm>
              <a:off x="123444" y="350520"/>
              <a:ext cx="41148" cy="0"/>
            </a:xfrm>
            <a:custGeom>
              <a:avLst/>
              <a:gdLst/>
              <a:ahLst/>
              <a:cxnLst/>
              <a:rect l="0" t="0" r="0" b="0"/>
              <a:pathLst>
                <a:path w="41148">
                  <a:moveTo>
                    <a:pt x="0" y="0"/>
                  </a:moveTo>
                  <a:lnTo>
                    <a:pt x="41148" y="0"/>
                  </a:lnTo>
                </a:path>
              </a:pathLst>
            </a:custGeom>
            <a:noFill/>
            <a:ln w="9144" cap="flat" cmpd="sng" algn="ctr">
              <a:solidFill>
                <a:srgbClr val="898989"/>
              </a:solidFill>
              <a:prstDash val="solid"/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3" name="Shape 596"/>
            <p:cNvSpPr/>
            <p:nvPr/>
          </p:nvSpPr>
          <p:spPr>
            <a:xfrm>
              <a:off x="123444" y="0"/>
              <a:ext cx="41148" cy="0"/>
            </a:xfrm>
            <a:custGeom>
              <a:avLst/>
              <a:gdLst/>
              <a:ahLst/>
              <a:cxnLst/>
              <a:rect l="0" t="0" r="0" b="0"/>
              <a:pathLst>
                <a:path w="41148">
                  <a:moveTo>
                    <a:pt x="0" y="0"/>
                  </a:moveTo>
                  <a:lnTo>
                    <a:pt x="41148" y="0"/>
                  </a:lnTo>
                </a:path>
              </a:pathLst>
            </a:custGeom>
            <a:noFill/>
            <a:ln w="9144" cap="flat" cmpd="sng" algn="ctr">
              <a:solidFill>
                <a:srgbClr val="898989"/>
              </a:solidFill>
              <a:prstDash val="solid"/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4" name="Rectangle 5783"/>
            <p:cNvSpPr/>
            <p:nvPr/>
          </p:nvSpPr>
          <p:spPr>
            <a:xfrm>
              <a:off x="1953768" y="3199003"/>
              <a:ext cx="337326" cy="33900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Arial" panose="020B0604020202020204" pitchFamily="34" charset="0"/>
                  <a:cs typeface="Calibri" panose="020F0502020204030204" pitchFamily="34" charset="0"/>
                </a:rPr>
                <a:t>42</a:t>
              </a:r>
              <a:endParaRPr kumimoji="0" lang="ru-RU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85" name="Rectangle 5785"/>
            <p:cNvSpPr/>
            <p:nvPr/>
          </p:nvSpPr>
          <p:spPr>
            <a:xfrm>
              <a:off x="2206752" y="3199003"/>
              <a:ext cx="270339" cy="33900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Arial" panose="020B0604020202020204" pitchFamily="34" charset="0"/>
                  <a:cs typeface="Calibri" panose="020F0502020204030204" pitchFamily="34" charset="0"/>
                </a:rPr>
                <a:t>%</a:t>
              </a:r>
              <a:endParaRPr kumimoji="0" lang="ru-RU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86" name="Rectangle 598"/>
            <p:cNvSpPr/>
            <p:nvPr/>
          </p:nvSpPr>
          <p:spPr>
            <a:xfrm>
              <a:off x="2409444" y="3199003"/>
              <a:ext cx="84472" cy="33900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Arial" panose="020B0604020202020204" pitchFamily="34" charset="0"/>
                  <a:cs typeface="Calibri" panose="020F0502020204030204" pitchFamily="34" charset="0"/>
                </a:rPr>
                <a:t> </a:t>
              </a:r>
              <a:endParaRPr kumimoji="0" lang="ru-RU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87" name="Rectangle 5779"/>
            <p:cNvSpPr/>
            <p:nvPr/>
          </p:nvSpPr>
          <p:spPr>
            <a:xfrm>
              <a:off x="3299206" y="2849372"/>
              <a:ext cx="337326" cy="33900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Arial" panose="020B0604020202020204" pitchFamily="34" charset="0"/>
                  <a:cs typeface="Calibri" panose="020F0502020204030204" pitchFamily="34" charset="0"/>
                </a:rPr>
                <a:t>75</a:t>
              </a:r>
              <a:endParaRPr kumimoji="0" lang="ru-RU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88" name="Rectangle 5781"/>
            <p:cNvSpPr/>
            <p:nvPr/>
          </p:nvSpPr>
          <p:spPr>
            <a:xfrm>
              <a:off x="3552190" y="2849372"/>
              <a:ext cx="270339" cy="33900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Arial" panose="020B0604020202020204" pitchFamily="34" charset="0"/>
                  <a:cs typeface="Calibri" panose="020F0502020204030204" pitchFamily="34" charset="0"/>
                </a:rPr>
                <a:t>%</a:t>
              </a:r>
              <a:endParaRPr kumimoji="0" lang="ru-RU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89" name="Rectangle 600"/>
            <p:cNvSpPr/>
            <p:nvPr/>
          </p:nvSpPr>
          <p:spPr>
            <a:xfrm>
              <a:off x="3754882" y="2849372"/>
              <a:ext cx="84472" cy="33900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Arial" panose="020B0604020202020204" pitchFamily="34" charset="0"/>
                  <a:cs typeface="Calibri" panose="020F0502020204030204" pitchFamily="34" charset="0"/>
                </a:rPr>
                <a:t> </a:t>
              </a:r>
              <a:endParaRPr kumimoji="0" lang="ru-RU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90" name="Rectangle 5776"/>
            <p:cNvSpPr/>
            <p:nvPr/>
          </p:nvSpPr>
          <p:spPr>
            <a:xfrm>
              <a:off x="1994281" y="2499741"/>
              <a:ext cx="337326" cy="33900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Arial" panose="020B0604020202020204" pitchFamily="34" charset="0"/>
                  <a:cs typeface="Calibri" panose="020F0502020204030204" pitchFamily="34" charset="0"/>
                </a:rPr>
                <a:t>43</a:t>
              </a:r>
              <a:endParaRPr kumimoji="0" lang="ru-RU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91" name="Rectangle 5777"/>
            <p:cNvSpPr/>
            <p:nvPr/>
          </p:nvSpPr>
          <p:spPr>
            <a:xfrm>
              <a:off x="2247265" y="2499741"/>
              <a:ext cx="270339" cy="33900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Arial" panose="020B0604020202020204" pitchFamily="34" charset="0"/>
                  <a:cs typeface="Calibri" panose="020F0502020204030204" pitchFamily="34" charset="0"/>
                </a:rPr>
                <a:t>%</a:t>
              </a:r>
              <a:endParaRPr kumimoji="0" lang="ru-RU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92" name="Rectangle 602"/>
            <p:cNvSpPr/>
            <p:nvPr/>
          </p:nvSpPr>
          <p:spPr>
            <a:xfrm>
              <a:off x="2450338" y="2499741"/>
              <a:ext cx="84472" cy="33900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Arial" panose="020B0604020202020204" pitchFamily="34" charset="0"/>
                  <a:cs typeface="Calibri" panose="020F0502020204030204" pitchFamily="34" charset="0"/>
                </a:rPr>
                <a:t> </a:t>
              </a:r>
              <a:endParaRPr kumimoji="0" lang="ru-RU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93" name="Rectangle 5774"/>
            <p:cNvSpPr/>
            <p:nvPr/>
          </p:nvSpPr>
          <p:spPr>
            <a:xfrm>
              <a:off x="2973070" y="2150110"/>
              <a:ext cx="337326" cy="33900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Arial" panose="020B0604020202020204" pitchFamily="34" charset="0"/>
                  <a:cs typeface="Calibri" panose="020F0502020204030204" pitchFamily="34" charset="0"/>
                </a:rPr>
                <a:t>67</a:t>
              </a:r>
              <a:endParaRPr kumimoji="0" lang="ru-RU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94" name="Rectangle 5775"/>
            <p:cNvSpPr/>
            <p:nvPr/>
          </p:nvSpPr>
          <p:spPr>
            <a:xfrm>
              <a:off x="3226054" y="2150110"/>
              <a:ext cx="270339" cy="33900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Arial" panose="020B0604020202020204" pitchFamily="34" charset="0"/>
                  <a:cs typeface="Calibri" panose="020F0502020204030204" pitchFamily="34" charset="0"/>
                </a:rPr>
                <a:t>%</a:t>
              </a:r>
              <a:endParaRPr kumimoji="0" lang="ru-RU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95" name="Rectangle 604"/>
            <p:cNvSpPr/>
            <p:nvPr/>
          </p:nvSpPr>
          <p:spPr>
            <a:xfrm>
              <a:off x="3428746" y="2150110"/>
              <a:ext cx="84472" cy="33900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Arial" panose="020B0604020202020204" pitchFamily="34" charset="0"/>
                  <a:cs typeface="Calibri" panose="020F0502020204030204" pitchFamily="34" charset="0"/>
                </a:rPr>
                <a:t> </a:t>
              </a:r>
              <a:endParaRPr kumimoji="0" lang="ru-RU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96" name="Rectangle 5773"/>
            <p:cNvSpPr/>
            <p:nvPr/>
          </p:nvSpPr>
          <p:spPr>
            <a:xfrm>
              <a:off x="2532887" y="1800479"/>
              <a:ext cx="270339" cy="33900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Arial" panose="020B0604020202020204" pitchFamily="34" charset="0"/>
                  <a:cs typeface="Calibri" panose="020F0502020204030204" pitchFamily="34" charset="0"/>
                </a:rPr>
                <a:t>%</a:t>
              </a:r>
              <a:endParaRPr kumimoji="0" lang="ru-RU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97" name="Rectangle 5772"/>
            <p:cNvSpPr/>
            <p:nvPr/>
          </p:nvSpPr>
          <p:spPr>
            <a:xfrm>
              <a:off x="2279904" y="1800479"/>
              <a:ext cx="337326" cy="33900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Arial" panose="020B0604020202020204" pitchFamily="34" charset="0"/>
                  <a:cs typeface="Calibri" panose="020F0502020204030204" pitchFamily="34" charset="0"/>
                </a:rPr>
                <a:t>50</a:t>
              </a:r>
              <a:endParaRPr kumimoji="0" lang="ru-RU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98" name="Rectangle 606"/>
            <p:cNvSpPr/>
            <p:nvPr/>
          </p:nvSpPr>
          <p:spPr>
            <a:xfrm>
              <a:off x="2735580" y="1800479"/>
              <a:ext cx="84472" cy="33900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Arial" panose="020B0604020202020204" pitchFamily="34" charset="0"/>
                  <a:cs typeface="Calibri" panose="020F0502020204030204" pitchFamily="34" charset="0"/>
                </a:rPr>
                <a:t> </a:t>
              </a:r>
              <a:endParaRPr kumimoji="0" lang="ru-RU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99" name="Rectangle 5770"/>
            <p:cNvSpPr/>
            <p:nvPr/>
          </p:nvSpPr>
          <p:spPr>
            <a:xfrm>
              <a:off x="2973070" y="1450975"/>
              <a:ext cx="337326" cy="33900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Arial" panose="020B0604020202020204" pitchFamily="34" charset="0"/>
                  <a:cs typeface="Calibri" panose="020F0502020204030204" pitchFamily="34" charset="0"/>
                </a:rPr>
                <a:t>67</a:t>
              </a:r>
              <a:endParaRPr kumimoji="0" lang="ru-RU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00" name="Rectangle 5771"/>
            <p:cNvSpPr/>
            <p:nvPr/>
          </p:nvSpPr>
          <p:spPr>
            <a:xfrm>
              <a:off x="3226054" y="1450975"/>
              <a:ext cx="270339" cy="33900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Arial" panose="020B0604020202020204" pitchFamily="34" charset="0"/>
                  <a:cs typeface="Calibri" panose="020F0502020204030204" pitchFamily="34" charset="0"/>
                </a:rPr>
                <a:t>%</a:t>
              </a:r>
              <a:endParaRPr kumimoji="0" lang="ru-RU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01" name="Rectangle 608"/>
            <p:cNvSpPr/>
            <p:nvPr/>
          </p:nvSpPr>
          <p:spPr>
            <a:xfrm>
              <a:off x="3428746" y="1450975"/>
              <a:ext cx="84472" cy="33900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Arial" panose="020B0604020202020204" pitchFamily="34" charset="0"/>
                  <a:cs typeface="Calibri" panose="020F0502020204030204" pitchFamily="34" charset="0"/>
                </a:rPr>
                <a:t> </a:t>
              </a:r>
              <a:endParaRPr kumimoji="0" lang="ru-RU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02" name="Rectangle 5768"/>
            <p:cNvSpPr/>
            <p:nvPr/>
          </p:nvSpPr>
          <p:spPr>
            <a:xfrm>
              <a:off x="2973070" y="1101344"/>
              <a:ext cx="337326" cy="33900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Arial" panose="020B0604020202020204" pitchFamily="34" charset="0"/>
                  <a:cs typeface="Calibri" panose="020F0502020204030204" pitchFamily="34" charset="0"/>
                </a:rPr>
                <a:t>67</a:t>
              </a:r>
              <a:endParaRPr kumimoji="0" lang="ru-RU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03" name="Rectangle 5769"/>
            <p:cNvSpPr/>
            <p:nvPr/>
          </p:nvSpPr>
          <p:spPr>
            <a:xfrm>
              <a:off x="3226054" y="1101344"/>
              <a:ext cx="270339" cy="33900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Arial" panose="020B0604020202020204" pitchFamily="34" charset="0"/>
                  <a:cs typeface="Calibri" panose="020F0502020204030204" pitchFamily="34" charset="0"/>
                </a:rPr>
                <a:t>%</a:t>
              </a:r>
              <a:endParaRPr kumimoji="0" lang="ru-RU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04" name="Rectangle 610"/>
            <p:cNvSpPr/>
            <p:nvPr/>
          </p:nvSpPr>
          <p:spPr>
            <a:xfrm>
              <a:off x="3428746" y="1101344"/>
              <a:ext cx="84472" cy="33900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Arial" panose="020B0604020202020204" pitchFamily="34" charset="0"/>
                  <a:cs typeface="Calibri" panose="020F0502020204030204" pitchFamily="34" charset="0"/>
                </a:rPr>
                <a:t> </a:t>
              </a:r>
              <a:endParaRPr kumimoji="0" lang="ru-RU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05" name="Rectangle 5767"/>
            <p:cNvSpPr/>
            <p:nvPr/>
          </p:nvSpPr>
          <p:spPr>
            <a:xfrm>
              <a:off x="2206752" y="751713"/>
              <a:ext cx="270339" cy="33900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Arial" panose="020B0604020202020204" pitchFamily="34" charset="0"/>
                  <a:cs typeface="Calibri" panose="020F0502020204030204" pitchFamily="34" charset="0"/>
                </a:rPr>
                <a:t>%</a:t>
              </a:r>
              <a:endParaRPr kumimoji="0" lang="ru-RU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06" name="Rectangle 5766"/>
            <p:cNvSpPr/>
            <p:nvPr/>
          </p:nvSpPr>
          <p:spPr>
            <a:xfrm>
              <a:off x="1953768" y="751713"/>
              <a:ext cx="337326" cy="33900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Arial" panose="020B0604020202020204" pitchFamily="34" charset="0"/>
                  <a:cs typeface="Calibri" panose="020F0502020204030204" pitchFamily="34" charset="0"/>
                </a:rPr>
                <a:t>42</a:t>
              </a:r>
              <a:endParaRPr kumimoji="0" lang="ru-RU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07" name="Rectangle 612"/>
            <p:cNvSpPr/>
            <p:nvPr/>
          </p:nvSpPr>
          <p:spPr>
            <a:xfrm>
              <a:off x="2409444" y="751713"/>
              <a:ext cx="84472" cy="33900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Arial" panose="020B0604020202020204" pitchFamily="34" charset="0"/>
                  <a:cs typeface="Calibri" panose="020F0502020204030204" pitchFamily="34" charset="0"/>
                </a:rPr>
                <a:t> </a:t>
              </a:r>
              <a:endParaRPr kumimoji="0" lang="ru-RU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08" name="Rectangle 5763"/>
            <p:cNvSpPr/>
            <p:nvPr/>
          </p:nvSpPr>
          <p:spPr>
            <a:xfrm>
              <a:off x="2736849" y="52451"/>
              <a:ext cx="270339" cy="33900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Arial" panose="020B0604020202020204" pitchFamily="34" charset="0"/>
                  <a:cs typeface="Calibri" panose="020F0502020204030204" pitchFamily="34" charset="0"/>
                </a:rPr>
                <a:t>%</a:t>
              </a:r>
              <a:endParaRPr kumimoji="0" lang="ru-RU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09" name="Rectangle 5762"/>
            <p:cNvSpPr/>
            <p:nvPr/>
          </p:nvSpPr>
          <p:spPr>
            <a:xfrm>
              <a:off x="2483866" y="52451"/>
              <a:ext cx="337326" cy="33900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Arial" panose="020B0604020202020204" pitchFamily="34" charset="0"/>
                  <a:cs typeface="Calibri" panose="020F0502020204030204" pitchFamily="34" charset="0"/>
                </a:rPr>
                <a:t>55</a:t>
              </a:r>
              <a:endParaRPr kumimoji="0" lang="ru-RU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10" name="Rectangle 616"/>
            <p:cNvSpPr/>
            <p:nvPr/>
          </p:nvSpPr>
          <p:spPr>
            <a:xfrm>
              <a:off x="2939542" y="52451"/>
              <a:ext cx="84472" cy="33900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Arial" panose="020B0604020202020204" pitchFamily="34" charset="0"/>
                  <a:cs typeface="Calibri" panose="020F0502020204030204" pitchFamily="34" charset="0"/>
                </a:rPr>
                <a:t> </a:t>
              </a:r>
              <a:endParaRPr kumimoji="0" lang="ru-RU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11" name="Rectangle 5786"/>
            <p:cNvSpPr/>
            <p:nvPr/>
          </p:nvSpPr>
          <p:spPr>
            <a:xfrm>
              <a:off x="0" y="3643046"/>
              <a:ext cx="169091" cy="33900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Arial" panose="020B0604020202020204" pitchFamily="34" charset="0"/>
                  <a:cs typeface="Calibri" panose="020F0502020204030204" pitchFamily="34" charset="0"/>
                </a:rPr>
                <a:t>0</a:t>
              </a:r>
              <a:endParaRPr kumimoji="0" lang="ru-RU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12" name="Rectangle 5787"/>
            <p:cNvSpPr/>
            <p:nvPr/>
          </p:nvSpPr>
          <p:spPr>
            <a:xfrm>
              <a:off x="126492" y="3643046"/>
              <a:ext cx="270339" cy="33900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Arial" panose="020B0604020202020204" pitchFamily="34" charset="0"/>
                  <a:cs typeface="Calibri" panose="020F0502020204030204" pitchFamily="34" charset="0"/>
                </a:rPr>
                <a:t>%</a:t>
              </a:r>
              <a:endParaRPr kumimoji="0" lang="ru-RU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13" name="Rectangle 618"/>
            <p:cNvSpPr/>
            <p:nvPr/>
          </p:nvSpPr>
          <p:spPr>
            <a:xfrm>
              <a:off x="329184" y="3643046"/>
              <a:ext cx="84472" cy="33900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Arial" panose="020B0604020202020204" pitchFamily="34" charset="0"/>
                  <a:cs typeface="Calibri" panose="020F0502020204030204" pitchFamily="34" charset="0"/>
                </a:rPr>
                <a:t> </a:t>
              </a:r>
              <a:endParaRPr kumimoji="0" lang="ru-RU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14" name="Rectangle 5788"/>
            <p:cNvSpPr/>
            <p:nvPr/>
          </p:nvSpPr>
          <p:spPr>
            <a:xfrm>
              <a:off x="751332" y="3643046"/>
              <a:ext cx="337326" cy="33900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Arial" panose="020B0604020202020204" pitchFamily="34" charset="0"/>
                  <a:cs typeface="Calibri" panose="020F0502020204030204" pitchFamily="34" charset="0"/>
                </a:rPr>
                <a:t>20</a:t>
              </a:r>
              <a:endParaRPr kumimoji="0" lang="ru-RU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15" name="Rectangle 5789"/>
            <p:cNvSpPr/>
            <p:nvPr/>
          </p:nvSpPr>
          <p:spPr>
            <a:xfrm>
              <a:off x="1004316" y="3643046"/>
              <a:ext cx="270339" cy="33900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Arial" panose="020B0604020202020204" pitchFamily="34" charset="0"/>
                  <a:cs typeface="Calibri" panose="020F0502020204030204" pitchFamily="34" charset="0"/>
                </a:rPr>
                <a:t>%</a:t>
              </a:r>
              <a:endParaRPr kumimoji="0" lang="ru-RU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16" name="Rectangle 620"/>
            <p:cNvSpPr/>
            <p:nvPr/>
          </p:nvSpPr>
          <p:spPr>
            <a:xfrm>
              <a:off x="1207008" y="3643046"/>
              <a:ext cx="84472" cy="33900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Arial" panose="020B0604020202020204" pitchFamily="34" charset="0"/>
                  <a:cs typeface="Calibri" panose="020F0502020204030204" pitchFamily="34" charset="0"/>
                </a:rPr>
                <a:t> </a:t>
              </a:r>
              <a:endParaRPr kumimoji="0" lang="ru-RU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17" name="Rectangle 5790"/>
            <p:cNvSpPr/>
            <p:nvPr/>
          </p:nvSpPr>
          <p:spPr>
            <a:xfrm>
              <a:off x="1566926" y="3643046"/>
              <a:ext cx="337326" cy="33900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Arial" panose="020B0604020202020204" pitchFamily="34" charset="0"/>
                  <a:cs typeface="Calibri" panose="020F0502020204030204" pitchFamily="34" charset="0"/>
                </a:rPr>
                <a:t>40</a:t>
              </a:r>
              <a:endParaRPr kumimoji="0" lang="ru-RU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18" name="Rectangle 5791"/>
            <p:cNvSpPr/>
            <p:nvPr/>
          </p:nvSpPr>
          <p:spPr>
            <a:xfrm>
              <a:off x="1819910" y="3643046"/>
              <a:ext cx="270339" cy="33900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Arial" panose="020B0604020202020204" pitchFamily="34" charset="0"/>
                  <a:cs typeface="Calibri" panose="020F0502020204030204" pitchFamily="34" charset="0"/>
                </a:rPr>
                <a:t>%</a:t>
              </a:r>
              <a:endParaRPr kumimoji="0" lang="ru-RU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19" name="Rectangle 622"/>
            <p:cNvSpPr/>
            <p:nvPr/>
          </p:nvSpPr>
          <p:spPr>
            <a:xfrm>
              <a:off x="2022602" y="3643046"/>
              <a:ext cx="84472" cy="33900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Arial" panose="020B0604020202020204" pitchFamily="34" charset="0"/>
                  <a:cs typeface="Calibri" panose="020F0502020204030204" pitchFamily="34" charset="0"/>
                </a:rPr>
                <a:t> </a:t>
              </a:r>
              <a:endParaRPr kumimoji="0" lang="ru-RU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20" name="Rectangle 5792"/>
            <p:cNvSpPr/>
            <p:nvPr/>
          </p:nvSpPr>
          <p:spPr>
            <a:xfrm>
              <a:off x="2382266" y="3643046"/>
              <a:ext cx="337326" cy="33900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Arial" panose="020B0604020202020204" pitchFamily="34" charset="0"/>
                  <a:cs typeface="Calibri" panose="020F0502020204030204" pitchFamily="34" charset="0"/>
                </a:rPr>
                <a:t>60</a:t>
              </a:r>
              <a:endParaRPr kumimoji="0" lang="ru-RU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21" name="Rectangle 5793"/>
            <p:cNvSpPr/>
            <p:nvPr/>
          </p:nvSpPr>
          <p:spPr>
            <a:xfrm>
              <a:off x="2635249" y="3643046"/>
              <a:ext cx="270339" cy="33900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Arial" panose="020B0604020202020204" pitchFamily="34" charset="0"/>
                  <a:cs typeface="Calibri" panose="020F0502020204030204" pitchFamily="34" charset="0"/>
                </a:rPr>
                <a:t>%</a:t>
              </a:r>
              <a:endParaRPr kumimoji="0" lang="ru-RU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22" name="Rectangle 624"/>
            <p:cNvSpPr/>
            <p:nvPr/>
          </p:nvSpPr>
          <p:spPr>
            <a:xfrm>
              <a:off x="2837942" y="3643046"/>
              <a:ext cx="84472" cy="33900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Arial" panose="020B0604020202020204" pitchFamily="34" charset="0"/>
                  <a:cs typeface="Calibri" panose="020F0502020204030204" pitchFamily="34" charset="0"/>
                </a:rPr>
                <a:t> </a:t>
              </a:r>
              <a:endParaRPr kumimoji="0" lang="ru-RU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23" name="Rectangle 5794"/>
            <p:cNvSpPr/>
            <p:nvPr/>
          </p:nvSpPr>
          <p:spPr>
            <a:xfrm>
              <a:off x="3197987" y="3643046"/>
              <a:ext cx="337326" cy="33900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Arial" panose="020B0604020202020204" pitchFamily="34" charset="0"/>
                  <a:cs typeface="Calibri" panose="020F0502020204030204" pitchFamily="34" charset="0"/>
                </a:rPr>
                <a:t>80</a:t>
              </a:r>
              <a:endParaRPr kumimoji="0" lang="ru-RU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24" name="Rectangle 5795"/>
            <p:cNvSpPr/>
            <p:nvPr/>
          </p:nvSpPr>
          <p:spPr>
            <a:xfrm>
              <a:off x="3450971" y="3643046"/>
              <a:ext cx="270339" cy="33900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Arial" panose="020B0604020202020204" pitchFamily="34" charset="0"/>
                  <a:cs typeface="Calibri" panose="020F0502020204030204" pitchFamily="34" charset="0"/>
                </a:rPr>
                <a:t>%</a:t>
              </a:r>
              <a:endParaRPr kumimoji="0" lang="ru-RU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25" name="Rectangle 626"/>
            <p:cNvSpPr/>
            <p:nvPr/>
          </p:nvSpPr>
          <p:spPr>
            <a:xfrm>
              <a:off x="3653663" y="3643046"/>
              <a:ext cx="84472" cy="33900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Arial" panose="020B0604020202020204" pitchFamily="34" charset="0"/>
                  <a:cs typeface="Calibri" panose="020F0502020204030204" pitchFamily="34" charset="0"/>
                </a:rPr>
                <a:t> </a:t>
              </a:r>
              <a:endParaRPr kumimoji="0" lang="ru-RU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26" name="Rectangle 5796"/>
            <p:cNvSpPr/>
            <p:nvPr/>
          </p:nvSpPr>
          <p:spPr>
            <a:xfrm>
              <a:off x="3950843" y="3643046"/>
              <a:ext cx="505560" cy="33900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Arial" panose="020B0604020202020204" pitchFamily="34" charset="0"/>
                  <a:cs typeface="Calibri" panose="020F0502020204030204" pitchFamily="34" charset="0"/>
                </a:rPr>
                <a:t>100</a:t>
              </a:r>
              <a:endParaRPr kumimoji="0" lang="ru-RU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27" name="Rectangle 5798"/>
            <p:cNvSpPr/>
            <p:nvPr/>
          </p:nvSpPr>
          <p:spPr>
            <a:xfrm>
              <a:off x="4330319" y="3643046"/>
              <a:ext cx="270339" cy="33900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Arial" panose="020B0604020202020204" pitchFamily="34" charset="0"/>
                  <a:cs typeface="Calibri" panose="020F0502020204030204" pitchFamily="34" charset="0"/>
                </a:rPr>
                <a:t>%</a:t>
              </a:r>
              <a:endParaRPr kumimoji="0" lang="ru-RU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28" name="Rectangle 628"/>
            <p:cNvSpPr/>
            <p:nvPr/>
          </p:nvSpPr>
          <p:spPr>
            <a:xfrm>
              <a:off x="4533011" y="3643046"/>
              <a:ext cx="84472" cy="33900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Arial" panose="020B0604020202020204" pitchFamily="34" charset="0"/>
                  <a:cs typeface="Calibri" panose="020F0502020204030204" pitchFamily="34" charset="0"/>
                </a:rPr>
                <a:t> </a:t>
              </a:r>
              <a:endParaRPr kumimoji="0" lang="ru-RU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329" name="Прямоугольник 328"/>
          <p:cNvSpPr/>
          <p:nvPr/>
        </p:nvSpPr>
        <p:spPr>
          <a:xfrm>
            <a:off x="2013542" y="4834634"/>
            <a:ext cx="631780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занимаются с огромным интересом </a:t>
            </a:r>
          </a:p>
          <a:p>
            <a:pPr algn="ctr"/>
            <a:r>
              <a:rPr lang="ru-RU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 легко индивидуализировать учебный процесс </a:t>
            </a:r>
          </a:p>
          <a:p>
            <a:pPr algn="ctr"/>
            <a:r>
              <a:rPr lang="ru-RU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онлайн-курсы способствует развитию навыка самостоятельной учебной деятельности </a:t>
            </a:r>
          </a:p>
          <a:p>
            <a:pPr algn="ctr"/>
            <a:r>
              <a:rPr lang="ru-RU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избыточность Интернет-уроков позволяет компоновать разнообразные домашние задания </a:t>
            </a:r>
          </a:p>
          <a:p>
            <a:pPr algn="ctr"/>
            <a:r>
              <a:rPr lang="ru-RU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объективизацией оценивания и ускорением получения результата богатейший иллюстративный материал </a:t>
            </a:r>
          </a:p>
        </p:txBody>
      </p:sp>
    </p:spTree>
    <p:extLst>
      <p:ext uri="{BB962C8B-B14F-4D97-AF65-F5344CB8AC3E}">
        <p14:creationId xmlns:p14="http://schemas.microsoft.com/office/powerpoint/2010/main" val="1342076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9200" y="533400"/>
            <a:ext cx="6934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КАКИЕ ПРОБЛЕМЫ РЕШАЮТ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ОНЛАЙНКУРСЫ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ПО МНЕНИЮ РОДИТЕЛЕЙ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95500" y="1295400"/>
            <a:ext cx="4572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получают задания в соответствие с их интересами и возможностями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Не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нужно долго ждать результатов обучения: онлайн оценивание быстро и объективно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Дети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рады учиться в  привычной для них цифровой среде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Отпала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необходимость в поиске дополнительного материала: все есть в Интернет-уроках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Забыли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тяжелый ранец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Дети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стали учиться с интересом </a:t>
            </a:r>
          </a:p>
        </p:txBody>
      </p:sp>
    </p:spTree>
    <p:extLst>
      <p:ext uri="{BB962C8B-B14F-4D97-AF65-F5344CB8AC3E}">
        <p14:creationId xmlns:p14="http://schemas.microsoft.com/office/powerpoint/2010/main" val="1730071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Прямоугольник 85"/>
          <p:cNvSpPr/>
          <p:nvPr/>
        </p:nvSpPr>
        <p:spPr>
          <a:xfrm>
            <a:off x="2667000" y="3048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ЧЕМ ИНТЕРЕСНЫ УЧЕБНЫЕ ОНЛАЙНКУРСЫ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УЧАЩИМСЯ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2209800" y="1219200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Легче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делать домашние задания, потому что в уроках есть все необходимые сведения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Не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страшно ошибаться, потому что можно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тренироваться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отметок 	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Можно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сразу получить результат контрольной работы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Можно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углубить свои знания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Много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заданий, где нужно что-то сочинять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Очень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 картинок, иллюстраций </a:t>
            </a:r>
          </a:p>
        </p:txBody>
      </p:sp>
    </p:spTree>
    <p:extLst>
      <p:ext uri="{BB962C8B-B14F-4D97-AF65-F5344CB8AC3E}">
        <p14:creationId xmlns:p14="http://schemas.microsoft.com/office/powerpoint/2010/main" val="2990077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131E583E-6968-4C9C-B422-1D11D8E8ED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1125" y="1006338"/>
            <a:ext cx="7115175" cy="4851538"/>
          </a:xfrm>
        </p:spPr>
        <p:txBody>
          <a:bodyPr anchor="ctr">
            <a:noAutofit/>
          </a:bodyPr>
          <a:lstStyle/>
          <a:p>
            <a:pPr>
              <a:lnSpc>
                <a:spcPct val="150000"/>
              </a:lnSpc>
            </a:pPr>
            <a:endParaRPr lang="en-US" sz="2100" b="1" i="1" dirty="0">
              <a:latin typeface="Book Antiqua" panose="0204060205030503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750485" y="236897"/>
            <a:ext cx="28921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Результаты ЕГЭ</a:t>
            </a: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381125" y="735941"/>
            <a:ext cx="8229600" cy="50734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Не преодолели минимального балла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2016г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                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2017г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                   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2018г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13 (0,9%)        11 (0,7%)          11 (0,63%)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Средний балл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2016г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                     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2017г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                   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2018г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66,99 %                   65,34 %                 62,00%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1" i="1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Получили от 81 до 100 баллов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2016г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                     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2017г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                   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2018г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363 (25.03%)          322 (20,59%)       184 (10,67%)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Получили 100 баллов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2016г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                     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2017г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                   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2018г</a:t>
            </a:r>
            <a:endParaRPr kumimoji="0" lang="ru-RU" sz="2400" b="1" i="1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1   (0,07%)                               0                            0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3523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131E583E-6968-4C9C-B422-1D11D8E8ED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762000"/>
            <a:ext cx="7115175" cy="4851538"/>
          </a:xfrm>
        </p:spPr>
        <p:txBody>
          <a:bodyPr anchor="ctr">
            <a:noAutofit/>
          </a:bodyPr>
          <a:lstStyle/>
          <a:p>
            <a:r>
              <a:rPr lang="ru-RU" sz="2400" b="1" i="1" dirty="0">
                <a:solidFill>
                  <a:srgbClr val="C00000"/>
                </a:solidFill>
                <a:latin typeface="Times New Roman"/>
              </a:rPr>
              <a:t>МО город Ирбит</a:t>
            </a:r>
          </a:p>
          <a:p>
            <a:r>
              <a:rPr lang="ru-RU" sz="2800" i="1" dirty="0">
                <a:latin typeface="Times New Roman"/>
              </a:rPr>
              <a:t>Кол-во участников            </a:t>
            </a:r>
            <a:r>
              <a:rPr lang="ru-RU" sz="2800" dirty="0">
                <a:latin typeface="Times New Roman"/>
              </a:rPr>
              <a:t>-   4 из 151   -   (2,65 %)    </a:t>
            </a:r>
          </a:p>
          <a:p>
            <a:r>
              <a:rPr lang="ru-RU" sz="2800" dirty="0">
                <a:latin typeface="Times New Roman"/>
              </a:rPr>
              <a:t> </a:t>
            </a:r>
            <a:r>
              <a:rPr lang="ru-RU" sz="2800" i="1" dirty="0">
                <a:latin typeface="Times New Roman"/>
              </a:rPr>
              <a:t>Не набрали </a:t>
            </a:r>
            <a:r>
              <a:rPr lang="en-US" sz="2800" i="1" dirty="0">
                <a:latin typeface="Times New Roman"/>
              </a:rPr>
              <a:t>min </a:t>
            </a:r>
            <a:r>
              <a:rPr lang="ru-RU" sz="2800" i="1" dirty="0">
                <a:latin typeface="Times New Roman"/>
              </a:rPr>
              <a:t>балл         </a:t>
            </a:r>
            <a:r>
              <a:rPr lang="ru-RU" sz="2800" dirty="0">
                <a:latin typeface="Times New Roman"/>
              </a:rPr>
              <a:t>-   0                </a:t>
            </a:r>
          </a:p>
          <a:p>
            <a:r>
              <a:rPr lang="ru-RU" sz="2800" dirty="0">
                <a:latin typeface="Times New Roman"/>
              </a:rPr>
              <a:t>  </a:t>
            </a:r>
            <a:r>
              <a:rPr lang="ru-RU" sz="2800" i="1" dirty="0">
                <a:latin typeface="Times New Roman"/>
              </a:rPr>
              <a:t>От 0 до 60 баллов            </a:t>
            </a:r>
            <a:r>
              <a:rPr lang="ru-RU" sz="2800" dirty="0">
                <a:latin typeface="Times New Roman"/>
              </a:rPr>
              <a:t>-    50%              </a:t>
            </a:r>
          </a:p>
          <a:p>
            <a:r>
              <a:rPr lang="ru-RU" sz="2800" dirty="0">
                <a:latin typeface="Times New Roman"/>
              </a:rPr>
              <a:t> </a:t>
            </a:r>
            <a:r>
              <a:rPr lang="ru-RU" sz="2800" i="1" dirty="0">
                <a:latin typeface="Times New Roman"/>
              </a:rPr>
              <a:t>от  60 до 80 баллов           </a:t>
            </a:r>
            <a:r>
              <a:rPr lang="ru-RU" sz="2800" dirty="0">
                <a:latin typeface="Times New Roman"/>
              </a:rPr>
              <a:t>-   50%      </a:t>
            </a:r>
          </a:p>
          <a:p>
            <a:r>
              <a:rPr lang="ru-RU" sz="2800" dirty="0">
                <a:latin typeface="Times New Roman"/>
              </a:rPr>
              <a:t> </a:t>
            </a:r>
            <a:r>
              <a:rPr lang="ru-RU" sz="2800" i="1" dirty="0">
                <a:latin typeface="Times New Roman"/>
              </a:rPr>
              <a:t>от 80-100                           </a:t>
            </a:r>
            <a:r>
              <a:rPr lang="ru-RU" sz="2800" dirty="0">
                <a:latin typeface="Times New Roman"/>
              </a:rPr>
              <a:t>-   0</a:t>
            </a:r>
          </a:p>
          <a:p>
            <a:r>
              <a:rPr lang="ru-RU" sz="2800" i="1" dirty="0">
                <a:latin typeface="Times New Roman"/>
              </a:rPr>
              <a:t>100 б                                    </a:t>
            </a:r>
            <a:r>
              <a:rPr lang="ru-RU" sz="2800" dirty="0">
                <a:latin typeface="Times New Roman"/>
              </a:rPr>
              <a:t>-    0</a:t>
            </a:r>
          </a:p>
          <a:p>
            <a:pPr>
              <a:lnSpc>
                <a:spcPct val="150000"/>
              </a:lnSpc>
            </a:pPr>
            <a:endParaRPr lang="en-US" sz="2800" b="1" i="1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3962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131E583E-6968-4C9C-B422-1D11D8E8ED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838200"/>
            <a:ext cx="7115175" cy="4851538"/>
          </a:xfrm>
        </p:spPr>
        <p:txBody>
          <a:bodyPr anchor="ctr">
            <a:noAutofit/>
          </a:bodyPr>
          <a:lstStyle/>
          <a:p>
            <a:r>
              <a:rPr lang="ru-RU" sz="2400" b="1" dirty="0">
                <a:latin typeface="Times New Roman,Bold"/>
              </a:rPr>
              <a:t>ВЫВОД о характере изменения результатов ЕГЭ по предмету</a:t>
            </a:r>
            <a:r>
              <a:rPr lang="ru-RU" sz="2400" b="1" dirty="0">
                <a:latin typeface="Times New Roman"/>
              </a:rPr>
              <a:t>: </a:t>
            </a:r>
            <a:r>
              <a:rPr lang="ru-RU" sz="2400" dirty="0">
                <a:latin typeface="Times New Roman"/>
              </a:rPr>
              <a:t>в целом, наблюдается некоторое снижение качества</a:t>
            </a:r>
          </a:p>
          <a:p>
            <a:r>
              <a:rPr lang="ru-RU" sz="2400" dirty="0">
                <a:latin typeface="Times New Roman"/>
              </a:rPr>
              <a:t>результатов экзамена, по сравнению с итогами предыдущего года.</a:t>
            </a:r>
          </a:p>
          <a:p>
            <a:r>
              <a:rPr lang="ru-RU" sz="2400" dirty="0">
                <a:latin typeface="Times New Roman"/>
              </a:rPr>
              <a:t> В 2018 году уменьшилась доля </a:t>
            </a:r>
            <a:r>
              <a:rPr lang="ru-RU" sz="2400" dirty="0" smtClean="0">
                <a:latin typeface="Times New Roman"/>
              </a:rPr>
              <a:t>экзаменуемых, набравших </a:t>
            </a:r>
            <a:r>
              <a:rPr lang="ru-RU" sz="2400" dirty="0">
                <a:latin typeface="Times New Roman"/>
              </a:rPr>
              <a:t>от 81 до 100 баллов с 20,59% до 10,7%; снизился средний балл с </a:t>
            </a:r>
            <a:r>
              <a:rPr lang="ru-RU" sz="2400" b="1" dirty="0">
                <a:solidFill>
                  <a:srgbClr val="C00000"/>
                </a:solidFill>
                <a:latin typeface="Times New Roman"/>
              </a:rPr>
              <a:t>65</a:t>
            </a:r>
            <a:r>
              <a:rPr lang="ru-RU" sz="2400" dirty="0">
                <a:latin typeface="Times New Roman"/>
              </a:rPr>
              <a:t> в 2017 году до </a:t>
            </a:r>
            <a:r>
              <a:rPr lang="ru-RU" sz="2400" b="1" dirty="0">
                <a:solidFill>
                  <a:srgbClr val="C00000"/>
                </a:solidFill>
                <a:latin typeface="Times New Roman"/>
              </a:rPr>
              <a:t>62</a:t>
            </a:r>
            <a:r>
              <a:rPr lang="ru-RU" sz="2400" dirty="0">
                <a:latin typeface="Times New Roman"/>
              </a:rPr>
              <a:t> в 2018 году,</a:t>
            </a:r>
          </a:p>
          <a:p>
            <a:r>
              <a:rPr lang="ru-RU" sz="2400" dirty="0">
                <a:latin typeface="Times New Roman"/>
              </a:rPr>
              <a:t> но, при этом, однако, уменьшилось и количество участников, которые не смогли преодолеть минимальный порог с </a:t>
            </a:r>
            <a:r>
              <a:rPr lang="ru-RU" sz="2400" b="1" dirty="0">
                <a:solidFill>
                  <a:srgbClr val="C00000"/>
                </a:solidFill>
                <a:latin typeface="Times New Roman"/>
              </a:rPr>
              <a:t>0,7% </a:t>
            </a:r>
            <a:r>
              <a:rPr lang="ru-RU" sz="2400" dirty="0">
                <a:latin typeface="Times New Roman"/>
              </a:rPr>
              <a:t>в 2017</a:t>
            </a:r>
          </a:p>
          <a:p>
            <a:r>
              <a:rPr lang="ru-RU" sz="2400" dirty="0">
                <a:latin typeface="Times New Roman"/>
              </a:rPr>
              <a:t>году до </a:t>
            </a:r>
            <a:r>
              <a:rPr lang="ru-RU" sz="2400" b="1" dirty="0">
                <a:solidFill>
                  <a:srgbClr val="C00000"/>
                </a:solidFill>
                <a:latin typeface="Times New Roman"/>
              </a:rPr>
              <a:t>0,63% </a:t>
            </a:r>
            <a:r>
              <a:rPr lang="ru-RU" sz="2400" dirty="0">
                <a:latin typeface="Times New Roman"/>
              </a:rPr>
              <a:t>в 2018 году.</a:t>
            </a:r>
            <a:endParaRPr lang="ru-RU" sz="2400" dirty="0"/>
          </a:p>
          <a:p>
            <a:pPr>
              <a:lnSpc>
                <a:spcPct val="150000"/>
              </a:lnSpc>
            </a:pPr>
            <a:endParaRPr lang="en-US" sz="2100" b="1" i="1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71009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131E583E-6968-4C9C-B422-1D11D8E8ED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1125" y="1006338"/>
            <a:ext cx="7115175" cy="4851538"/>
          </a:xfrm>
        </p:spPr>
        <p:txBody>
          <a:bodyPr anchor="ctr">
            <a:noAutofit/>
          </a:bodyPr>
          <a:lstStyle/>
          <a:p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Предложения  по возможным направлениям совершенствования организации и методики обучения школьников: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1. организация системы индивидуально-групповых занятий по английскому языку в 10-11 классах с целью оказания консультативной помощи выпускникам по подготовке к ЕГЭ в каждом образовательном учреждении;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2. расширение использования заданий в формате ЕГЭ на уроках английского языка;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3. расширение использования дифференцированных заданий в формате ЕГЭ в соответствии с индивидуальным  уровнем подготовки обучающегося для самоподготовки и выполнения домашнего задания.</a:t>
            </a: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Предложения по возможным направлениям диагностики учебных достижений по предмету в субъекте РФ: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организация и проведение демонстрационной контрольной работы с использованием заданий в формате ЕГЭ  по английскому языку в марте-апреле 2019 года.</a:t>
            </a:r>
          </a:p>
          <a:p>
            <a:pPr>
              <a:lnSpc>
                <a:spcPct val="150000"/>
              </a:lnSpc>
            </a:pPr>
            <a:endParaRPr lang="en-US" sz="2000" b="1" i="1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93175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131E583E-6968-4C9C-B422-1D11D8E8ED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1125" y="1006338"/>
            <a:ext cx="7115175" cy="4851538"/>
          </a:xfrm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Рекомендации по темам для обсуждения на методических объединениях учителей-предметников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spcBef>
                <a:spcPts val="0"/>
              </a:spcBef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Предлагаемые темы:</a:t>
            </a:r>
          </a:p>
          <a:p>
            <a:pPr>
              <a:spcBef>
                <a:spcPts val="0"/>
              </a:spcBef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«Критерии оценивания заданий с открытым ответом ЕГЭ по английскому языку» (письменная и устная часть)»</a:t>
            </a:r>
          </a:p>
          <a:p>
            <a:pPr>
              <a:spcBef>
                <a:spcPts val="0"/>
              </a:spcBef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«Формирование основных стратегий написания письменного высказывания с элементами рассуждения по предложенной проблеме на английском языке»</a:t>
            </a:r>
          </a:p>
          <a:p>
            <a:pPr>
              <a:spcBef>
                <a:spcPts val="0"/>
              </a:spcBef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«Формирование лексико-грамматических навыков учащихся в устной и письменной речи»</a:t>
            </a:r>
          </a:p>
          <a:p>
            <a:pPr>
              <a:spcBef>
                <a:spcPts val="0"/>
              </a:spcBef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«Методика обучения построению устных высказываний с использованием основных коммуникативных типов речи (описание, повествование, рассуждение, характеристика)»</a:t>
            </a:r>
          </a:p>
          <a:p>
            <a:pPr>
              <a:spcBef>
                <a:spcPts val="0"/>
              </a:spcBef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«Развитие произносительных навыков обучающихся на английском языке».</a:t>
            </a:r>
          </a:p>
          <a:p>
            <a:pPr>
              <a:lnSpc>
                <a:spcPct val="150000"/>
              </a:lnSpc>
            </a:pPr>
            <a:endParaRPr lang="en-US" sz="2100" b="1" i="1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270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131E583E-6968-4C9C-B422-1D11D8E8ED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1125" y="1006338"/>
            <a:ext cx="7115175" cy="4851538"/>
          </a:xfrm>
        </p:spPr>
        <p:txBody>
          <a:bodyPr anchor="ctr">
            <a:noAutofit/>
          </a:bodyPr>
          <a:lstStyle/>
          <a:p>
            <a:r>
              <a:rPr lang="ru-RU" sz="2800" b="1" i="1" dirty="0">
                <a:solidFill>
                  <a:srgbClr val="C00000"/>
                </a:solidFill>
                <a:latin typeface="Times New Roman"/>
              </a:rPr>
              <a:t>Динамика результатов ОГЭ по предмету за последние 3 года</a:t>
            </a:r>
          </a:p>
          <a:p>
            <a:r>
              <a:rPr lang="ru-RU" sz="2400" b="1" dirty="0">
                <a:latin typeface="Times New Roman"/>
              </a:rPr>
              <a:t>2016                     2017                              2018</a:t>
            </a:r>
          </a:p>
          <a:p>
            <a:r>
              <a:rPr lang="ru-RU" sz="2400" i="1" u="sng" dirty="0">
                <a:latin typeface="Times New Roman"/>
              </a:rPr>
              <a:t>Не преодолели минимального балла </a:t>
            </a:r>
          </a:p>
          <a:p>
            <a:r>
              <a:rPr lang="ru-RU" sz="2400" b="1" i="1" dirty="0">
                <a:latin typeface="Times New Roman"/>
              </a:rPr>
              <a:t>218 (7.86%)       10 (0.34%)                  67 (2,21%)</a:t>
            </a:r>
          </a:p>
          <a:p>
            <a:r>
              <a:rPr lang="ru-RU" sz="2400" i="1" u="sng" dirty="0">
                <a:latin typeface="Times New Roman"/>
              </a:rPr>
              <a:t>Средний балл </a:t>
            </a:r>
          </a:p>
          <a:p>
            <a:r>
              <a:rPr lang="ru-RU" sz="2400" dirty="0">
                <a:latin typeface="Times New Roman"/>
              </a:rPr>
              <a:t>4.04                       4.17                               </a:t>
            </a:r>
            <a:r>
              <a:rPr lang="ru-RU" sz="2400" b="1" i="1" dirty="0">
                <a:latin typeface="Times New Roman"/>
              </a:rPr>
              <a:t>4.3</a:t>
            </a:r>
          </a:p>
          <a:p>
            <a:r>
              <a:rPr lang="ru-RU" sz="2400" i="1" u="sng" dirty="0">
                <a:solidFill>
                  <a:srgbClr val="FF0000"/>
                </a:solidFill>
                <a:latin typeface="Times New Roman"/>
              </a:rPr>
              <a:t>Получили отметку «4» и «5» </a:t>
            </a:r>
          </a:p>
          <a:p>
            <a:r>
              <a:rPr lang="ru-RU" sz="2400" b="1" i="1" dirty="0">
                <a:latin typeface="Times New Roman"/>
              </a:rPr>
              <a:t>2002 (72.2%)     2196 (37.19%)      2604 (75,48%)</a:t>
            </a:r>
            <a:endParaRPr lang="ru-RU" sz="2400" b="1" i="1" dirty="0"/>
          </a:p>
          <a:p>
            <a:pPr>
              <a:lnSpc>
                <a:spcPct val="150000"/>
              </a:lnSpc>
            </a:pPr>
            <a:endParaRPr lang="en-US" sz="2100" b="1" i="1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8290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1219200"/>
            <a:ext cx="8571719" cy="4157832"/>
          </a:xfrm>
          <a:prstGeom prst="rect">
            <a:avLst/>
          </a:prstGeom>
        </p:spPr>
      </p:pic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131E583E-6968-4C9C-B422-1D11D8E8ED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1125" y="1006338"/>
            <a:ext cx="7115175" cy="4851538"/>
          </a:xfrm>
        </p:spPr>
        <p:txBody>
          <a:bodyPr anchor="ctr">
            <a:noAutofit/>
          </a:bodyPr>
          <a:lstStyle/>
          <a:p>
            <a:pPr>
              <a:lnSpc>
                <a:spcPct val="150000"/>
              </a:lnSpc>
            </a:pPr>
            <a:endParaRPr lang="en-US" sz="2100" b="1" i="1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4147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422</TotalTime>
  <Words>1386</Words>
  <Application>Microsoft Office PowerPoint</Application>
  <PresentationFormat>Экран (4:3)</PresentationFormat>
  <Paragraphs>212</Paragraphs>
  <Slides>26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10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7" baseType="lpstr">
      <vt:lpstr>Office Theme</vt:lpstr>
      <vt:lpstr>Тема Office</vt:lpstr>
      <vt:lpstr>1_Тема Office</vt:lpstr>
      <vt:lpstr>2_Тема Office</vt:lpstr>
      <vt:lpstr>3_Тема Office</vt:lpstr>
      <vt:lpstr>4_Тема Office</vt:lpstr>
      <vt:lpstr>5_Тема Office</vt:lpstr>
      <vt:lpstr>6_Тема Office</vt:lpstr>
      <vt:lpstr>7_Тема Office</vt:lpstr>
      <vt:lpstr>8_Тема Office</vt:lpstr>
      <vt:lpstr>Документ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1</cp:lastModifiedBy>
  <cp:revision>23</cp:revision>
  <dcterms:created xsi:type="dcterms:W3CDTF">2006-08-16T00:00:00Z</dcterms:created>
  <dcterms:modified xsi:type="dcterms:W3CDTF">2019-09-13T09:42:02Z</dcterms:modified>
</cp:coreProperties>
</file>