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0" r:id="rId3"/>
    <p:sldId id="263" r:id="rId4"/>
    <p:sldId id="264" r:id="rId5"/>
    <p:sldId id="257" r:id="rId6"/>
    <p:sldId id="259" r:id="rId7"/>
    <p:sldId id="265" r:id="rId8"/>
    <p:sldId id="261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6600"/>
    <a:srgbClr val="8A0000"/>
    <a:srgbClr val="FF8B8B"/>
    <a:srgbClr val="B07BD7"/>
    <a:srgbClr val="D1B2E8"/>
    <a:srgbClr val="C39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780" autoAdjust="0"/>
  </p:normalViewPr>
  <p:slideViewPr>
    <p:cSldViewPr>
      <p:cViewPr>
        <p:scale>
          <a:sx n="70" d="100"/>
          <a:sy n="70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B79D79-C67C-4B31-B041-B5A5D2DE2A2A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AE7D87-E940-4AD5-831E-AB55A08E9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596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Думаю, что каждый учитель, а работающий в 4 классе особенно, задумывается над тем, как лучше спланировать и построить свои уроки и внеурочные занятия, чтобы помочь учащимся хорошо подготовиться к ВПР. Натаскать детей за пару недель и даже месяцев невозможно. Работу по подготовке  к ВПР лучше начать  как можно раньше.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E7D87-E940-4AD5-831E-AB55A08E9EF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4982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Хочу дать некоторые рекомендации, которые, на мой взгляд, помогли при подготовке к ВПР: </a:t>
            </a:r>
          </a:p>
          <a:p>
            <a:r>
              <a:rPr lang="ru-RU" dirty="0" smtClean="0"/>
              <a:t>•	не говорите с учащимися о ВПР слишком часто. Проводя подготовку к ВПР, не заостряйте  на этом внимание; </a:t>
            </a:r>
          </a:p>
          <a:p>
            <a:r>
              <a:rPr lang="ru-RU" dirty="0" smtClean="0"/>
              <a:t>•	не показывайте страха и беспокойства по поводу предстоящих ВПР;</a:t>
            </a:r>
          </a:p>
          <a:p>
            <a:r>
              <a:rPr lang="ru-RU" dirty="0" smtClean="0"/>
              <a:t>•	подробно расскажите учащимся, как будет происходить ВПР, чтобы каждый из них последовательно представлял всю процедуру проверочных работ;</a:t>
            </a:r>
          </a:p>
          <a:p>
            <a:r>
              <a:rPr lang="ru-RU" dirty="0" smtClean="0"/>
              <a:t>•	научите учащихся работать с критериями оценки заданий;</a:t>
            </a:r>
          </a:p>
          <a:p>
            <a:r>
              <a:rPr lang="ru-RU" dirty="0" smtClean="0"/>
              <a:t>•	обсуждайте важность здорового образа жизни. Хороший сон и правильное питание, умение сосредоточиться и расслабиться после напряженного выполнения заданий вносят значительный вклад в успех на проверочной работе.</a:t>
            </a:r>
          </a:p>
          <a:p>
            <a:r>
              <a:rPr lang="ru-RU" dirty="0" smtClean="0"/>
              <a:t>Но главное, в чем нуждаются учащиеся в период подготовки к ВПР – это эмоциональная поддержка педагогов, родных и близких. Поддерживать ребенка – значит верить в него. Поддерживайте своих учеников, будьте одновременно тверды и добры, но не выступайте в роли судьи.</a:t>
            </a:r>
          </a:p>
          <a:p>
            <a:r>
              <a:rPr lang="ru-RU" dirty="0" smtClean="0"/>
              <a:t>Здоровья, удачи и самообладания Вам и вашим детям!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E7D87-E940-4AD5-831E-AB55A08E9EF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815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 изучении примерных вариантов всероссийских проверочных работ по математике выяснили, что все задания можно разделить на несколько типов, а материал на несколько крупных тем.</a:t>
            </a:r>
          </a:p>
          <a:p>
            <a:r>
              <a:rPr lang="ru-RU" dirty="0" smtClean="0"/>
              <a:t>Выполнять устно сложение, вычитание, умножение и деление однозначных, двузначных и трехзначных чисел в случаях, сводимых к действиям в пределах 100. Решать арифметическим способом (в одно- два действия) учебные задачи, связанные с повседневной жизнью. Читать, записывать и сравнивать величины (массу, время, длину), используя основные единицы измерения величин и соотношения между ними.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E7D87-E940-4AD5-831E-AB55A08E9EF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543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Вычислять периметр геометрических фигур. Умение изображать их. Выполнять построение геометрических фигур с заданными измерениями с помощью линейки.</a:t>
            </a:r>
            <a:r>
              <a:rPr lang="ru-RU" sz="1200" dirty="0" smtClean="0">
                <a:solidFill>
                  <a:srgbClr val="008000"/>
                </a:solidFill>
              </a:rPr>
              <a:t> Сравнивать и обобщать информации из таблиц и диаграмм.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E7D87-E940-4AD5-831E-AB55A08E9EF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543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Интерпретировать информацию, полученную при проведении несложных исследований (объяснять, сравнивать и обобщать данные, делать выводы и прогнозы)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E7D87-E940-4AD5-831E-AB55A08E9EF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543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Таким образом, проанализировав задания ВПР, был выработан алгоритм</a:t>
            </a:r>
            <a:r>
              <a:rPr lang="ru-RU" baseline="0" dirty="0" smtClean="0"/>
              <a:t> подготовки к ВПР по математике, который мы применяем начального этапа обучения.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E7D87-E940-4AD5-831E-AB55A08E9EF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156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 первого класса учащиеся активно участвуют в различных олимпиадах и конкурсах на представленных на слайде сайтах, а так же русский медвежонок, ЭМУ и других. Считаю, что участие в дистанционных олимпиадах, конкурсах, марафонах обеспечивает возможность для каждого ребенка работать в зоне своего ближайшего развития и создание ситуации успеха для каждого, ребенок работает в удобном для себя режиме, данная работа помогает ликвидировать боязнь решения математических задач, формировать у детей уверенность в своих способностях. После того как работа выполнена и отправлена обязательно разбираем все задания. Учащиеся обмениваются мнениями, сами объясняют пути решения задач, выбирают оптимальное решение.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E7D87-E940-4AD5-831E-AB55A08E9EF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8152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Регулярное решение классических и нестандартных задачек на сообразительность – простой и эффективный метод развития логического мышления. Подобрать материал для занятий не трудно. Его можно найти, например, на онлайн-платформе для развития логики и математических способностей. Наши ученики с удовольствием занимались решением таких задач через курс «Умники и умницы».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E7D87-E940-4AD5-831E-AB55A08E9EF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8152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Хочу обратить ваше внимание на образовательную онлайн платформу для учащихся начальной школы, где они могут изучать математику в интерактивной форме – </a:t>
            </a:r>
            <a:r>
              <a:rPr lang="ru-RU" dirty="0" err="1" smtClean="0"/>
              <a:t>Учи.ру</a:t>
            </a:r>
            <a:r>
              <a:rPr lang="ru-RU" dirty="0" smtClean="0"/>
              <a:t>. Эта платформа помогает детям развивать нестандартное мышление, устраивает замечательные развлекательные соревнования. Здесь идёт тренировка внимания, развивается пространственное воображение, логика, программа учит мыслить детей.(клик на картинку, откроется видео)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E7D87-E940-4AD5-831E-AB55A08E9EF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45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Настоящей палочкой-выручалочкой в</a:t>
            </a:r>
            <a:r>
              <a:rPr lang="ru-RU" baseline="0" dirty="0" smtClean="0"/>
              <a:t> подготовке к ВПР является сайт Решу ВПР, задания структурированы, возможность составления своей работы, быстрая печать заданий.</a:t>
            </a:r>
          </a:p>
          <a:p>
            <a:r>
              <a:rPr lang="ru-RU" baseline="0" dirty="0" smtClean="0"/>
              <a:t>Конечно не только ресурсы Интернет составляют подготовительную работу. Ежедневно уроки математики начинаем с математического диктанта, решения простых арифметических задач, ежедневный подробный разбор задач, повторение и закрепление алгоритма решения выражений.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E7D87-E940-4AD5-831E-AB55A08E9EF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815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56;&#1052;&#1054;_&#1086;&#1082;&#1090;&#1103;&#1073;&#1088;&#1100;%202018.ppt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56;&#1052;&#1054;_&#1086;&#1082;&#1090;&#1103;&#1073;&#1088;&#1100;%202018.ppt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63;&#1090;&#1086;%20&#1090;&#1072;&#1082;&#1086;&#1077;%20&#1059;&#1095;&#1080;.&#1088;&#1091;.mp4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56;&#1052;&#1054;_&#1086;&#1082;&#1090;&#1103;&#1073;&#1088;&#1100;%202018.ppt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357291" y="1700808"/>
            <a:ext cx="7500990" cy="4584864"/>
            <a:chOff x="1115617" y="1439080"/>
            <a:chExt cx="7165477" cy="49391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7" y="1439080"/>
              <a:ext cx="7165477" cy="30835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rPr>
                <a:t>Система подготовки </a:t>
              </a: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rPr>
                <a:t>о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rPr>
                <a:t>бучающихся к ВПР по математике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7" y="5085184"/>
              <a:ext cx="6156176" cy="12930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Авторы </a:t>
              </a:r>
              <a:r>
                <a:rPr lang="ru-RU" dirty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ru-RU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Милькова И.В.</a:t>
              </a:r>
              <a:br>
                <a:rPr lang="ru-RU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ru-RU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         Софронова А.А.</a:t>
              </a:r>
            </a:p>
            <a:p>
              <a:pPr>
                <a:defRPr/>
              </a:pPr>
              <a:r>
                <a:rPr lang="ru-RU" dirty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у</a:t>
              </a:r>
              <a:r>
                <a:rPr lang="ru-RU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чителя начальных классов МОУ «Пионерская СОШ»</a:t>
              </a:r>
              <a:endParaRPr lang="ru-RU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>
                <a:defRPr/>
              </a:pPr>
              <a:r>
                <a:rPr lang="ru-RU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2018</a:t>
              </a:r>
              <a:endParaRPr lang="ru-RU" dirty="0">
                <a:solidFill>
                  <a:srgbClr val="008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835696" y="260648"/>
            <a:ext cx="59046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ПОДДЕРЖИВАЕМ РЕБЁНКА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845423"/>
            <a:ext cx="748883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rgbClr val="008000"/>
                </a:solidFill>
              </a:rPr>
              <a:t>Опираться </a:t>
            </a:r>
            <a:r>
              <a:rPr lang="ru-RU" sz="2200" b="1" dirty="0">
                <a:solidFill>
                  <a:srgbClr val="008000"/>
                </a:solidFill>
              </a:rPr>
              <a:t>на сильные стороны </a:t>
            </a:r>
            <a:r>
              <a:rPr lang="ru-RU" sz="2200" b="1" dirty="0" smtClean="0">
                <a:solidFill>
                  <a:srgbClr val="008000"/>
                </a:solidFill>
              </a:rPr>
              <a:t>ребенка; </a:t>
            </a:r>
          </a:p>
          <a:p>
            <a:pPr marL="342900" lvl="0" indent="-342900" algn="just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ru-RU" sz="2200" b="1" dirty="0">
                <a:solidFill>
                  <a:srgbClr val="008000"/>
                </a:solidFill>
              </a:rPr>
              <a:t>п</a:t>
            </a:r>
            <a:r>
              <a:rPr lang="ru-RU" sz="2200" b="1" dirty="0" smtClean="0">
                <a:solidFill>
                  <a:srgbClr val="008000"/>
                </a:solidFill>
              </a:rPr>
              <a:t>омнить </a:t>
            </a:r>
            <a:r>
              <a:rPr lang="ru-RU" sz="2200" b="1" dirty="0">
                <a:solidFill>
                  <a:srgbClr val="008000"/>
                </a:solidFill>
              </a:rPr>
              <a:t>о его прошлых успехах и возвращаться к ним, а не к ошибкам;</a:t>
            </a:r>
          </a:p>
          <a:p>
            <a:pPr marL="342900" lvl="0" indent="-342900" algn="just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rgbClr val="008000"/>
                </a:solidFill>
              </a:rPr>
              <a:t>помочь </a:t>
            </a:r>
            <a:r>
              <a:rPr lang="ru-RU" sz="2200" b="1" dirty="0">
                <a:solidFill>
                  <a:srgbClr val="008000"/>
                </a:solidFill>
              </a:rPr>
              <a:t>ребенку обрести уверенность в том, что он справится с данной задачей;</a:t>
            </a:r>
          </a:p>
          <a:p>
            <a:pPr marL="342900" lvl="0" indent="-342900" algn="just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rgbClr val="008000"/>
                </a:solidFill>
              </a:rPr>
              <a:t>хвалите </a:t>
            </a:r>
            <a:r>
              <a:rPr lang="ru-RU" sz="2200" b="1" dirty="0">
                <a:solidFill>
                  <a:srgbClr val="008000"/>
                </a:solidFill>
              </a:rPr>
              <a:t>своих </a:t>
            </a:r>
            <a:r>
              <a:rPr lang="ru-RU" sz="2200" b="1" dirty="0" smtClean="0">
                <a:solidFill>
                  <a:srgbClr val="008000"/>
                </a:solidFill>
              </a:rPr>
              <a:t>учеников, похвала </a:t>
            </a:r>
            <a:r>
              <a:rPr lang="ru-RU" sz="2200" b="1" dirty="0">
                <a:solidFill>
                  <a:srgbClr val="008000"/>
                </a:solidFill>
              </a:rPr>
              <a:t>должна быть искренней и по существу. Убедитесь, что ваши ученики имеют реалистичные цели в отношении предстоящих проверочных работ;</a:t>
            </a:r>
          </a:p>
          <a:p>
            <a:pPr marL="342900" lvl="0" indent="-342900" algn="just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rgbClr val="008000"/>
                </a:solidFill>
              </a:rPr>
              <a:t>создать </a:t>
            </a:r>
            <a:r>
              <a:rPr lang="ru-RU" sz="2200" b="1" dirty="0">
                <a:solidFill>
                  <a:srgbClr val="008000"/>
                </a:solidFill>
              </a:rPr>
              <a:t>в </a:t>
            </a:r>
            <a:r>
              <a:rPr lang="ru-RU" sz="2200" b="1" dirty="0" smtClean="0">
                <a:solidFill>
                  <a:srgbClr val="008000"/>
                </a:solidFill>
              </a:rPr>
              <a:t>классе </a:t>
            </a:r>
            <a:r>
              <a:rPr lang="ru-RU" sz="2200" b="1" dirty="0">
                <a:solidFill>
                  <a:srgbClr val="008000"/>
                </a:solidFill>
              </a:rPr>
              <a:t>обстановку дружелюбия и уважения, уметь и хотеть демонстрировать уважение к ребенку;</a:t>
            </a:r>
          </a:p>
          <a:p>
            <a:pPr marL="342900" lvl="0" indent="-342900" algn="just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rgbClr val="008000"/>
                </a:solidFill>
              </a:rPr>
              <a:t>поддерживайте интересы </a:t>
            </a:r>
            <a:r>
              <a:rPr lang="ru-RU" sz="2200" b="1" dirty="0">
                <a:solidFill>
                  <a:srgbClr val="008000"/>
                </a:solidFill>
              </a:rPr>
              <a:t>учащихся. Личное пространство, не связанное с учебой, дает возможность переключаться на другие виды деятельности и в конечном итоге быть более эффективными при подготовке к ВПР.</a:t>
            </a:r>
          </a:p>
        </p:txBody>
      </p:sp>
    </p:spTree>
    <p:extLst>
      <p:ext uri="{BB962C8B-B14F-4D97-AF65-F5344CB8AC3E}">
        <p14:creationId xmlns:p14="http://schemas.microsoft.com/office/powerpoint/2010/main" val="370806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11660" y="1700808"/>
            <a:ext cx="71647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FF6600"/>
                </a:solidFill>
              </a:rPr>
              <a:t>1. </a:t>
            </a:r>
            <a:r>
              <a:rPr lang="ru-RU" sz="2800" b="1" dirty="0" smtClean="0">
                <a:solidFill>
                  <a:srgbClr val="008000"/>
                </a:solidFill>
              </a:rPr>
              <a:t>Умение </a:t>
            </a:r>
            <a:r>
              <a:rPr lang="ru-RU" sz="2800" b="1" dirty="0">
                <a:solidFill>
                  <a:srgbClr val="008000"/>
                </a:solidFill>
              </a:rPr>
              <a:t>выполнять арифметические действия с числами и числовыми выражениями.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417940"/>
            <a:ext cx="7272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СИСТЕМАТИЗАЦИЯ ЗАДАНИЙ ПО МАТЕМАТИКЕ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1660" y="3085803"/>
            <a:ext cx="71647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solidFill>
                  <a:srgbClr val="FF6600"/>
                </a:solidFill>
              </a:rPr>
              <a:t>2</a:t>
            </a:r>
            <a:r>
              <a:rPr lang="ru-RU" sz="2800" b="1" dirty="0" smtClean="0">
                <a:solidFill>
                  <a:srgbClr val="FF6600"/>
                </a:solidFill>
              </a:rPr>
              <a:t>. </a:t>
            </a:r>
            <a:r>
              <a:rPr lang="ru-RU" sz="2800" b="1" dirty="0" smtClean="0">
                <a:solidFill>
                  <a:srgbClr val="008000"/>
                </a:solidFill>
              </a:rPr>
              <a:t>Умение вычислять </a:t>
            </a:r>
            <a:r>
              <a:rPr lang="ru-RU" sz="2800" b="1" dirty="0">
                <a:solidFill>
                  <a:srgbClr val="008000"/>
                </a:solidFill>
              </a:rPr>
              <a:t>значение числового выражения </a:t>
            </a:r>
            <a:r>
              <a:rPr lang="ru-RU" sz="2800" b="1" dirty="0" smtClean="0">
                <a:solidFill>
                  <a:srgbClr val="008000"/>
                </a:solidFill>
              </a:rPr>
              <a:t>содержащего </a:t>
            </a:r>
            <a:r>
              <a:rPr lang="ru-RU" sz="2800" b="1" dirty="0">
                <a:solidFill>
                  <a:srgbClr val="008000"/>
                </a:solidFill>
              </a:rPr>
              <a:t>два- три арифметических действия, со скобками и без </a:t>
            </a:r>
            <a:r>
              <a:rPr lang="ru-RU" sz="2800" b="1" dirty="0" smtClean="0">
                <a:solidFill>
                  <a:srgbClr val="008000"/>
                </a:solidFill>
              </a:rPr>
              <a:t>скобок.</a:t>
            </a:r>
            <a:endParaRPr lang="ru-RU" sz="2800" b="1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11660" y="4725144"/>
            <a:ext cx="71647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FF6600"/>
                </a:solidFill>
              </a:rPr>
              <a:t>3.</a:t>
            </a:r>
            <a:r>
              <a:rPr lang="ru-RU" sz="2800" b="1" dirty="0" smtClean="0">
                <a:solidFill>
                  <a:srgbClr val="008000"/>
                </a:solidFill>
              </a:rPr>
              <a:t>Использование </a:t>
            </a:r>
            <a:r>
              <a:rPr lang="ru-RU" sz="2800" b="1" dirty="0">
                <a:solidFill>
                  <a:srgbClr val="008000"/>
                </a:solidFill>
              </a:rPr>
              <a:t>начальных математических знаний для описания и объяснения окружающих предметов, процессов, </a:t>
            </a:r>
            <a:r>
              <a:rPr lang="ru-RU" sz="2800" b="1" dirty="0" smtClean="0">
                <a:solidFill>
                  <a:srgbClr val="008000"/>
                </a:solidFill>
              </a:rPr>
              <a:t>явлений.</a:t>
            </a:r>
            <a:endParaRPr lang="ru-RU" sz="28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95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3207" y="1558235"/>
            <a:ext cx="71647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solidFill>
                  <a:srgbClr val="FF6600"/>
                </a:solidFill>
              </a:rPr>
              <a:t>4</a:t>
            </a:r>
            <a:r>
              <a:rPr lang="ru-RU" sz="2800" b="1" dirty="0" smtClean="0">
                <a:solidFill>
                  <a:srgbClr val="FF6600"/>
                </a:solidFill>
              </a:rPr>
              <a:t>. </a:t>
            </a:r>
            <a:r>
              <a:rPr lang="ru-RU" sz="2800" b="1" dirty="0">
                <a:solidFill>
                  <a:srgbClr val="008000"/>
                </a:solidFill>
              </a:rPr>
              <a:t>Умение исследовать, распознавать геометрические фигуры</a:t>
            </a:r>
            <a:r>
              <a:rPr lang="ru-RU" sz="2800" b="1" dirty="0" smtClean="0">
                <a:solidFill>
                  <a:srgbClr val="008000"/>
                </a:solidFill>
              </a:rPr>
              <a:t>.</a:t>
            </a:r>
            <a:endParaRPr lang="ru-RU" sz="2800" b="1" dirty="0">
              <a:solidFill>
                <a:srgbClr val="008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417940"/>
            <a:ext cx="7272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СИСТЕМАТИЗАЦИЯ ЗАДАНИЙ ПО МАТЕМАТИКЕ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93207" y="2692077"/>
            <a:ext cx="71647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rgbClr val="FF6600"/>
                </a:solidFill>
              </a:rPr>
              <a:t>5. </a:t>
            </a:r>
            <a:r>
              <a:rPr lang="ru-RU" sz="2800" b="1" dirty="0">
                <a:solidFill>
                  <a:srgbClr val="008000"/>
                </a:solidFill>
              </a:rPr>
              <a:t>Умение работать с таблицами, схемами, графиками, диаграммами. Читать несложные готовые таблицы.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93207" y="4077072"/>
            <a:ext cx="71647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solidFill>
                  <a:srgbClr val="FF6600"/>
                </a:solidFill>
              </a:rPr>
              <a:t>6</a:t>
            </a:r>
            <a:r>
              <a:rPr lang="ru-RU" sz="2800" dirty="0" smtClean="0">
                <a:solidFill>
                  <a:srgbClr val="FF6600"/>
                </a:solidFill>
              </a:rPr>
              <a:t>. </a:t>
            </a:r>
            <a:r>
              <a:rPr lang="ru-RU" sz="2800" b="1" dirty="0">
                <a:solidFill>
                  <a:srgbClr val="008000"/>
                </a:solidFill>
              </a:rPr>
              <a:t>Выполнять письменно действия с многозначными числами </a:t>
            </a:r>
            <a:r>
              <a:rPr lang="ru-RU" sz="2800" b="1" dirty="0" smtClean="0">
                <a:solidFill>
                  <a:srgbClr val="008000"/>
                </a:solidFill>
              </a:rPr>
              <a:t>с </a:t>
            </a:r>
            <a:r>
              <a:rPr lang="ru-RU" sz="2800" b="1" dirty="0">
                <a:solidFill>
                  <a:srgbClr val="008000"/>
                </a:solidFill>
              </a:rPr>
              <a:t>использованием таблиц сложения и умножения чисел, алгоритмов письменных арифметических действий </a:t>
            </a:r>
            <a:r>
              <a:rPr lang="ru-RU" sz="2800" b="1" dirty="0" smtClean="0">
                <a:solidFill>
                  <a:srgbClr val="008000"/>
                </a:solidFill>
              </a:rPr>
              <a:t>.</a:t>
            </a:r>
            <a:endParaRPr lang="ru-RU" sz="28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85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3207" y="1558235"/>
            <a:ext cx="71647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rgbClr val="FF6600"/>
                </a:solidFill>
              </a:rPr>
              <a:t>7. </a:t>
            </a:r>
            <a:r>
              <a:rPr lang="ru-RU" sz="2800" b="1" dirty="0">
                <a:solidFill>
                  <a:srgbClr val="008000"/>
                </a:solidFill>
              </a:rPr>
              <a:t>Умение решать текстовые задачи. Читать, записывать и сравнивать величины.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417940"/>
            <a:ext cx="7272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СИСТЕМАТИЗАЦИЯ ЗАДАНИЙ ПО МАТЕМАТИКЕ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93207" y="2636912"/>
            <a:ext cx="71647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solidFill>
                  <a:srgbClr val="FF6600"/>
                </a:solidFill>
              </a:rPr>
              <a:t>8</a:t>
            </a:r>
            <a:r>
              <a:rPr lang="ru-RU" sz="2800" dirty="0" smtClean="0">
                <a:solidFill>
                  <a:srgbClr val="FF6600"/>
                </a:solidFill>
              </a:rPr>
              <a:t>. </a:t>
            </a:r>
            <a:r>
              <a:rPr lang="ru-RU" sz="2800" b="1" dirty="0">
                <a:solidFill>
                  <a:srgbClr val="008000"/>
                </a:solidFill>
              </a:rPr>
              <a:t>Овладение основами логического и алгоритмического мышления.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82686" y="3861048"/>
            <a:ext cx="71647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rgbClr val="FF6600"/>
                </a:solidFill>
              </a:rPr>
              <a:t>9</a:t>
            </a:r>
            <a:r>
              <a:rPr lang="ru-RU" sz="2800" b="1" dirty="0" smtClean="0">
                <a:solidFill>
                  <a:srgbClr val="FF6600"/>
                </a:solidFill>
              </a:rPr>
              <a:t>. </a:t>
            </a:r>
            <a:r>
              <a:rPr lang="ru-RU" sz="2800" b="1" dirty="0">
                <a:solidFill>
                  <a:srgbClr val="008000"/>
                </a:solidFill>
              </a:rPr>
              <a:t>Овладение основами пространственного воображения. Описывать взаимное расположение предметов в пространстве и на </a:t>
            </a:r>
            <a:r>
              <a:rPr lang="ru-RU" sz="2800" b="1" dirty="0" smtClean="0">
                <a:solidFill>
                  <a:srgbClr val="008000"/>
                </a:solidFill>
              </a:rPr>
              <a:t>плоскости.</a:t>
            </a:r>
            <a:endParaRPr lang="ru-RU" sz="28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89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412776"/>
            <a:ext cx="7200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ru-RU" sz="2400" b="1" dirty="0" smtClean="0">
                <a:solidFill>
                  <a:srgbClr val="008000"/>
                </a:solidFill>
              </a:rPr>
              <a:t>Выписать </a:t>
            </a:r>
            <a:r>
              <a:rPr lang="ru-RU" sz="2400" b="1" dirty="0">
                <a:solidFill>
                  <a:srgbClr val="008000"/>
                </a:solidFill>
              </a:rPr>
              <a:t>перечень планируемых </a:t>
            </a:r>
            <a:endParaRPr lang="ru-RU" sz="2400" b="1" dirty="0" smtClean="0">
              <a:solidFill>
                <a:srgbClr val="008000"/>
              </a:solidFill>
            </a:endParaRPr>
          </a:p>
          <a:p>
            <a:pPr algn="just">
              <a:buClr>
                <a:srgbClr val="FF6600"/>
              </a:buClr>
            </a:pPr>
            <a:r>
              <a:rPr lang="ru-RU" sz="2400" b="1" dirty="0" smtClean="0">
                <a:solidFill>
                  <a:srgbClr val="008000"/>
                </a:solidFill>
              </a:rPr>
              <a:t>    результатов </a:t>
            </a:r>
            <a:r>
              <a:rPr lang="ru-RU" sz="2400" b="1" dirty="0">
                <a:solidFill>
                  <a:srgbClr val="008000"/>
                </a:solidFill>
              </a:rPr>
              <a:t>по предмету  математика.</a:t>
            </a:r>
          </a:p>
          <a:p>
            <a:pPr marL="285750" indent="-285750" algn="just"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8000"/>
                </a:solidFill>
              </a:rPr>
              <a:t>Подобрать несколько заданий для проверки того, насколько усвоен предмет.</a:t>
            </a:r>
          </a:p>
          <a:p>
            <a:pPr marL="285750" indent="-285750" algn="just"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8000"/>
                </a:solidFill>
              </a:rPr>
              <a:t>Провести повторение по разделам учебной предметной программы.</a:t>
            </a:r>
          </a:p>
          <a:p>
            <a:pPr marL="285750" indent="-285750" algn="just"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8000"/>
                </a:solidFill>
              </a:rPr>
              <a:t>Выполнить несколько проверочных работ на все разделы программы, вместе обсуждать возможные стратегии выполнения работы, особенности формулировок заданий и т.д.</a:t>
            </a:r>
          </a:p>
          <a:p>
            <a:pPr marL="285750" indent="-285750" algn="just"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8000"/>
                </a:solidFill>
              </a:rPr>
              <a:t>Вести учет выявленных пробелов для адресной помощи в ликвидации слабых сторон обучающихся.</a:t>
            </a:r>
            <a:endParaRPr lang="ru-RU" sz="2400" b="1" dirty="0" smtClean="0">
              <a:solidFill>
                <a:srgbClr val="008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417940"/>
            <a:ext cx="59046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АЛГОРИТМ ПОДГОТОВКИ К ВПР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800" y="417940"/>
            <a:ext cx="1649338" cy="1649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98450" y="2389249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 action="ppaction://hlinkpres?slideindex=1&amp;slidetitle="/>
              </a:rPr>
              <a:t>https://fgostest.ru/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12" b="23158"/>
          <a:stretch/>
        </p:blipFill>
        <p:spPr bwMode="auto">
          <a:xfrm>
            <a:off x="1619672" y="1052736"/>
            <a:ext cx="3168352" cy="1705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98450" y="4436538"/>
            <a:ext cx="2386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 action="ppaction://hlinkpres?slideindex=1&amp;slidetitle="/>
              </a:rPr>
              <a:t>https://marafony.ru/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430907"/>
            <a:ext cx="59046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РЕСУРСЫ ИНТЕРНЕТ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730" y="2852936"/>
            <a:ext cx="3090235" cy="1808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36096" y="1259327"/>
            <a:ext cx="30505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ЦЕНТР ДИСТАНЦИОННОЙ СЕРТИФИКАЦИИ УЧАЩИХСЯ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36096" y="2996952"/>
            <a:ext cx="32403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ВСЕРОССИЙСКИЕ ТЕМАТИЧЕСКИЕ КОНКУРСЫ ДЛЯ ШКОЛЬНИКОВ И СТУДЕНТОВ 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68126" y="5157192"/>
            <a:ext cx="27185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ФАКТОР РОСТА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56176" y="6021288"/>
            <a:ext cx="2628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 action="ppaction://hlinkpres?slideindex=1&amp;slidetitle="/>
              </a:rPr>
              <a:t>https://www.farosta.ru/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717" y="4882171"/>
            <a:ext cx="3421564" cy="1366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472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835696" y="260648"/>
            <a:ext cx="59046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РЕСУРСЫ ИНТЕРНЕТ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20072" y="6205954"/>
            <a:ext cx="3564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 action="ppaction://hlinkpres?slideindex=1&amp;slidetitle="/>
              </a:rPr>
              <a:t>https://logiclike.com/math-logic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888" y="836712"/>
            <a:ext cx="6152272" cy="3439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948" y="4221088"/>
            <a:ext cx="7127447" cy="192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56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981" y="983118"/>
            <a:ext cx="7295158" cy="3391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35696" y="260648"/>
            <a:ext cx="59046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РЕСУРСЫ ИНТЕРНЕТ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463467"/>
            <a:ext cx="1898847" cy="1963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664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835696" y="260648"/>
            <a:ext cx="59046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РЕСУРСЫ ИНТЕРНЕТ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20072" y="6205954"/>
            <a:ext cx="3564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 action="ppaction://hlinkpres?slideindex=1&amp;slidetitle="/>
              </a:rPr>
              <a:t>https://logiclike.com/math-logic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80728"/>
            <a:ext cx="7328300" cy="1369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02" r="17321"/>
          <a:stretch/>
        </p:blipFill>
        <p:spPr bwMode="auto">
          <a:xfrm>
            <a:off x="1421189" y="2824889"/>
            <a:ext cx="6031131" cy="3385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691680" y="2363224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Каталог заданий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21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904</Words>
  <Application>Microsoft Office PowerPoint</Application>
  <PresentationFormat>Экран (4:3)</PresentationFormat>
  <Paragraphs>72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1</cp:lastModifiedBy>
  <cp:revision>24</cp:revision>
  <dcterms:created xsi:type="dcterms:W3CDTF">2014-11-07T17:01:55Z</dcterms:created>
  <dcterms:modified xsi:type="dcterms:W3CDTF">2019-09-06T07:27:31Z</dcterms:modified>
</cp:coreProperties>
</file>