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9/6/2019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5334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Современные методы на уроках окружающего мира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990600"/>
          </a:xfrm>
        </p:spPr>
        <p:txBody>
          <a:bodyPr/>
          <a:lstStyle/>
          <a:p>
            <a:r>
              <a:rPr lang="ru-RU" b="1" i="1" dirty="0" smtClean="0"/>
              <a:t>Метод проектов</a:t>
            </a:r>
            <a:endParaRPr lang="ru-RU" b="1" i="1" dirty="0"/>
          </a:p>
        </p:txBody>
      </p:sp>
      <p:pic>
        <p:nvPicPr>
          <p:cNvPr id="2050" name="Picture 2" descr="C:\Users\10\Desktop\к презент\P10101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9652" y="1680379"/>
            <a:ext cx="4542526" cy="37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0\Desktop\к презент\P10101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1295400"/>
            <a:ext cx="4343400" cy="454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1066800"/>
          </a:xfrm>
        </p:spPr>
        <p:txBody>
          <a:bodyPr/>
          <a:lstStyle/>
          <a:p>
            <a:r>
              <a:rPr lang="ru-RU" b="1" i="1" dirty="0" smtClean="0"/>
              <a:t>Проблемный метод</a:t>
            </a:r>
            <a:endParaRPr lang="ru-RU" b="1" i="1" dirty="0"/>
          </a:p>
        </p:txBody>
      </p:sp>
      <p:pic>
        <p:nvPicPr>
          <p:cNvPr id="3074" name="Picture 2" descr="C:\Users\10\Desktop\к презент\P10007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8382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Метод развития критического мышления через чтение и письмо</a:t>
            </a:r>
            <a:endParaRPr lang="ru-RU" b="1" i="1" dirty="0"/>
          </a:p>
        </p:txBody>
      </p:sp>
      <p:pic>
        <p:nvPicPr>
          <p:cNvPr id="4098" name="Picture 2" descr="C:\Users\10\Desktop\к презент\P1010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7112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762000"/>
          </a:xfrm>
        </p:spPr>
        <p:txBody>
          <a:bodyPr/>
          <a:lstStyle/>
          <a:p>
            <a:r>
              <a:rPr lang="ru-RU" b="1" i="1" dirty="0" smtClean="0"/>
              <a:t>Эвристический метод</a:t>
            </a:r>
            <a:endParaRPr lang="ru-RU" b="1" i="1" dirty="0"/>
          </a:p>
        </p:txBody>
      </p:sp>
      <p:pic>
        <p:nvPicPr>
          <p:cNvPr id="5122" name="Picture 2" descr="C:\Users\10\Desktop\к презент\P10102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5994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838200"/>
          </a:xfrm>
        </p:spPr>
        <p:txBody>
          <a:bodyPr/>
          <a:lstStyle/>
          <a:p>
            <a:r>
              <a:rPr lang="ru-RU" b="1" i="1" dirty="0" smtClean="0"/>
              <a:t>Исследовательский метод</a:t>
            </a:r>
            <a:endParaRPr lang="ru-RU" b="1" i="1" dirty="0"/>
          </a:p>
        </p:txBody>
      </p:sp>
      <p:pic>
        <p:nvPicPr>
          <p:cNvPr id="4" name="Рисунок 3" descr="http://sch622.narod.ru/images/nach/opov/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3124200" cy="261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900igr.net/up/datai/226679/0020-011-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3429000" cy="2613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9144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Метод дифференцированного и индивидуального подхода</a:t>
            </a:r>
            <a:endParaRPr lang="ru-RU" b="1" i="1" dirty="0"/>
          </a:p>
        </p:txBody>
      </p:sp>
      <p:pic>
        <p:nvPicPr>
          <p:cNvPr id="7170" name="Picture 2" descr="C:\Users\10\Desktop\к презент\P10007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42672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0\Desktop\к презент\P10101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52600"/>
            <a:ext cx="47752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Самостоятельное открытие учеником каких-либо истин повышает его вовлеченность в учебный предмет, способствует успешному усвоению знаний , стимулирует интеллектуальные усилия и уверенность в себе.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762000"/>
            <a:ext cx="8171688" cy="5486400"/>
          </a:xfrm>
        </p:spPr>
        <p:txBody>
          <a:bodyPr>
            <a:normAutofit/>
          </a:bodyPr>
          <a:lstStyle/>
          <a:p>
            <a:r>
              <a:rPr lang="ru-RU" dirty="0" smtClean="0"/>
              <a:t>Урок-главная составная часть учебного процесса.</a:t>
            </a:r>
          </a:p>
          <a:p>
            <a:r>
              <a:rPr lang="ru-RU" dirty="0" smtClean="0"/>
              <a:t>Современное преподавание – не просто копирование и изложение программного материала, а внедрение и воплощение новых методических идей.</a:t>
            </a:r>
          </a:p>
          <a:p>
            <a:r>
              <a:rPr lang="ru-RU" dirty="0" smtClean="0"/>
              <a:t>Педагогу важно создать все условия для развития </a:t>
            </a:r>
            <a:r>
              <a:rPr lang="ru-RU" b="1" dirty="0" smtClean="0"/>
              <a:t>интереса</a:t>
            </a:r>
            <a:r>
              <a:rPr lang="ru-RU" dirty="0" smtClean="0"/>
              <a:t> к предмету «Окружающий мир»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       Современные методы и приемы обучения призваны решать главную задачу, сформулированную в ФГОС – </a:t>
            </a:r>
            <a:r>
              <a:rPr lang="ru-RU" sz="3000" u="sng" dirty="0" smtClean="0"/>
              <a:t>научить ребенка учиться.</a:t>
            </a:r>
          </a:p>
          <a:p>
            <a:pPr>
              <a:buNone/>
            </a:pPr>
            <a:r>
              <a:rPr lang="ru-RU" sz="2800" i="1" dirty="0" smtClean="0"/>
              <a:t>Истина не должна преподноситься </a:t>
            </a:r>
          </a:p>
          <a:p>
            <a:pPr>
              <a:buNone/>
            </a:pPr>
            <a:r>
              <a:rPr lang="ru-RU" sz="2800" i="1" dirty="0" smtClean="0"/>
              <a:t>«на блюдечке», а именно:</a:t>
            </a:r>
          </a:p>
          <a:p>
            <a:r>
              <a:rPr lang="ru-RU" sz="2800" i="1" dirty="0" smtClean="0"/>
              <a:t>«умею и хочу учить себя»</a:t>
            </a:r>
          </a:p>
          <a:p>
            <a:r>
              <a:rPr lang="ru-RU" sz="2800" i="1" dirty="0" smtClean="0"/>
              <a:t>«люблю учиться, мне все интересно»</a:t>
            </a:r>
          </a:p>
          <a:p>
            <a:r>
              <a:rPr lang="ru-RU" sz="2800" i="1" dirty="0" smtClean="0"/>
              <a:t>«понимаю – что я делаю? зачем учусь?»</a:t>
            </a:r>
          </a:p>
          <a:p>
            <a:r>
              <a:rPr lang="ru-RU" sz="2800" i="1" dirty="0" smtClean="0"/>
              <a:t>«умею принять оценку учителя, и сам объективно оцениваю свою деятельность и деятельность одноклассников»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85800"/>
            <a:ext cx="7498080" cy="5562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Мастерство современного педагога заключается в том, что учащиеся самостоятельно могут:</a:t>
            </a:r>
          </a:p>
          <a:p>
            <a:pPr>
              <a:buNone/>
            </a:pPr>
            <a:r>
              <a:rPr lang="ru-RU" dirty="0" smtClean="0"/>
              <a:t>- определить цель урока;</a:t>
            </a:r>
          </a:p>
          <a:p>
            <a:pPr>
              <a:buNone/>
            </a:pPr>
            <a:r>
              <a:rPr lang="ru-RU" dirty="0" smtClean="0"/>
              <a:t>- добывать знания;</a:t>
            </a:r>
          </a:p>
          <a:p>
            <a:pPr>
              <a:buNone/>
            </a:pPr>
            <a:r>
              <a:rPr lang="ru-RU" dirty="0" smtClean="0"/>
              <a:t>- собирать необходимую информацию;</a:t>
            </a:r>
          </a:p>
          <a:p>
            <a:pPr>
              <a:buNone/>
            </a:pPr>
            <a:r>
              <a:rPr lang="ru-RU" dirty="0" smtClean="0"/>
              <a:t>- выдвигать гипотезы;</a:t>
            </a:r>
          </a:p>
          <a:p>
            <a:pPr>
              <a:buNone/>
            </a:pPr>
            <a:r>
              <a:rPr lang="ru-RU" dirty="0" smtClean="0"/>
              <a:t>- делать выводы и умозаключения.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r>
              <a:rPr lang="ru-RU" dirty="0" smtClean="0"/>
              <a:t> В настоящее время все более актуальным в подготовке к уроку «Окружающий мир» становится использование следующих типов уроков:</a:t>
            </a:r>
          </a:p>
          <a:p>
            <a:r>
              <a:rPr lang="ru-RU" dirty="0" smtClean="0"/>
              <a:t>-урок – наблюдение;</a:t>
            </a:r>
          </a:p>
          <a:p>
            <a:r>
              <a:rPr lang="ru-RU" dirty="0" smtClean="0"/>
              <a:t>- урок – поиск;</a:t>
            </a:r>
          </a:p>
          <a:p>
            <a:r>
              <a:rPr lang="ru-RU" dirty="0" smtClean="0"/>
              <a:t>- урок – дискуссия;</a:t>
            </a:r>
          </a:p>
          <a:p>
            <a:r>
              <a:rPr lang="ru-RU" dirty="0" smtClean="0"/>
              <a:t>- урок – практикум;</a:t>
            </a:r>
          </a:p>
          <a:p>
            <a:r>
              <a:rPr lang="ru-RU" dirty="0" smtClean="0"/>
              <a:t>- урок – игра;</a:t>
            </a:r>
          </a:p>
          <a:p>
            <a:r>
              <a:rPr lang="ru-RU" dirty="0" smtClean="0"/>
              <a:t>- урок творчества.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/>
          <a:lstStyle/>
          <a:p>
            <a:r>
              <a:rPr lang="ru-RU" dirty="0" smtClean="0"/>
              <a:t>Каждый </a:t>
            </a:r>
            <a:r>
              <a:rPr lang="ru-RU" b="1" dirty="0" smtClean="0"/>
              <a:t>тип</a:t>
            </a:r>
            <a:r>
              <a:rPr lang="ru-RU" dirty="0" smtClean="0"/>
              <a:t> урока имеет четкую структуру.</a:t>
            </a:r>
          </a:p>
          <a:p>
            <a:r>
              <a:rPr lang="ru-RU" dirty="0" smtClean="0"/>
              <a:t>Она определяется тем главным </a:t>
            </a:r>
            <a:r>
              <a:rPr lang="ru-RU" b="1" dirty="0" smtClean="0"/>
              <a:t>методом</a:t>
            </a:r>
            <a:r>
              <a:rPr lang="ru-RU" dirty="0" smtClean="0"/>
              <a:t> обучения, который отражает его специфику.</a:t>
            </a:r>
          </a:p>
          <a:p>
            <a:r>
              <a:rPr lang="ru-RU" dirty="0" smtClean="0"/>
              <a:t>Каждый </a:t>
            </a:r>
            <a:r>
              <a:rPr lang="ru-RU" i="1" dirty="0" smtClean="0"/>
              <a:t>метод</a:t>
            </a:r>
            <a:r>
              <a:rPr lang="ru-RU" dirty="0" smtClean="0"/>
              <a:t> </a:t>
            </a:r>
            <a:r>
              <a:rPr lang="ru-RU" i="1" dirty="0" smtClean="0"/>
              <a:t>обучения</a:t>
            </a:r>
            <a:r>
              <a:rPr lang="ru-RU" dirty="0" smtClean="0"/>
              <a:t> содержит в себе свой </a:t>
            </a:r>
            <a:r>
              <a:rPr lang="ru-RU" i="1" dirty="0" smtClean="0"/>
              <a:t>набор приемов</a:t>
            </a:r>
            <a:r>
              <a:rPr lang="ru-RU" dirty="0" smtClean="0"/>
              <a:t>, которые помогают наиболее эффективно реализовать данный метод на практике.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/>
          <a:lstStyle/>
          <a:p>
            <a:r>
              <a:rPr lang="ru-RU" u="sng" dirty="0" smtClean="0"/>
              <a:t>Выбор метода обучения зависит от нескольких условий:</a:t>
            </a:r>
          </a:p>
          <a:p>
            <a:r>
              <a:rPr lang="ru-RU" dirty="0" smtClean="0"/>
              <a:t>цели обучения;</a:t>
            </a:r>
          </a:p>
          <a:p>
            <a:r>
              <a:rPr lang="ru-RU" dirty="0" smtClean="0"/>
              <a:t>уровня подготовленности учащихся;</a:t>
            </a:r>
          </a:p>
          <a:p>
            <a:r>
              <a:rPr lang="ru-RU" dirty="0" smtClean="0"/>
              <a:t>возраста учащихся;</a:t>
            </a:r>
          </a:p>
          <a:p>
            <a:r>
              <a:rPr lang="ru-RU" dirty="0" smtClean="0"/>
              <a:t>времени, отведенного на изучение материала;</a:t>
            </a:r>
          </a:p>
          <a:p>
            <a:r>
              <a:rPr lang="ru-RU" dirty="0" smtClean="0"/>
              <a:t>оснащенности школы;</a:t>
            </a:r>
          </a:p>
          <a:p>
            <a:r>
              <a:rPr lang="ru-RU" dirty="0" smtClean="0"/>
              <a:t>теоретической и практической  подготовленности учителя.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756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Рассмотрим самые распространенные методы обучения на уроках «Окружающего мира».</a:t>
            </a:r>
            <a:br>
              <a:rPr lang="ru-RU" sz="3200" dirty="0" smtClean="0"/>
            </a:br>
            <a:r>
              <a:rPr lang="ru-RU" sz="3200" b="1" i="1" dirty="0" smtClean="0"/>
              <a:t>Метод учебного диалога</a:t>
            </a:r>
            <a:br>
              <a:rPr lang="ru-RU" sz="3200" b="1" i="1" dirty="0" smtClean="0"/>
            </a:br>
            <a:endParaRPr lang="ru-RU" sz="3200" b="1" i="1" dirty="0"/>
          </a:p>
        </p:txBody>
      </p:sp>
      <p:pic>
        <p:nvPicPr>
          <p:cNvPr id="4" name="Picture 2" descr="C:\Users\10\Desktop\к презент\P1010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66" y="2819400"/>
            <a:ext cx="368321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Кейс – метод  </a:t>
            </a:r>
            <a:r>
              <a:rPr lang="ru-RU" sz="2400" dirty="0"/>
              <a:t>(ученики исследуют ситуацию, предлагают варианты ее решения, и выбирают лучшие из возможных решений).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0" y="1600200"/>
            <a:ext cx="5588000" cy="4648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0\Desktop\вся фигня\1класс\P10102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47800"/>
            <a:ext cx="5588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41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333</TotalTime>
  <Words>353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Современные методы на уроках окружающего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Рассмотрим самые распространенные методы обучения на уроках «Окружающего мира». Метод учебного диалога </vt:lpstr>
      <vt:lpstr>Кейс – метод  (ученики исследуют ситуацию, предлагают варианты ее решения, и выбирают лучшие из возможных решений).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методы и приемы на уроках окружающего мира</dc:title>
  <dc:creator>1_klass_kab.4</dc:creator>
  <cp:lastModifiedBy>1</cp:lastModifiedBy>
  <cp:revision>31</cp:revision>
  <dcterms:created xsi:type="dcterms:W3CDTF">2018-10-31T04:47:56Z</dcterms:created>
  <dcterms:modified xsi:type="dcterms:W3CDTF">2019-09-06T07:23:05Z</dcterms:modified>
</cp:coreProperties>
</file>