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7" r:id="rId2"/>
    <p:sldId id="263" r:id="rId3"/>
    <p:sldId id="258" r:id="rId4"/>
    <p:sldId id="259" r:id="rId5"/>
    <p:sldId id="264" r:id="rId6"/>
    <p:sldId id="260" r:id="rId7"/>
    <p:sldId id="261" r:id="rId8"/>
    <p:sldId id="262" r:id="rId9"/>
    <p:sldId id="268" r:id="rId10"/>
    <p:sldId id="269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1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ultiurok.ru/goto.php?url=http://testedu.ru/" TargetMode="External"/><Relationship Id="rId2" Type="http://schemas.openxmlformats.org/officeDocument/2006/relationships/hyperlink" Target="https://multiurok.ru/goto.php?url=http://www.eduniko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ultiurok.ru/goto.php?url=http://easyen.ru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1"/>
            <a:ext cx="7772400" cy="269173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Arial Black" panose="020B0A04020102020204" pitchFamily="34" charset="0"/>
              </a:rPr>
              <a:t>Представление практического опыта по преодолению проблемных зон при подготовке к мониторинговым процедурам ВПР в 4-х классах по окружающему миру</a:t>
            </a:r>
            <a:endParaRPr lang="ru-RU" sz="3200" dirty="0"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232848" cy="2135088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                                       </a:t>
            </a:r>
            <a: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Авторы-составители: учителя                           начальных классов</a:t>
            </a:r>
          </a:p>
          <a:p>
            <a:endParaRPr lang="ru-RU" sz="2400" dirty="0" smtClean="0">
              <a:solidFill>
                <a:schemeClr val="tx1"/>
              </a:solidFill>
            </a:endParaRPr>
          </a:p>
          <a:p>
            <a:endParaRPr lang="ru-RU" sz="2400" dirty="0" smtClean="0">
              <a:solidFill>
                <a:schemeClr val="tx1"/>
              </a:solidFill>
            </a:endParaRP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МОУ «Знаменская СОШ»</a:t>
            </a:r>
            <a:endParaRPr lang="ru-RU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5063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Снимок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16632"/>
            <a:ext cx="6480720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0593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Arial Black" panose="020B0A04020102020204" pitchFamily="34" charset="0"/>
              </a:rPr>
              <a:t>Тестовая работа</a:t>
            </a:r>
            <a:endParaRPr lang="ru-RU" sz="3200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124744"/>
            <a:ext cx="7571184" cy="5001419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1. . На каком материке находится наша страна – Россия?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1. Африка.   2. Азия.   3. Европа.   4. Евразия.</a:t>
            </a:r>
          </a:p>
          <a:p>
            <a:pPr>
              <a:spcBef>
                <a:spcPts val="0"/>
              </a:spcBef>
            </a:pPr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2.  Какой океан омывает берега нашей Родины на востоке?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1. Северный ледовитый.   2. Тихий.   3. Атлантический.   4. Индийский.</a:t>
            </a:r>
          </a:p>
          <a:p>
            <a:pPr>
              <a:spcBef>
                <a:spcPts val="0"/>
              </a:spcBef>
            </a:pPr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3. Как называется форма рельефа с высокими вершинами или хребтами?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spcBef>
                <a:spcPts val="0"/>
              </a:spcBef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1.  холмистая равнина;  2. холмы; 3.  горы;  4.  плоская равнина.</a:t>
            </a:r>
          </a:p>
          <a:p>
            <a:pPr>
              <a:spcBef>
                <a:spcPts val="0"/>
              </a:spcBef>
            </a:pPr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4. Укажи, к чему приводит обращение Земли вокруг Солнца.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1.	к смене дня и ночи;</a:t>
            </a:r>
          </a:p>
          <a:p>
            <a:pPr>
              <a:spcBef>
                <a:spcPts val="0"/>
              </a:spcBef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2.	к смене времён года;</a:t>
            </a:r>
          </a:p>
          <a:p>
            <a:pPr>
              <a:spcBef>
                <a:spcPts val="0"/>
              </a:spcBef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3.	к смене режима дня для живых организмов.</a:t>
            </a:r>
          </a:p>
          <a:p>
            <a:pPr>
              <a:spcBef>
                <a:spcPts val="0"/>
              </a:spcBef>
            </a:pPr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5. Как называется прибор, с помощью которого определяют сто­роны горизонта? 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1. термометр;    2.  барометр;   3.  компас       4. Циркуль</a:t>
            </a:r>
          </a:p>
          <a:p>
            <a:pPr lvl="0">
              <a:spcBef>
                <a:spcPts val="0"/>
              </a:spcBef>
            </a:pPr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Укажи, какая планета расположена ближе всех к Солнцу.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spcBef>
                <a:spcPts val="0"/>
              </a:spcBef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 Земля;	2.  Юпитер;         3.  Меркурий;       4.  Марс.</a:t>
            </a:r>
          </a:p>
          <a:p>
            <a:pPr>
              <a:spcBef>
                <a:spcPts val="0"/>
              </a:spcBef>
            </a:pPr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7. Зачем нужно охранять воду и воздух?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1. Без них окружающий мир будет некрасивым.</a:t>
            </a:r>
          </a:p>
          <a:p>
            <a:pPr>
              <a:spcBef>
                <a:spcPts val="0"/>
              </a:spcBef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2. Без них нельзя развивать сельское хозяйство.</a:t>
            </a:r>
          </a:p>
          <a:p>
            <a:pPr>
              <a:spcBef>
                <a:spcPts val="0"/>
              </a:spcBef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3. Охранять их требуют в школе.</a:t>
            </a:r>
          </a:p>
          <a:p>
            <a:pPr>
              <a:spcBef>
                <a:spcPts val="0"/>
              </a:spcBef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4. Без них не могут жить ни растения, ни животные, ни люди.</a:t>
            </a:r>
          </a:p>
          <a:p>
            <a:pPr>
              <a:spcBef>
                <a:spcPts val="0"/>
              </a:spcBef>
            </a:pPr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8. Укажи внутренние органы человека.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1. туловище, шея;       2.  мозг, сердце;    3. ноги, спина.    4. Уши, глаза.</a:t>
            </a:r>
          </a:p>
          <a:p>
            <a:pPr>
              <a:spcBef>
                <a:spcPts val="0"/>
              </a:spcBef>
            </a:pPr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9.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Как ты будешь действовать, если в доме начался пожар?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1. Сразу же начну выносить вещи.</a:t>
            </a:r>
          </a:p>
          <a:p>
            <a:pPr>
              <a:spcBef>
                <a:spcPts val="0"/>
              </a:spcBef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2. Вызову пожарную службу.</a:t>
            </a:r>
          </a:p>
          <a:p>
            <a:pPr>
              <a:spcBef>
                <a:spcPts val="0"/>
              </a:spcBef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3. Начну тушить пожар водой.</a:t>
            </a:r>
          </a:p>
          <a:p>
            <a:pPr>
              <a:spcBef>
                <a:spcPts val="0"/>
              </a:spcBef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4. Покину помещение и позову на помощь взрослых.</a:t>
            </a:r>
          </a:p>
          <a:p>
            <a:pPr>
              <a:spcBef>
                <a:spcPts val="0"/>
              </a:spcBef>
            </a:pPr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Смешанные леса- это…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1. Пальмы и ели      2. Кустарники и цветы        3. Хвойные и лиственные деревья.</a:t>
            </a:r>
          </a:p>
          <a:p>
            <a:pPr>
              <a:spcBef>
                <a:spcPts val="0"/>
              </a:spcBef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4. Лиственные деревья.</a:t>
            </a:r>
          </a:p>
          <a:p>
            <a:pPr>
              <a:spcBef>
                <a:spcPts val="0"/>
              </a:spcBef>
            </a:pPr>
            <a:endParaRPr lang="ru-RU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998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latin typeface="Arial Black" panose="020B0A04020102020204" pitchFamily="34" charset="0"/>
              </a:rPr>
              <a:t>И</a:t>
            </a:r>
            <a:r>
              <a:rPr lang="ru-RU" sz="3200" b="1" dirty="0" smtClean="0">
                <a:latin typeface="Arial Black" panose="020B0A04020102020204" pitchFamily="34" charset="0"/>
              </a:rPr>
              <a:t>ндивидуальные карты развития </a:t>
            </a:r>
            <a:r>
              <a:rPr lang="ru-RU" sz="3200" b="1" dirty="0">
                <a:latin typeface="Arial Black" panose="020B0A04020102020204" pitchFamily="34" charset="0"/>
              </a:rPr>
              <a:t>учащихся </a:t>
            </a:r>
            <a:endParaRPr lang="ru-RU" sz="3200" dirty="0">
              <a:latin typeface="Arial Black" panose="020B0A04020102020204" pitchFamily="34" charset="0"/>
            </a:endParaRPr>
          </a:p>
        </p:txBody>
      </p:sp>
      <p:graphicFrame>
        <p:nvGraphicFramePr>
          <p:cNvPr id="19" name="Объект 1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7196118"/>
              </p:ext>
            </p:extLst>
          </p:nvPr>
        </p:nvGraphicFramePr>
        <p:xfrm>
          <a:off x="1530700" y="1539876"/>
          <a:ext cx="6768750" cy="4841452"/>
        </p:xfrm>
        <a:graphic>
          <a:graphicData uri="http://schemas.openxmlformats.org/drawingml/2006/table">
            <a:tbl>
              <a:tblPr firstRow="1" firstCol="1" bandRow="1"/>
              <a:tblGrid>
                <a:gridCol w="394673"/>
                <a:gridCol w="2622373"/>
                <a:gridCol w="842754"/>
                <a:gridCol w="902899"/>
                <a:gridCol w="902899"/>
                <a:gridCol w="1103152"/>
              </a:tblGrid>
              <a:tr h="3812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Формируемые навыки и умения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 четверть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 четверть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 четверть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четверть</a:t>
                      </a:r>
                      <a:endParaRPr lang="ru-RU" sz="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48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80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Знает имя, адрес, город, страну, столицу</a:t>
                      </a:r>
                      <a:endParaRPr lang="ru-RU" sz="700">
                        <a:solidFill>
                          <a:srgbClr val="00000A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2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80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Знает помещения школы</a:t>
                      </a:r>
                      <a:endParaRPr lang="ru-RU" sz="700">
                        <a:solidFill>
                          <a:srgbClr val="00000A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2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80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Знает признаки времен года</a:t>
                      </a:r>
                      <a:endParaRPr lang="ru-RU" sz="700">
                        <a:solidFill>
                          <a:srgbClr val="00000A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74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80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Знает основные правила культурного поведения</a:t>
                      </a:r>
                      <a:endParaRPr lang="ru-RU" sz="700">
                        <a:solidFill>
                          <a:srgbClr val="00000A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32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80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Приводит примеры растений и животных данной местности</a:t>
                      </a:r>
                      <a:endParaRPr lang="ru-RU" sz="700">
                        <a:solidFill>
                          <a:srgbClr val="00000A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5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80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Знает условия жизни растений и животных</a:t>
                      </a:r>
                      <a:endParaRPr lang="ru-RU" sz="700">
                        <a:solidFill>
                          <a:srgbClr val="00000A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5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80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Различает объекты живой и неживой природы</a:t>
                      </a:r>
                      <a:endParaRPr lang="ru-RU" sz="700">
                        <a:solidFill>
                          <a:srgbClr val="00000A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555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365F9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600" b="1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80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Различает объекты природы и изделия человека</a:t>
                      </a:r>
                      <a:endParaRPr lang="ru-RU" sz="700">
                        <a:solidFill>
                          <a:srgbClr val="00000A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555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365F9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600" b="1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80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Приводит примеры растений разных групп</a:t>
                      </a:r>
                      <a:endParaRPr lang="ru-RU" sz="700" dirty="0">
                        <a:solidFill>
                          <a:srgbClr val="00000A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555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365F9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600" b="1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80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Приводит примеры животных разных групп</a:t>
                      </a:r>
                      <a:endParaRPr lang="ru-RU" sz="700">
                        <a:solidFill>
                          <a:srgbClr val="00000A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555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365F9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600" b="1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80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Приводит примеры растений разных групп</a:t>
                      </a:r>
                      <a:endParaRPr lang="ru-RU" sz="700">
                        <a:solidFill>
                          <a:srgbClr val="00000A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9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80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Классифицирует представителей растительного мира (перечисляет особенности хвойных и цветковых растений)</a:t>
                      </a:r>
                      <a:endParaRPr lang="ru-RU" sz="700" dirty="0">
                        <a:solidFill>
                          <a:srgbClr val="00000A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28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80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Классифицирует представителей животного мира (насекомых, пауков, рыб, земноводных, пресмыкающихся, птиц, зверей)</a:t>
                      </a:r>
                      <a:endParaRPr lang="ru-RU" sz="700">
                        <a:solidFill>
                          <a:srgbClr val="00000A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97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80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Определяет время по часам</a:t>
                      </a:r>
                      <a:endParaRPr lang="ru-RU" sz="700">
                        <a:solidFill>
                          <a:srgbClr val="00000A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00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Выполняет режим дня</a:t>
                      </a:r>
                      <a:endParaRPr lang="ru-RU" sz="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846" marR="38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3727450" y="10826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25392" rIns="91440" bIns="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6816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Arial Black" panose="020B0A04020102020204" pitchFamily="34" charset="0"/>
              </a:rPr>
              <a:t>Всероссийские проверочные работы</a:t>
            </a:r>
            <a:endParaRPr lang="ru-RU" sz="3200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marL="0" indent="0">
              <a:buNone/>
            </a:pP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Цель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ВПР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– обеспечение единства образовательного пространства Российской Федерации и поддержка реализации Федерального государственного образовательного стандарта за счёт предоставления общеобразовательным организациям единых проверочных материалов и единых критериев оценивания учебных достижений.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6237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latin typeface="Arial Black" panose="020B0A04020102020204" pitchFamily="34" charset="0"/>
              </a:rPr>
              <a:t>Как помочь учащимся </a:t>
            </a:r>
            <a:r>
              <a:rPr lang="ru-RU" sz="3600" b="1" dirty="0" smtClean="0">
                <a:latin typeface="Arial Black" panose="020B0A04020102020204" pitchFamily="34" charset="0"/>
              </a:rPr>
              <a:t>при подготовке к </a:t>
            </a:r>
            <a:r>
              <a:rPr lang="ru-RU" sz="3600" b="1" dirty="0">
                <a:latin typeface="Arial Black" panose="020B0A04020102020204" pitchFamily="34" charset="0"/>
              </a:rPr>
              <a:t>ВПР?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052736"/>
            <a:ext cx="8352928" cy="54006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1. Составить план подготовки по предмету и рассказать о нем учащимся.</a:t>
            </a:r>
          </a:p>
          <a:p>
            <a:pPr marL="0" indent="0"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2. Дать учащимся возможность оценить их достижения в учебе.</a:t>
            </a:r>
          </a:p>
          <a:p>
            <a:pPr marL="0" indent="0"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3. Не говорить с учащимися о ВПР слишком часто.</a:t>
            </a:r>
          </a:p>
          <a:p>
            <a:pPr marL="0" indent="0"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4. Использовать при изучении учебного материала различные педагогические технологии, методы и приемы.</a:t>
            </a:r>
          </a:p>
          <a:p>
            <a:pPr marL="0" indent="0"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5. «Скажи мне - и я забуду, учи меня - и я могу запомнить, вовлекай меня - и я научусь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».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6.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Научить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учащихся работать с критериями оценки заданий.</a:t>
            </a:r>
          </a:p>
          <a:p>
            <a:pPr marL="0" indent="0"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7. Не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показывать страха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и беспокойства по поводу предстоящих ВПР.</a:t>
            </a:r>
          </a:p>
          <a:p>
            <a:pPr marL="0" indent="0"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8.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Хвалить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своих учеников.</a:t>
            </a:r>
          </a:p>
          <a:p>
            <a:pPr marL="0" indent="0"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9. Общаться с родителями и привлекать их на свою сторону!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4233641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>
                <a:latin typeface="Arial Black" panose="020B0A04020102020204" pitchFamily="34" charset="0"/>
              </a:rPr>
              <a:t>М</a:t>
            </a:r>
            <a:r>
              <a:rPr lang="ru-RU" sz="3600" b="1" dirty="0" smtClean="0">
                <a:latin typeface="Arial Black" panose="020B0A04020102020204" pitchFamily="34" charset="0"/>
              </a:rPr>
              <a:t>ожно использовать сайты: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56584"/>
          </a:xfrm>
        </p:spPr>
        <p:txBody>
          <a:bodyPr>
            <a:normAutofit fontScale="25000" lnSpcReduction="20000"/>
          </a:bodyPr>
          <a:lstStyle/>
          <a:p>
            <a:pPr lvl="0"/>
            <a:r>
              <a:rPr lang="ru-RU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sz="8000" dirty="0">
                <a:latin typeface="Arial" panose="020B0604020202020204" pitchFamily="34" charset="0"/>
                <a:cs typeface="Arial" panose="020B0604020202020204" pitchFamily="34" charset="0"/>
              </a:rPr>
              <a:t>сайте </a:t>
            </a:r>
            <a:r>
              <a:rPr lang="ru-RU" sz="8000" b="1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vpr.statgrad.org</a:t>
            </a:r>
            <a:r>
              <a:rPr lang="ru-RU" sz="8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sz="8000" dirty="0">
                <a:latin typeface="Arial" panose="020B0604020202020204" pitchFamily="34" charset="0"/>
                <a:cs typeface="Arial" panose="020B0604020202020204" pitchFamily="34" charset="0"/>
              </a:rPr>
              <a:t>вы найдёте демоверсии ВПР по всем предметам 2016 года;</a:t>
            </a:r>
          </a:p>
          <a:p>
            <a:pPr lvl="0"/>
            <a:r>
              <a:rPr lang="ru-RU" sz="8000" dirty="0">
                <a:latin typeface="Arial" panose="020B0604020202020204" pitchFamily="34" charset="0"/>
                <a:cs typeface="Arial" panose="020B0604020202020204" pitchFamily="34" charset="0"/>
              </a:rPr>
              <a:t>на сайте </a:t>
            </a:r>
            <a:r>
              <a:rPr lang="ru-RU" sz="8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НИКО (Национальные исследования качества образования)</a:t>
            </a:r>
            <a:r>
              <a:rPr lang="ru-RU" sz="8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b="1" dirty="0">
                <a:latin typeface="Arial" panose="020B0604020202020204" pitchFamily="34" charset="0"/>
                <a:cs typeface="Arial" panose="020B0604020202020204" pitchFamily="34" charset="0"/>
              </a:rPr>
              <a:t>https://www.eduniko.ru</a:t>
            </a:r>
            <a:r>
              <a:rPr lang="ru-RU" sz="8000" dirty="0">
                <a:latin typeface="Arial" panose="020B0604020202020204" pitchFamily="34" charset="0"/>
                <a:cs typeface="Arial" panose="020B0604020202020204" pitchFamily="34" charset="0"/>
              </a:rPr>
              <a:t> размещен «Банк заданий» — образцы заданий по всем трем предметам. Потренировавшись, ученик уже будет лучше ориентироваться в форме и направленности вопросов. К тому же ребенок привыкнет к объему работ, который довольно внушителен.</a:t>
            </a:r>
          </a:p>
          <a:p>
            <a:r>
              <a:rPr lang="ru-RU" sz="8000" dirty="0">
                <a:latin typeface="Arial" panose="020B0604020202020204" pitchFamily="34" charset="0"/>
                <a:cs typeface="Arial" panose="020B0604020202020204" pitchFamily="34" charset="0"/>
              </a:rPr>
              <a:t>Если ориентироваться на задания тестов с сайта НИКО, то можно увидеть, что многие из них проверяют не только знания по школьной программе, но и общий кругозор ребенка. Многие вопросы формулируются исходя из современной картины событий и даже бытовых вещей.</a:t>
            </a:r>
          </a:p>
          <a:p>
            <a:pPr lvl="0"/>
            <a:r>
              <a:rPr lang="ru-RU" sz="8000" dirty="0">
                <a:latin typeface="Arial" panose="020B0604020202020204" pitchFamily="34" charset="0"/>
                <a:cs typeface="Arial" panose="020B0604020202020204" pitchFamily="34" charset="0"/>
              </a:rPr>
              <a:t>неплохо помочь в подготовке ребенка могут и тестовые задания на сайте </a:t>
            </a:r>
            <a:r>
              <a:rPr lang="ru-RU" sz="8000" b="1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«Образовательные тесты»</a:t>
            </a:r>
            <a:r>
              <a:rPr lang="ru-RU" sz="80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sz="8000" b="1" dirty="0">
                <a:latin typeface="Arial" panose="020B0604020202020204" pitchFamily="34" charset="0"/>
                <a:cs typeface="Arial" panose="020B0604020202020204" pitchFamily="34" charset="0"/>
              </a:rPr>
              <a:t>http://testedu.ru</a:t>
            </a:r>
            <a:r>
              <a:rPr lang="ru-RU" sz="8000" dirty="0">
                <a:latin typeface="Arial" panose="020B0604020202020204" pitchFamily="34" charset="0"/>
                <a:cs typeface="Arial" panose="020B0604020202020204" pitchFamily="34" charset="0"/>
              </a:rPr>
              <a:t>. Здесь можно проверить школьника на знания по всем предметам и выявить «слабые места», над которыми стоит поработать тщательнее;</a:t>
            </a:r>
          </a:p>
          <a:p>
            <a:pPr lvl="0"/>
            <a:r>
              <a:rPr lang="ru-RU" sz="8000" dirty="0">
                <a:latin typeface="Arial" panose="020B0604020202020204" pitchFamily="34" charset="0"/>
                <a:cs typeface="Arial" panose="020B0604020202020204" pitchFamily="34" charset="0"/>
              </a:rPr>
              <a:t>также различные тестовые задания по всем предметам можно найти на </a:t>
            </a:r>
            <a:r>
              <a:rPr lang="ru-RU" sz="8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Современном учительском портале</a:t>
            </a:r>
            <a:r>
              <a:rPr lang="ru-RU" sz="8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   </a:t>
            </a:r>
            <a:endParaRPr lang="ru-RU" sz="80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4237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 l="10496" t="3293" r="23443" b="780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5629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 smtClean="0">
                <a:latin typeface="Arial Black" panose="020B0A04020102020204" pitchFamily="34" charset="0"/>
              </a:rPr>
              <a:t>Опыты</a:t>
            </a:r>
            <a:endParaRPr lang="ru-RU" sz="3200" dirty="0">
              <a:latin typeface="Arial Black" panose="020B0A04020102020204" pitchFamily="34" charset="0"/>
            </a:endParaRPr>
          </a:p>
        </p:txBody>
      </p:sp>
      <p:pic>
        <p:nvPicPr>
          <p:cNvPr id="102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53052" y="1196752"/>
            <a:ext cx="6863445" cy="493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3375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Arial Black" panose="020B0A04020102020204" pitchFamily="34" charset="0"/>
              </a:rPr>
              <a:t>Опыты</a:t>
            </a:r>
            <a:endParaRPr lang="ru-RU" sz="3200" dirty="0">
              <a:latin typeface="Arial Black" panose="020B0A04020102020204" pitchFamily="34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03648" y="1340768"/>
            <a:ext cx="7104871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5316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Arial Black" panose="020B0A04020102020204" pitchFamily="34" charset="0"/>
              </a:rPr>
              <a:t>Природные зоны</a:t>
            </a:r>
            <a:endParaRPr lang="ru-RU" sz="3200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Прочти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текст, какая природная зона описана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Поскрипывания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, потрескивания, шорохи, вздохи… Крепким носом где-то стучит по стволу дятел. Пробежала, помахивая пушистым хвостом, лиса. Далеко в чаще слышен треск и шум. Уж не медведь ли бродит?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2021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9. Расскажи, что ты знаешь о флаге нашего государства. Как он выглядит? Какова история нашего флага?</a:t>
            </a:r>
          </a:p>
          <a:p>
            <a:pPr marL="82296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Ответ</a:t>
            </a:r>
            <a:r>
              <a:rPr lang="ru-RU" dirty="0" smtClean="0"/>
              <a:t>:______________________________</a:t>
            </a:r>
          </a:p>
          <a:p>
            <a:pPr marL="82296" indent="0">
              <a:buNone/>
            </a:pPr>
            <a:r>
              <a:rPr lang="ru-RU" dirty="0" smtClean="0"/>
              <a:t>____________________________________________________________________________________________________________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441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138</TotalTime>
  <Words>406</Words>
  <Application>Microsoft Office PowerPoint</Application>
  <PresentationFormat>Экран (4:3)</PresentationFormat>
  <Paragraphs>161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Представление практического опыта по преодолению проблемных зон при подготовке к мониторинговым процедурам ВПР в 4-х классах по окружающему миру</vt:lpstr>
      <vt:lpstr>Всероссийские проверочные работы</vt:lpstr>
      <vt:lpstr>Как помочь учащимся при подготовке к ВПР? </vt:lpstr>
      <vt:lpstr> Можно использовать сайты: </vt:lpstr>
      <vt:lpstr>Презентация PowerPoint</vt:lpstr>
      <vt:lpstr>Опыты</vt:lpstr>
      <vt:lpstr>Опыты</vt:lpstr>
      <vt:lpstr>Природные зоны</vt:lpstr>
      <vt:lpstr>Презентация PowerPoint</vt:lpstr>
      <vt:lpstr>Презентация PowerPoint</vt:lpstr>
      <vt:lpstr>Тестовая работа</vt:lpstr>
      <vt:lpstr>Индивидуальные карты развития учащихся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1</cp:lastModifiedBy>
  <cp:revision>21</cp:revision>
  <dcterms:created xsi:type="dcterms:W3CDTF">2018-11-01T05:58:28Z</dcterms:created>
  <dcterms:modified xsi:type="dcterms:W3CDTF">2019-09-06T07:23:35Z</dcterms:modified>
</cp:coreProperties>
</file>