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206680" cy="6120679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4 классе обучалось 11 учащихся.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 них 2 учащихся с ЗПР.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Стабильно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течение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года было 4 ударника.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Максимальный балл за работу - 38.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классу – 29, минимальный -11.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Средний балл -22.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«4» - 4 уч.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«3» -6 уч.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«2» -1уч.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Качество знаний -36%.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Успеваемость - 91%.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72400" cy="1362075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784976" cy="6768752"/>
          </a:xfrm>
        </p:spPr>
        <p:txBody>
          <a:bodyPr>
            <a:normAutofit fontScale="70000" lnSpcReduction="20000"/>
          </a:bodyPr>
          <a:lstStyle/>
          <a:p>
            <a:r>
              <a:rPr lang="ru-RU" sz="4900" b="1" dirty="0" smtClean="0"/>
              <a:t> </a:t>
            </a:r>
            <a:endParaRPr lang="ru-RU" sz="4100" dirty="0" smtClean="0">
              <a:solidFill>
                <a:schemeClr val="tx1"/>
              </a:solidFill>
            </a:endParaRPr>
          </a:p>
          <a:p>
            <a:endParaRPr lang="ru-RU" sz="4100" dirty="0" smtClean="0"/>
          </a:p>
          <a:p>
            <a:r>
              <a:rPr lang="ru-RU" sz="7200" b="1" dirty="0">
                <a:solidFill>
                  <a:schemeClr val="tx1"/>
                </a:solidFill>
              </a:rPr>
              <a:t> </a:t>
            </a:r>
            <a:r>
              <a:rPr lang="ru-RU" sz="3300" b="1" dirty="0">
                <a:solidFill>
                  <a:schemeClr val="tx1"/>
                </a:solidFill>
              </a:rPr>
              <a:t>1. </a:t>
            </a:r>
            <a:r>
              <a:rPr lang="ru-RU" sz="3300" dirty="0">
                <a:solidFill>
                  <a:schemeClr val="tx1"/>
                </a:solidFill>
              </a:rPr>
              <a:t>Умение писать текст под диктовку:</a:t>
            </a:r>
          </a:p>
          <a:p>
            <a:r>
              <a:rPr lang="ru-RU" sz="3300" dirty="0">
                <a:solidFill>
                  <a:schemeClr val="tx1"/>
                </a:solidFill>
              </a:rPr>
              <a:t>Орфография  </a:t>
            </a:r>
            <a:r>
              <a:rPr lang="ru-RU" sz="3300" b="1" dirty="0">
                <a:solidFill>
                  <a:schemeClr val="tx1"/>
                </a:solidFill>
              </a:rPr>
              <a:t>(ОО-48, Р-62</a:t>
            </a:r>
            <a:r>
              <a:rPr lang="ru-RU" sz="3300" b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3600" i="1" dirty="0">
                <a:solidFill>
                  <a:srgbClr val="000000"/>
                </a:solidFill>
                <a:latin typeface="Times New Roman"/>
              </a:rPr>
              <a:t>Наиболее типичными ошибками при написании диктанта были</a:t>
            </a:r>
            <a:r>
              <a:rPr lang="ru-RU" sz="3600" dirty="0">
                <a:solidFill>
                  <a:srgbClr val="000000"/>
                </a:solidFill>
                <a:latin typeface="Times New Roman"/>
              </a:rPr>
              <a:t>:</a:t>
            </a:r>
            <a:endParaRPr lang="ru-RU" sz="2800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3600" dirty="0">
                <a:solidFill>
                  <a:srgbClr val="000000"/>
                </a:solidFill>
                <a:latin typeface="Times New Roman"/>
              </a:rPr>
              <a:t>Безударная гласная, проверяемая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</a:rPr>
              <a:t>ударением;</a:t>
            </a:r>
            <a:endParaRPr lang="ru-RU" sz="2800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3600" dirty="0">
                <a:solidFill>
                  <a:srgbClr val="000000"/>
                </a:solidFill>
                <a:latin typeface="Times New Roman"/>
              </a:rPr>
              <a:t>Падежное окончание имён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</a:rPr>
              <a:t>существительных;</a:t>
            </a:r>
            <a:endParaRPr lang="ru-RU" sz="2800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</a:rPr>
              <a:t>Безударная </a:t>
            </a:r>
            <a:r>
              <a:rPr lang="ru-RU" sz="3600" dirty="0">
                <a:solidFill>
                  <a:srgbClr val="000000"/>
                </a:solidFill>
                <a:latin typeface="Times New Roman"/>
              </a:rPr>
              <a:t>гласная, не проверяемая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</a:rPr>
              <a:t>ударением;</a:t>
            </a:r>
            <a:endParaRPr lang="ru-RU" sz="2800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</a:rPr>
              <a:t>Мягкий </a:t>
            </a:r>
            <a:r>
              <a:rPr lang="ru-RU" sz="3600" b="1" dirty="0">
                <a:solidFill>
                  <a:srgbClr val="000000"/>
                </a:solidFill>
                <a:latin typeface="Times New Roman"/>
              </a:rPr>
              <a:t>знак в –</a:t>
            </a:r>
            <a:r>
              <a:rPr lang="ru-RU" sz="3600" b="1" dirty="0" err="1">
                <a:solidFill>
                  <a:srgbClr val="000000"/>
                </a:solidFill>
                <a:latin typeface="Times New Roman"/>
              </a:rPr>
              <a:t>тся</a:t>
            </a:r>
            <a:r>
              <a:rPr lang="ru-RU" sz="3600" b="1" dirty="0">
                <a:solidFill>
                  <a:srgbClr val="000000"/>
                </a:solidFill>
                <a:latin typeface="Times New Roman"/>
              </a:rPr>
              <a:t>, -</a:t>
            </a:r>
            <a:r>
              <a:rPr lang="ru-RU" sz="3600" b="1" dirty="0" err="1" smtClean="0">
                <a:solidFill>
                  <a:srgbClr val="000000"/>
                </a:solidFill>
                <a:latin typeface="Times New Roman"/>
              </a:rPr>
              <a:t>ться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</a:rPr>
              <a:t>;</a:t>
            </a:r>
            <a:endParaRPr lang="ru-RU" sz="2800" b="1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3600" dirty="0">
                <a:solidFill>
                  <a:srgbClr val="000000"/>
                </a:solidFill>
                <a:latin typeface="Times New Roman"/>
              </a:rPr>
              <a:t>Правописание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</a:rPr>
              <a:t>наречий;</a:t>
            </a:r>
            <a:endParaRPr lang="ru-RU" sz="2800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3600" dirty="0">
                <a:solidFill>
                  <a:srgbClr val="000000"/>
                </a:solidFill>
                <a:latin typeface="Times New Roman"/>
              </a:rPr>
              <a:t>Окончание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</a:rPr>
              <a:t>глаголов;</a:t>
            </a:r>
            <a:endParaRPr lang="ru-RU" sz="2800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3600" dirty="0">
                <a:solidFill>
                  <a:srgbClr val="000000"/>
                </a:solidFill>
                <a:latin typeface="Times New Roman"/>
              </a:rPr>
              <a:t>Разделительный мягкий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</a:rPr>
              <a:t>знак.</a:t>
            </a:r>
            <a:endParaRPr lang="ru-RU" sz="2800" dirty="0">
              <a:solidFill>
                <a:srgbClr val="000000"/>
              </a:solidFill>
            </a:endParaRPr>
          </a:p>
          <a:p>
            <a:endParaRPr lang="ru-RU" sz="3300" b="1" dirty="0" smtClean="0">
              <a:solidFill>
                <a:schemeClr val="tx1"/>
              </a:solidFill>
            </a:endParaRPr>
          </a:p>
          <a:p>
            <a:r>
              <a:rPr lang="ru-RU" sz="3300" dirty="0" smtClean="0">
                <a:solidFill>
                  <a:schemeClr val="tx1"/>
                </a:solidFill>
              </a:rPr>
              <a:t>Пунктуация </a:t>
            </a:r>
            <a:r>
              <a:rPr lang="ru-RU" sz="3300" b="1" dirty="0">
                <a:solidFill>
                  <a:schemeClr val="tx1"/>
                </a:solidFill>
              </a:rPr>
              <a:t>(ОО-58, Р-87) </a:t>
            </a:r>
            <a:endParaRPr lang="ru-RU" sz="3300" b="1" dirty="0" smtClean="0">
              <a:solidFill>
                <a:schemeClr val="tx1"/>
              </a:solidFill>
            </a:endParaRPr>
          </a:p>
          <a:p>
            <a:r>
              <a:rPr lang="ru-RU" sz="3300" i="1" dirty="0" smtClean="0">
                <a:solidFill>
                  <a:schemeClr val="tx1"/>
                </a:solidFill>
              </a:rPr>
              <a:t> </a:t>
            </a:r>
            <a:r>
              <a:rPr lang="ru-RU" sz="3300" i="1" dirty="0">
                <a:solidFill>
                  <a:schemeClr val="tx1"/>
                </a:solidFill>
              </a:rPr>
              <a:t>(Яркий май явится на смену апрелю!)</a:t>
            </a:r>
          </a:p>
          <a:p>
            <a:endParaRPr lang="ru-RU" sz="3300" b="1" dirty="0" smtClean="0">
              <a:solidFill>
                <a:schemeClr val="tx1"/>
              </a:solidFill>
            </a:endParaRPr>
          </a:p>
          <a:p>
            <a:endParaRPr lang="ru-RU" sz="72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10669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/>
              <a:t>7. </a:t>
            </a:r>
            <a:r>
              <a:rPr lang="ru-RU" sz="3600" dirty="0"/>
              <a:t>Умение составлять план прочитанного текста (адекватно воспроизводить прочитанный текст с заданной степенью свернутости) в письменной форме, соблюдая нормы построения предложения и словоупотребления. Делить тексты на смысловые части, составлять план текста. </a:t>
            </a:r>
            <a:r>
              <a:rPr lang="ru-RU" sz="3600" b="1" dirty="0"/>
              <a:t>(ОО-27, Р- 65)</a:t>
            </a:r>
            <a:br>
              <a:rPr lang="ru-RU" sz="3600" b="1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17069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106690"/>
          </a:xfrm>
        </p:spPr>
        <p:txBody>
          <a:bodyPr>
            <a:noAutofit/>
          </a:bodyPr>
          <a:lstStyle/>
          <a:p>
            <a:pPr algn="l"/>
            <a:r>
              <a:rPr lang="ru-RU" sz="2800" b="1" dirty="0"/>
              <a:t>12.,13 </a:t>
            </a:r>
            <a:r>
              <a:rPr lang="ru-RU" sz="2800" dirty="0"/>
              <a:t>Умение распознавать имена существительные(прилагательные) в предложении, распознавать грамматические признаки имени существительного. Распознавать грамматические признаки слов, с учетом совокупности выявленных признаков относить слова к определенной группе основных частей речи /</a:t>
            </a:r>
            <a:br>
              <a:rPr lang="ru-RU" sz="2800" dirty="0"/>
            </a:br>
            <a:r>
              <a:rPr lang="ru-RU" sz="2800" i="1" dirty="0"/>
              <a:t>Проводить морфологический разбор имен существительных по предложенному в учебнике алгоритму; оценивать правильность проведения морфологического разбора; находить в тексте предлоги с именами существительными, к которым они относятся. </a:t>
            </a:r>
            <a:r>
              <a:rPr lang="ru-RU" sz="2800" b="1" dirty="0"/>
              <a:t>(ОО-36, Р-74)</a:t>
            </a:r>
            <a:br>
              <a:rPr lang="ru-RU" sz="2800" b="1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34082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363272" cy="56886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/>
              <a:t>15.</a:t>
            </a:r>
            <a:r>
              <a:rPr lang="ru-RU" sz="3600" b="1" dirty="0"/>
              <a:t> </a:t>
            </a:r>
            <a:r>
              <a:rPr lang="ru-RU" sz="3600" dirty="0"/>
              <a:t>Умение на основе данной информации  и собственного жизненного опыта обучающихся определять конкретную жизненную ситуацию для адекватной интерпретации данной информации, соблюдая при письме изученные орфографические и пунктуационные нормы. Интерпретация содержащейся в тексте информации.</a:t>
            </a:r>
            <a:br>
              <a:rPr lang="ru-RU" sz="3600" dirty="0"/>
            </a:br>
            <a:r>
              <a:rPr lang="ru-RU" sz="3600" b="1" dirty="0"/>
              <a:t>(ОО-9, Р-39)</a:t>
            </a: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29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73764"/>
            <a:ext cx="8862068" cy="6567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778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02" y="980729"/>
            <a:ext cx="8905463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3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955</TotalTime>
  <Words>201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 4 классе обучалось 11 учащихся. Из них 2 учащихся с ЗПР. Стабильно в течение года было 4 ударника. Максимальный балл за работу - 38. По классу – 29, минимальный -11. Средний балл -22. «4» - 4 уч. «3» -6 уч. «2» -1уч. Качество знаний -36%. Успеваемость - 91%.  </vt:lpstr>
      <vt:lpstr> </vt:lpstr>
      <vt:lpstr>7. Умение составлять план прочитанного текста (адекватно воспроизводить прочитанный текст с заданной степенью свернутости) в письменной форме, соблюдая нормы построения предложения и словоупотребления. Делить тексты на смысловые части, составлять план текста. (ОО-27, Р- 65) </vt:lpstr>
      <vt:lpstr>12.,13 Умение распознавать имена существительные(прилагательные) в предложении, распознавать грамматические признаки имени существительного. Распознавать грамматические признаки слов, с учетом совокупности выявленных признаков относить слова к определенной группе основных частей речи / Проводить морфологический разбор имен существительных по предложенному в учебнике алгоритму; оценивать правильность проведения морфологического разбора; находить в тексте предлоги с именами существительными, к которым они относятся. (ОО-36, Р-74) </vt:lpstr>
      <vt:lpstr>15. Умение на основе данной информации  и собственного жизненного опыта обучающихся определять конкретную жизненную ситуацию для адекватной интерпретации данной информации, соблюдая при письме изученные орфографические и пунктуационные нормы. Интерпретация содержащейся в тексте информации. (ОО-9, Р-39)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4 классе обучалось 11 учащихся. Из них 2 учащихся с ЗПР. Стабильно в течении года было 4 ударника. Максимальный балл за работу -38. По классу – 29, минимальный -11. Средний балл -22. Качество знаний -36%. Успеваемость - 91%.</dc:title>
  <dc:creator>FirstUser</dc:creator>
  <cp:lastModifiedBy>Windows User</cp:lastModifiedBy>
  <cp:revision>56</cp:revision>
  <dcterms:created xsi:type="dcterms:W3CDTF">2018-10-31T07:24:58Z</dcterms:created>
  <dcterms:modified xsi:type="dcterms:W3CDTF">2018-11-07T16:25:54Z</dcterms:modified>
</cp:coreProperties>
</file>