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71" r:id="rId3"/>
    <p:sldId id="273" r:id="rId4"/>
    <p:sldId id="274" r:id="rId5"/>
    <p:sldId id="275" r:id="rId6"/>
    <p:sldId id="276" r:id="rId7"/>
    <p:sldId id="277" r:id="rId8"/>
    <p:sldId id="278" r:id="rId9"/>
    <p:sldId id="280" r:id="rId10"/>
    <p:sldId id="281" r:id="rId11"/>
    <p:sldId id="282" r:id="rId12"/>
    <p:sldId id="283" r:id="rId13"/>
    <p:sldId id="284" r:id="rId14"/>
    <p:sldId id="285" r:id="rId15"/>
    <p:sldId id="259" r:id="rId16"/>
    <p:sldId id="260" r:id="rId17"/>
    <p:sldId id="261" r:id="rId18"/>
    <p:sldId id="289" r:id="rId19"/>
    <p:sldId id="286" r:id="rId20"/>
    <p:sldId id="288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65" d="100"/>
          <a:sy n="65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понизили</c:v>
                </c:pt>
                <c:pt idx="1">
                  <c:v>подтвердили</c:v>
                </c:pt>
                <c:pt idx="2">
                  <c:v>повысили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 formatCode="0.00%">
                  <c:v>7.0000000000000007E-2</c:v>
                </c:pt>
                <c:pt idx="1">
                  <c:v>0.76</c:v>
                </c:pt>
                <c:pt idx="2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742912"/>
        <c:axId val="64744448"/>
      </c:barChart>
      <c:catAx>
        <c:axId val="64742912"/>
        <c:scaling>
          <c:orientation val="minMax"/>
        </c:scaling>
        <c:delete val="0"/>
        <c:axPos val="b"/>
        <c:majorTickMark val="out"/>
        <c:minorTickMark val="none"/>
        <c:tickLblPos val="nextTo"/>
        <c:crossAx val="64744448"/>
        <c:crosses val="autoZero"/>
        <c:auto val="1"/>
        <c:lblAlgn val="ctr"/>
        <c:lblOffset val="100"/>
        <c:noMultiLvlLbl val="0"/>
      </c:catAx>
      <c:valAx>
        <c:axId val="6474444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64742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5" y="5373216"/>
            <a:ext cx="7872809" cy="10081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Представление практического </a:t>
            </a:r>
            <a:r>
              <a:rPr lang="ru-RU" sz="3600" b="1" dirty="0">
                <a:solidFill>
                  <a:srgbClr val="FF0000"/>
                </a:solidFill>
              </a:rPr>
              <a:t>опыта </a:t>
            </a:r>
            <a:r>
              <a:rPr lang="ru-RU" sz="3600" b="1" dirty="0" smtClean="0">
                <a:solidFill>
                  <a:srgbClr val="FF0000"/>
                </a:solidFill>
              </a:rPr>
              <a:t>педагогов </a:t>
            </a:r>
            <a:r>
              <a:rPr lang="ru-RU" sz="3600" b="1" dirty="0">
                <a:solidFill>
                  <a:srgbClr val="FF0000"/>
                </a:solidFill>
              </a:rPr>
              <a:t>по преодолению проблемных зон при подготовке  </a:t>
            </a:r>
            <a:r>
              <a:rPr lang="ru-RU" sz="3600" b="1" dirty="0" smtClean="0">
                <a:solidFill>
                  <a:srgbClr val="FF0000"/>
                </a:solidFill>
              </a:rPr>
              <a:t>к мониторинговым </a:t>
            </a:r>
            <a:r>
              <a:rPr lang="ru-RU" sz="3600" b="1" dirty="0">
                <a:solidFill>
                  <a:srgbClr val="FF0000"/>
                </a:solidFill>
              </a:rPr>
              <a:t>процедурам ( ВПР в 4-х классах </a:t>
            </a:r>
            <a:r>
              <a:rPr lang="ru-RU" sz="3600" b="1" dirty="0" smtClean="0">
                <a:solidFill>
                  <a:srgbClr val="FF0000"/>
                </a:solidFill>
              </a:rPr>
              <a:t>по русскому </a:t>
            </a:r>
            <a:r>
              <a:rPr lang="ru-RU" sz="3600" b="1" dirty="0">
                <a:solidFill>
                  <a:srgbClr val="FF0000"/>
                </a:solidFill>
              </a:rPr>
              <a:t>языку</a:t>
            </a:r>
            <a:r>
              <a:rPr lang="ru-RU" sz="3600" b="1" dirty="0" smtClean="0">
                <a:solidFill>
                  <a:srgbClr val="FF0000"/>
                </a:solidFill>
              </a:rPr>
              <a:t>)</a:t>
            </a:r>
            <a:r>
              <a:rPr lang="en-US" sz="3600" b="1" dirty="0" smtClean="0">
                <a:solidFill>
                  <a:srgbClr val="FF0000"/>
                </a:solidFill>
              </a:rPr>
              <a:t/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                                                               </a:t>
            </a: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/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/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МОУ «</a:t>
            </a:r>
            <a:r>
              <a:rPr lang="ru-RU" sz="2000" b="1" dirty="0" err="1" smtClean="0">
                <a:solidFill>
                  <a:schemeClr val="tx1"/>
                </a:solidFill>
              </a:rPr>
              <a:t>Зайковская</a:t>
            </a:r>
            <a:r>
              <a:rPr lang="ru-RU" sz="2000" b="1" dirty="0" smtClean="0">
                <a:solidFill>
                  <a:schemeClr val="tx1"/>
                </a:solidFill>
              </a:rPr>
              <a:t> СОШ № 1»     Крапивина Л.А.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AutoShape 2" descr="https://www.litres.ru/static/bookimages/39/85/09/39850988.bin.dir/39850988.cov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4646">
            <a:off x="6012530" y="141411"/>
            <a:ext cx="2825890" cy="162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74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848872" cy="5195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Синтаксис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6.1 Различение предложения, словосочетания, слова (осознание их сходства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иразличий</a:t>
            </a:r>
            <a:r>
              <a:rPr lang="ru-RU" dirty="0">
                <a:latin typeface="Calibri"/>
                <a:ea typeface="Calibri"/>
                <a:cs typeface="Times New Roman"/>
              </a:rPr>
              <a:t>). Установление связи (при помощи смысловых вопросов) между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словами в словосочетании и предложении.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6.2 Различение предложений по цели высказывания: повествовательные,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вопросительные </a:t>
            </a:r>
            <a:r>
              <a:rPr lang="ru-RU" dirty="0">
                <a:latin typeface="Calibri"/>
                <a:ea typeface="Calibri"/>
                <a:cs typeface="Times New Roman"/>
              </a:rPr>
              <a:t>и побудительные; по эмоциональной окраске (интонации):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восклицательные </a:t>
            </a:r>
            <a:r>
              <a:rPr lang="ru-RU" dirty="0">
                <a:latin typeface="Calibri"/>
                <a:ea typeface="Calibri"/>
                <a:cs typeface="Times New Roman"/>
              </a:rPr>
              <a:t>и невосклицательные.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6.3 Нахождение главных членов предложения: подлежащего и сказуемого.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6.4 Различение главных и второстепенных членов предложения.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6.5 Нахождение и самостоятельное составление предложений с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однородными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членами </a:t>
            </a:r>
            <a:r>
              <a:rPr lang="ru-RU" dirty="0">
                <a:latin typeface="Calibri"/>
                <a:ea typeface="Calibri"/>
                <a:cs typeface="Times New Roman"/>
              </a:rPr>
              <a:t>без союзов и с союзами и, а, но. Использование интонации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перечисления </a:t>
            </a:r>
            <a:r>
              <a:rPr lang="ru-RU" dirty="0">
                <a:latin typeface="Calibri"/>
                <a:ea typeface="Calibri"/>
                <a:cs typeface="Times New Roman"/>
              </a:rPr>
              <a:t>в предложениях с однородными членами.</a:t>
            </a:r>
          </a:p>
          <a:p>
            <a:r>
              <a:rPr lang="ru-RU" dirty="0">
                <a:latin typeface="Calibri"/>
                <a:ea typeface="Calibri"/>
                <a:cs typeface="Times New Roman"/>
              </a:rPr>
              <a:t>6.6 Различение простых и сложных предложений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53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56084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Орфография и пунктуация</a:t>
            </a:r>
          </a:p>
          <a:p>
            <a:r>
              <a:rPr lang="ru-RU" dirty="0"/>
              <a:t>7.1 Применение правил правописания сочетания </a:t>
            </a:r>
            <a:r>
              <a:rPr lang="ru-RU" dirty="0" err="1"/>
              <a:t>жи</a:t>
            </a:r>
            <a:r>
              <a:rPr lang="ru-RU" dirty="0"/>
              <a:t> – ши, </a:t>
            </a:r>
            <a:r>
              <a:rPr lang="ru-RU" dirty="0" err="1"/>
              <a:t>ча</a:t>
            </a:r>
            <a:r>
              <a:rPr lang="ru-RU" dirty="0"/>
              <a:t> – ща, чу – </a:t>
            </a:r>
            <a:r>
              <a:rPr lang="ru-RU" dirty="0" err="1"/>
              <a:t>щу</a:t>
            </a:r>
            <a:r>
              <a:rPr lang="ru-RU" dirty="0"/>
              <a:t>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положении </a:t>
            </a:r>
            <a:r>
              <a:rPr lang="ru-RU" dirty="0"/>
              <a:t>под ударением </a:t>
            </a:r>
            <a:endParaRPr lang="en-US" dirty="0" smtClean="0"/>
          </a:p>
          <a:p>
            <a:r>
              <a:rPr lang="ru-RU" dirty="0"/>
              <a:t>7.2 Применение правил правописания сочетания </a:t>
            </a:r>
            <a:r>
              <a:rPr lang="ru-RU" dirty="0" err="1"/>
              <a:t>чк</a:t>
            </a:r>
            <a:r>
              <a:rPr lang="ru-RU" dirty="0"/>
              <a:t> – </a:t>
            </a:r>
            <a:r>
              <a:rPr lang="ru-RU" dirty="0" err="1"/>
              <a:t>чн</a:t>
            </a:r>
            <a:r>
              <a:rPr lang="ru-RU" dirty="0"/>
              <a:t>, </a:t>
            </a:r>
            <a:r>
              <a:rPr lang="ru-RU" dirty="0" err="1"/>
              <a:t>чт</a:t>
            </a:r>
            <a:r>
              <a:rPr lang="ru-RU" dirty="0"/>
              <a:t>, </a:t>
            </a:r>
            <a:r>
              <a:rPr lang="ru-RU" dirty="0" err="1"/>
              <a:t>щн</a:t>
            </a:r>
            <a:endParaRPr lang="ru-RU" dirty="0"/>
          </a:p>
          <a:p>
            <a:r>
              <a:rPr lang="ru-RU" dirty="0"/>
              <a:t>7.3 Применение правил правописания: перенос слов</a:t>
            </a:r>
          </a:p>
          <a:p>
            <a:r>
              <a:rPr lang="ru-RU" dirty="0"/>
              <a:t>7.4 Применение правил правописания: прописная буква в начале предложения, в</a:t>
            </a:r>
          </a:p>
          <a:p>
            <a:r>
              <a:rPr lang="ru-RU" dirty="0"/>
              <a:t>именах собственных</a:t>
            </a:r>
          </a:p>
          <a:p>
            <a:r>
              <a:rPr lang="ru-RU" dirty="0"/>
              <a:t>7.5 Применение правил правописания: проверяемые безударные гласные в</a:t>
            </a:r>
          </a:p>
          <a:p>
            <a:r>
              <a:rPr lang="ru-RU" dirty="0"/>
              <a:t>корне слова</a:t>
            </a:r>
          </a:p>
          <a:p>
            <a:r>
              <a:rPr lang="ru-RU" dirty="0"/>
              <a:t>7.6 Применение правил правописания: парные звонкие и глухие согласные в</a:t>
            </a:r>
          </a:p>
          <a:p>
            <a:r>
              <a:rPr lang="ru-RU" dirty="0"/>
              <a:t>корне слова</a:t>
            </a:r>
          </a:p>
          <a:p>
            <a:r>
              <a:rPr lang="ru-RU" dirty="0"/>
              <a:t>7.7 Применение правил правописания: непроизносимые согласные</a:t>
            </a:r>
          </a:p>
          <a:p>
            <a:r>
              <a:rPr lang="ru-RU" dirty="0"/>
              <a:t>7.8 Применение правил правописания: непроверяемые гласные и согласные в</a:t>
            </a:r>
          </a:p>
          <a:p>
            <a:r>
              <a:rPr lang="ru-RU" dirty="0"/>
              <a:t>корне слова (на ограниченном перечне слов)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102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-79653"/>
            <a:ext cx="8496944" cy="6311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7.9 Применение правил правописания: гласные и согласные в неизменяемых </a:t>
            </a:r>
            <a:r>
              <a:rPr lang="ru-RU" dirty="0" smtClean="0"/>
              <a:t>на</a:t>
            </a:r>
            <a:r>
              <a:rPr lang="en-US" dirty="0" smtClean="0"/>
              <a:t> </a:t>
            </a:r>
            <a:r>
              <a:rPr lang="ru-RU" dirty="0" smtClean="0"/>
              <a:t>письме </a:t>
            </a:r>
            <a:r>
              <a:rPr lang="ru-RU" dirty="0"/>
              <a:t>приставках</a:t>
            </a:r>
          </a:p>
          <a:p>
            <a:r>
              <a:rPr lang="ru-RU" dirty="0"/>
              <a:t>7.10 Применение правил правописания: разделительные ъ и ь</a:t>
            </a:r>
          </a:p>
          <a:p>
            <a:r>
              <a:rPr lang="ru-RU" dirty="0"/>
              <a:t>7.11 Применение правил правописания: мягкий знак после шипящих на </a:t>
            </a:r>
            <a:r>
              <a:rPr lang="ru-RU" dirty="0" smtClean="0"/>
              <a:t>конце</a:t>
            </a:r>
            <a:r>
              <a:rPr lang="en-US" dirty="0" smtClean="0"/>
              <a:t> </a:t>
            </a:r>
            <a:r>
              <a:rPr lang="ru-RU" dirty="0" smtClean="0"/>
              <a:t>имен </a:t>
            </a:r>
            <a:r>
              <a:rPr lang="ru-RU" dirty="0"/>
              <a:t>существительных (ночь, нож, рожь, мышь)</a:t>
            </a:r>
          </a:p>
          <a:p>
            <a:r>
              <a:rPr lang="ru-RU" dirty="0"/>
              <a:t>7.12 Применение правил правописания: безударные падежные окончания </a:t>
            </a:r>
            <a:r>
              <a:rPr lang="ru-RU" dirty="0" smtClean="0"/>
              <a:t>имен</a:t>
            </a:r>
            <a:r>
              <a:rPr lang="en-US" dirty="0" smtClean="0"/>
              <a:t> </a:t>
            </a:r>
            <a:r>
              <a:rPr lang="ru-RU" dirty="0" smtClean="0"/>
              <a:t>существительных </a:t>
            </a:r>
            <a:r>
              <a:rPr lang="ru-RU" dirty="0"/>
              <a:t>(кроме существительных на -</a:t>
            </a:r>
            <a:r>
              <a:rPr lang="ru-RU" dirty="0" err="1"/>
              <a:t>мя</a:t>
            </a:r>
            <a:r>
              <a:rPr lang="ru-RU" dirty="0"/>
              <a:t>, -</a:t>
            </a:r>
            <a:r>
              <a:rPr lang="ru-RU" dirty="0" err="1"/>
              <a:t>ий</a:t>
            </a:r>
            <a:r>
              <a:rPr lang="ru-RU" dirty="0"/>
              <a:t>, -</a:t>
            </a:r>
            <a:r>
              <a:rPr lang="ru-RU" dirty="0" err="1"/>
              <a:t>ья</a:t>
            </a:r>
            <a:r>
              <a:rPr lang="ru-RU" dirty="0"/>
              <a:t>, -</a:t>
            </a:r>
            <a:r>
              <a:rPr lang="ru-RU" dirty="0" err="1"/>
              <a:t>ье</a:t>
            </a:r>
            <a:r>
              <a:rPr lang="ru-RU" dirty="0"/>
              <a:t>, -</a:t>
            </a:r>
            <a:r>
              <a:rPr lang="ru-RU" dirty="0" err="1"/>
              <a:t>ия</a:t>
            </a:r>
            <a:r>
              <a:rPr lang="ru-RU" dirty="0"/>
              <a:t>, -</a:t>
            </a:r>
            <a:r>
              <a:rPr lang="ru-RU" dirty="0" err="1"/>
              <a:t>ов</a:t>
            </a:r>
            <a:r>
              <a:rPr lang="ru-RU" dirty="0"/>
              <a:t>, -ин)</a:t>
            </a:r>
          </a:p>
          <a:p>
            <a:r>
              <a:rPr lang="ru-RU" dirty="0"/>
              <a:t>7.13 Применение правил правописания: безударные окончания имен </a:t>
            </a:r>
            <a:r>
              <a:rPr lang="ru-RU" dirty="0" smtClean="0"/>
              <a:t>прилагательных</a:t>
            </a:r>
            <a:endParaRPr lang="ru-RU" dirty="0"/>
          </a:p>
          <a:p>
            <a:r>
              <a:rPr lang="ru-RU" dirty="0"/>
              <a:t>7.14 Применение правил правописания: раздельное написание предлогов с </a:t>
            </a:r>
            <a:r>
              <a:rPr lang="ru-RU" dirty="0" smtClean="0"/>
              <a:t>личными местоимениями</a:t>
            </a:r>
            <a:endParaRPr lang="en-US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7.15 Применение правил правописания: не с глаголами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7.16 Применение правил правописания: мягкий знак после шипящих на конце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глаголов в форме 2-го лица единственного числа (пишешь, учишь)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7.17 Применение правил правописания: мягкий знак в глаголах в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сочетании –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ться</a:t>
            </a:r>
            <a:endParaRPr lang="en-US" dirty="0" smtClean="0">
              <a:latin typeface="Calibri"/>
              <a:ea typeface="Calibri"/>
              <a:cs typeface="Times New Roman"/>
            </a:endParaRPr>
          </a:p>
          <a:p>
            <a:r>
              <a:rPr lang="ru-RU" dirty="0"/>
              <a:t>7.18 Применение правил правописания: безударные личные окончания глаголов</a:t>
            </a:r>
          </a:p>
          <a:p>
            <a:r>
              <a:rPr lang="ru-RU" dirty="0"/>
              <a:t>7.19 Применение правил правописания: раздельное написание предлогов с </a:t>
            </a:r>
            <a:r>
              <a:rPr lang="ru-RU" dirty="0" smtClean="0"/>
              <a:t>другими </a:t>
            </a:r>
            <a:r>
              <a:rPr lang="ru-RU" dirty="0"/>
              <a:t>словами</a:t>
            </a:r>
          </a:p>
        </p:txBody>
      </p:sp>
    </p:spTree>
    <p:extLst>
      <p:ext uri="{BB962C8B-B14F-4D97-AF65-F5344CB8AC3E}">
        <p14:creationId xmlns:p14="http://schemas.microsoft.com/office/powerpoint/2010/main" val="298664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9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7.20 Применение правил правописания: знаки препинания в конце предложения:</a:t>
            </a:r>
          </a:p>
          <a:p>
            <a:r>
              <a:rPr lang="ru-RU" dirty="0"/>
              <a:t>точка, вопросительный и восклицательный знаки</a:t>
            </a:r>
          </a:p>
          <a:p>
            <a:r>
              <a:rPr lang="ru-RU" dirty="0"/>
              <a:t>7.21 Применение правил правописания: знаки препинания (запятая) в </a:t>
            </a:r>
            <a:r>
              <a:rPr lang="ru-RU" dirty="0" smtClean="0"/>
              <a:t>предложениях </a:t>
            </a:r>
            <a:r>
              <a:rPr lang="ru-RU" dirty="0"/>
              <a:t>с однородными членами</a:t>
            </a:r>
          </a:p>
        </p:txBody>
      </p:sp>
    </p:spTree>
    <p:extLst>
      <p:ext uri="{BB962C8B-B14F-4D97-AF65-F5344CB8AC3E}">
        <p14:creationId xmlns:p14="http://schemas.microsoft.com/office/powerpoint/2010/main" val="197786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-79653"/>
            <a:ext cx="8280920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Текст</a:t>
            </a:r>
          </a:p>
          <a:p>
            <a:r>
              <a:rPr lang="ru-RU" b="1" dirty="0"/>
              <a:t>8.1 Текст. Признаки текста. Смысловое единство предложений в тексте. </a:t>
            </a:r>
            <a:r>
              <a:rPr lang="ru-RU" b="1" dirty="0" smtClean="0"/>
              <a:t>Заглавие </a:t>
            </a:r>
            <a:r>
              <a:rPr lang="ru-RU" b="1" dirty="0"/>
              <a:t>текста.</a:t>
            </a:r>
          </a:p>
          <a:p>
            <a:r>
              <a:rPr lang="ru-RU" b="1" dirty="0"/>
              <a:t>8.2 Последовательность предложений в тексте.</a:t>
            </a:r>
          </a:p>
          <a:p>
            <a:r>
              <a:rPr lang="ru-RU" b="1" dirty="0"/>
              <a:t>8.3 Последовательность частей текста (абзацев).</a:t>
            </a:r>
          </a:p>
          <a:p>
            <a:r>
              <a:rPr lang="ru-RU" b="1" dirty="0"/>
              <a:t>8.4 Комплексная работа над структурой текста: </a:t>
            </a:r>
            <a:r>
              <a:rPr lang="ru-RU" b="1" dirty="0" err="1"/>
              <a:t>озаглавливание</a:t>
            </a:r>
            <a:r>
              <a:rPr lang="ru-RU" b="1" dirty="0"/>
              <a:t>, </a:t>
            </a:r>
            <a:r>
              <a:rPr lang="ru-RU" b="1" dirty="0" smtClean="0"/>
              <a:t>корректирование порядка</a:t>
            </a:r>
            <a:r>
              <a:rPr lang="en-US" b="1" dirty="0" smtClean="0"/>
              <a:t> </a:t>
            </a:r>
            <a:r>
              <a:rPr lang="ru-RU" b="1" dirty="0" smtClean="0"/>
              <a:t>предложений </a:t>
            </a:r>
            <a:r>
              <a:rPr lang="ru-RU" b="1" dirty="0"/>
              <a:t>и частей текста (абзацев).</a:t>
            </a:r>
          </a:p>
          <a:p>
            <a:r>
              <a:rPr lang="ru-RU" b="1" dirty="0"/>
              <a:t>8.5 План текста. Составление планов к данным текстам. Создание </a:t>
            </a:r>
            <a:r>
              <a:rPr lang="ru-RU" b="1" dirty="0" smtClean="0"/>
              <a:t>собственных</a:t>
            </a:r>
            <a:r>
              <a:rPr lang="en-US" b="1" dirty="0" smtClean="0"/>
              <a:t> </a:t>
            </a:r>
            <a:r>
              <a:rPr lang="ru-RU" b="1" dirty="0" smtClean="0"/>
              <a:t>текстов </a:t>
            </a:r>
            <a:r>
              <a:rPr lang="ru-RU" b="1" dirty="0"/>
              <a:t>по предложенным планам.</a:t>
            </a:r>
          </a:p>
          <a:p>
            <a:r>
              <a:rPr lang="ru-RU" b="1" dirty="0"/>
              <a:t>8.6 Типы текстов: описание, повествование, рассуждение, их особенности.</a:t>
            </a:r>
          </a:p>
          <a:p>
            <a:r>
              <a:rPr lang="ru-RU" b="1" dirty="0"/>
              <a:t>8.7 Знакомство с жанрами письма и поздравления, записки и другими </a:t>
            </a:r>
            <a:r>
              <a:rPr lang="ru-RU" b="1" dirty="0" smtClean="0"/>
              <a:t>небольшими </a:t>
            </a:r>
            <a:r>
              <a:rPr lang="ru-RU" b="1" dirty="0"/>
              <a:t>текстами для конкретных ситуаций общения. </a:t>
            </a:r>
            <a:endParaRPr lang="en-US" b="1" dirty="0" smtClean="0"/>
          </a:p>
          <a:p>
            <a:r>
              <a:rPr lang="ru-RU" b="1" dirty="0"/>
              <a:t>8.8 Создание собственных текстов и корректирование заданных текстов с </a:t>
            </a:r>
            <a:r>
              <a:rPr lang="ru-RU" b="1" dirty="0" smtClean="0"/>
              <a:t>учетом </a:t>
            </a:r>
            <a:r>
              <a:rPr lang="ru-RU" b="1" dirty="0"/>
              <a:t>точности, правильности, богатства и выразительности письменной </a:t>
            </a:r>
            <a:r>
              <a:rPr lang="ru-RU" b="1" dirty="0" smtClean="0"/>
              <a:t>речи;</a:t>
            </a:r>
            <a:r>
              <a:rPr lang="en-US" b="1" dirty="0" smtClean="0"/>
              <a:t> </a:t>
            </a:r>
            <a:r>
              <a:rPr lang="ru-RU" b="1" dirty="0" smtClean="0"/>
              <a:t>использование </a:t>
            </a:r>
            <a:r>
              <a:rPr lang="ru-RU" b="1" dirty="0"/>
              <a:t>в текстах синонимов и антонимов.</a:t>
            </a:r>
          </a:p>
          <a:p>
            <a:r>
              <a:rPr lang="ru-RU" b="1" dirty="0"/>
              <a:t> 8.9 Знакомство с основными видами изложений и сочинений (без </a:t>
            </a:r>
            <a:r>
              <a:rPr lang="ru-RU" b="1" dirty="0" smtClean="0"/>
              <a:t>заучивания</a:t>
            </a:r>
            <a:r>
              <a:rPr lang="en-US" b="1" dirty="0" smtClean="0"/>
              <a:t> </a:t>
            </a:r>
            <a:r>
              <a:rPr lang="ru-RU" b="1" dirty="0" smtClean="0"/>
              <a:t>определений</a:t>
            </a:r>
            <a:r>
              <a:rPr lang="ru-RU" b="1" dirty="0"/>
              <a:t>): изложения подробные и выборочные, изложения с </a:t>
            </a:r>
            <a:r>
              <a:rPr lang="ru-RU" b="1" dirty="0" smtClean="0"/>
              <a:t>элементами </a:t>
            </a:r>
            <a:r>
              <a:rPr lang="ru-RU" b="1" dirty="0"/>
              <a:t>сочинения; сочинения-повествования, сочинения-описания, </a:t>
            </a:r>
            <a:r>
              <a:rPr lang="ru-RU" b="1" dirty="0" smtClean="0"/>
              <a:t>сочинения-рассуждения</a:t>
            </a:r>
            <a:endParaRPr lang="ru-RU" b="1" dirty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60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Русский язык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249350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98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900279" cy="612068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- умение распознавать части речи (</a:t>
            </a:r>
            <a:r>
              <a:rPr lang="ru-RU" sz="2800" b="1" dirty="0" smtClean="0">
                <a:solidFill>
                  <a:srgbClr val="FF0000"/>
                </a:solidFill>
              </a:rPr>
              <a:t>82%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умение классифицировать согласные звуки (</a:t>
            </a:r>
            <a:r>
              <a:rPr lang="ru-RU" sz="2800" b="1" dirty="0" smtClean="0">
                <a:solidFill>
                  <a:srgbClr val="FF0000"/>
                </a:solidFill>
              </a:rPr>
              <a:t>69%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определение темы и главной мысли текста (</a:t>
            </a:r>
            <a:r>
              <a:rPr lang="ru-RU" sz="2800" b="1" dirty="0" smtClean="0">
                <a:solidFill>
                  <a:srgbClr val="FF0000"/>
                </a:solidFill>
              </a:rPr>
              <a:t>60%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умение распознавать значение слова (</a:t>
            </a:r>
            <a:r>
              <a:rPr lang="ru-RU" sz="2800" b="1" dirty="0" smtClean="0">
                <a:solidFill>
                  <a:srgbClr val="FF0000"/>
                </a:solidFill>
              </a:rPr>
              <a:t>86%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подбор синонимов (</a:t>
            </a:r>
            <a:r>
              <a:rPr lang="ru-RU" sz="2800" b="1" dirty="0" smtClean="0">
                <a:solidFill>
                  <a:srgbClr val="FF0000"/>
                </a:solidFill>
              </a:rPr>
              <a:t>86%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грамматические признаки имен существительных (</a:t>
            </a:r>
            <a:r>
              <a:rPr lang="ru-RU" sz="2800" b="1" dirty="0" smtClean="0">
                <a:solidFill>
                  <a:srgbClr val="FF0000"/>
                </a:solidFill>
              </a:rPr>
              <a:t>83%</a:t>
            </a:r>
            <a:r>
              <a:rPr lang="ru-RU" sz="2800" b="1" dirty="0" smtClean="0">
                <a:solidFill>
                  <a:schemeClr val="tx1"/>
                </a:solidFill>
              </a:rPr>
              <a:t>, по региону </a:t>
            </a:r>
            <a:r>
              <a:rPr lang="ru-RU" sz="2800" b="1" dirty="0" smtClean="0">
                <a:solidFill>
                  <a:srgbClr val="FF0000"/>
                </a:solidFill>
              </a:rPr>
              <a:t>74%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грамматические признаки имен прилагательных (</a:t>
            </a:r>
            <a:r>
              <a:rPr lang="ru-RU" sz="2800" b="1" dirty="0" smtClean="0">
                <a:solidFill>
                  <a:srgbClr val="FF0000"/>
                </a:solidFill>
              </a:rPr>
              <a:t>72%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-распознавание глаголов (</a:t>
            </a:r>
            <a:r>
              <a:rPr lang="ru-RU" sz="2800" b="1" dirty="0" smtClean="0">
                <a:solidFill>
                  <a:srgbClr val="FF0000"/>
                </a:solidFill>
              </a:rPr>
              <a:t>90%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7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2"/>
            <a:ext cx="86663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dirty="0" smtClean="0"/>
              <a:t>умение писать под диктовку, соблюдать орфографические нормы-(</a:t>
            </a:r>
            <a:r>
              <a:rPr lang="ru-RU" sz="2800" dirty="0" smtClean="0">
                <a:solidFill>
                  <a:srgbClr val="FF0000"/>
                </a:solidFill>
              </a:rPr>
              <a:t>52%</a:t>
            </a:r>
            <a:r>
              <a:rPr lang="ru-RU" sz="2800" dirty="0" smtClean="0"/>
              <a:t>),а по региону </a:t>
            </a:r>
            <a:r>
              <a:rPr lang="ru-RU" sz="2800" dirty="0" smtClean="0">
                <a:solidFill>
                  <a:srgbClr val="FF0000"/>
                </a:solidFill>
              </a:rPr>
              <a:t>62%</a:t>
            </a:r>
            <a:r>
              <a:rPr lang="ru-RU" sz="2800" dirty="0" smtClean="0"/>
              <a:t>, по России-</a:t>
            </a:r>
            <a:r>
              <a:rPr lang="ru-RU" sz="2800" dirty="0" smtClean="0">
                <a:solidFill>
                  <a:srgbClr val="FF0000"/>
                </a:solidFill>
              </a:rPr>
              <a:t>66%</a:t>
            </a:r>
          </a:p>
          <a:p>
            <a:pPr marL="457200" indent="-457200">
              <a:buFontTx/>
              <a:buChar char="-"/>
            </a:pPr>
            <a:r>
              <a:rPr lang="ru-RU" sz="2800" dirty="0" smtClean="0"/>
              <a:t>- умение распознавать однородные члены предложения и выделять предложения с однородными членами (</a:t>
            </a:r>
            <a:r>
              <a:rPr lang="ru-RU" sz="2800" dirty="0" smtClean="0">
                <a:solidFill>
                  <a:srgbClr val="FF0000"/>
                </a:solidFill>
              </a:rPr>
              <a:t>55%</a:t>
            </a:r>
            <a:r>
              <a:rPr lang="ru-RU" sz="2800" dirty="0" smtClean="0"/>
              <a:t>, по региону - </a:t>
            </a:r>
            <a:r>
              <a:rPr lang="ru-RU" sz="2800" dirty="0" smtClean="0">
                <a:solidFill>
                  <a:srgbClr val="FF0000"/>
                </a:solidFill>
              </a:rPr>
              <a:t>67%</a:t>
            </a:r>
            <a:r>
              <a:rPr lang="ru-RU" sz="2800" dirty="0" smtClean="0"/>
              <a:t>)</a:t>
            </a:r>
          </a:p>
          <a:p>
            <a:pPr marL="457200" indent="-457200">
              <a:buFontTx/>
              <a:buChar char="-"/>
            </a:pPr>
            <a:r>
              <a:rPr lang="ru-RU" sz="2800" dirty="0"/>
              <a:t>з</a:t>
            </a:r>
            <a:r>
              <a:rPr lang="ru-RU" sz="2800" dirty="0" smtClean="0"/>
              <a:t>адавать вопросы по содержанию текста и отвечать на них, подтверждая ответ примером из текста </a:t>
            </a:r>
            <a:r>
              <a:rPr lang="ru-RU" sz="2800" dirty="0" smtClean="0">
                <a:solidFill>
                  <a:srgbClr val="FF0000"/>
                </a:solidFill>
              </a:rPr>
              <a:t>57%</a:t>
            </a:r>
            <a:r>
              <a:rPr lang="ru-RU" sz="2800" dirty="0" smtClean="0"/>
              <a:t>, по региону – </a:t>
            </a:r>
            <a:r>
              <a:rPr lang="ru-RU" sz="2800" dirty="0" smtClean="0">
                <a:solidFill>
                  <a:srgbClr val="FF0000"/>
                </a:solidFill>
              </a:rPr>
              <a:t>69%)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61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50016" y="1422392"/>
            <a:ext cx="6027515" cy="3704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615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31543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Произнеси данные слова и поставь знак ударения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Щавель, свекла, морковь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Карточка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Алфавит, брала, километр, заняла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80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6632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Кодификаторы проверяемых элементов содержания и требований </a:t>
            </a:r>
            <a:r>
              <a:rPr lang="ru-RU" sz="2000" b="1" dirty="0" smtClean="0">
                <a:solidFill>
                  <a:srgbClr val="FF0000"/>
                </a:solidFill>
              </a:rPr>
              <a:t>к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уровню </a:t>
            </a:r>
            <a:r>
              <a:rPr lang="ru-RU" sz="2000" b="1" dirty="0">
                <a:solidFill>
                  <a:srgbClr val="FF0000"/>
                </a:solidFill>
              </a:rPr>
              <a:t>подготовки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824518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Виды речевой деятельности</a:t>
            </a:r>
          </a:p>
          <a:p>
            <a:r>
              <a:rPr lang="ru-RU" b="1" dirty="0"/>
              <a:t>1 </a:t>
            </a:r>
            <a:r>
              <a:rPr lang="ru-RU" b="1" dirty="0">
                <a:solidFill>
                  <a:srgbClr val="FF0000"/>
                </a:solidFill>
              </a:rPr>
              <a:t>Слушание</a:t>
            </a:r>
          </a:p>
          <a:p>
            <a:r>
              <a:rPr lang="ru-RU" b="1" dirty="0"/>
              <a:t>1.1 Понимание на слух информации, содержащейся в предъявляемом тексте,</a:t>
            </a:r>
          </a:p>
          <a:p>
            <a:r>
              <a:rPr lang="ru-RU" b="1" dirty="0"/>
              <a:t>определение основной мысли текста, передача его содержания по вопросам.</a:t>
            </a:r>
          </a:p>
          <a:p>
            <a:r>
              <a:rPr lang="ru-RU" b="1" dirty="0"/>
              <a:t>2 </a:t>
            </a:r>
            <a:r>
              <a:rPr lang="ru-RU" b="1" dirty="0">
                <a:solidFill>
                  <a:srgbClr val="FF0000"/>
                </a:solidFill>
              </a:rPr>
              <a:t>Говорение</a:t>
            </a:r>
          </a:p>
          <a:p>
            <a:r>
              <a:rPr lang="ru-RU" b="1" dirty="0"/>
              <a:t>2.1 Выбор языковых средств в соответствии с целями и условиями общения </a:t>
            </a:r>
            <a:r>
              <a:rPr lang="ru-RU" b="1" dirty="0" smtClean="0"/>
              <a:t>для</a:t>
            </a:r>
            <a:r>
              <a:rPr lang="en-US" b="1" dirty="0" smtClean="0"/>
              <a:t>  </a:t>
            </a:r>
            <a:r>
              <a:rPr lang="ru-RU" b="1" dirty="0" smtClean="0"/>
              <a:t>эффективного </a:t>
            </a:r>
            <a:r>
              <a:rPr lang="ru-RU" b="1" dirty="0"/>
              <a:t>решения коммуникативной задачи.</a:t>
            </a:r>
          </a:p>
          <a:p>
            <a:r>
              <a:rPr lang="ru-RU" b="1" dirty="0"/>
              <a:t>2.2 Овладение умениями начать, поддержать, закончить разговор, </a:t>
            </a:r>
            <a:r>
              <a:rPr lang="ru-RU" b="1" dirty="0" smtClean="0"/>
              <a:t>привлечь</a:t>
            </a:r>
            <a:r>
              <a:rPr lang="en-US" b="1" dirty="0" smtClean="0"/>
              <a:t> </a:t>
            </a:r>
            <a:r>
              <a:rPr lang="ru-RU" b="1" dirty="0" smtClean="0"/>
              <a:t>внимание </a:t>
            </a:r>
            <a:r>
              <a:rPr lang="ru-RU" b="1" dirty="0"/>
              <a:t>и т. п.</a:t>
            </a:r>
          </a:p>
          <a:p>
            <a:r>
              <a:rPr lang="ru-RU" b="1" dirty="0"/>
              <a:t>2.3 Практическое овладение диалогической формой речи.</a:t>
            </a:r>
          </a:p>
          <a:p>
            <a:r>
              <a:rPr lang="ru-RU" b="1" dirty="0"/>
              <a:t>2.4 Практическое овладение устными монологическими высказываниями </a:t>
            </a:r>
            <a:r>
              <a:rPr lang="ru-RU" b="1" dirty="0" smtClean="0"/>
              <a:t>в</a:t>
            </a:r>
            <a:r>
              <a:rPr lang="en-US" b="1" dirty="0" smtClean="0"/>
              <a:t> </a:t>
            </a:r>
            <a:r>
              <a:rPr lang="ru-RU" b="1" dirty="0" smtClean="0"/>
              <a:t>соответствии </a:t>
            </a:r>
            <a:r>
              <a:rPr lang="ru-RU" b="1" dirty="0"/>
              <a:t>с учебной задачей (описание, повествование, рассуждение).</a:t>
            </a:r>
          </a:p>
          <a:p>
            <a:r>
              <a:rPr lang="ru-RU" b="1" dirty="0"/>
              <a:t>2.5 Овладение нормами речевого этикета в ситуациях учебного и </a:t>
            </a:r>
            <a:r>
              <a:rPr lang="ru-RU" b="1" dirty="0" smtClean="0"/>
              <a:t>бытового</a:t>
            </a:r>
            <a:r>
              <a:rPr lang="en-US" b="1" dirty="0" smtClean="0"/>
              <a:t> </a:t>
            </a:r>
            <a:r>
              <a:rPr lang="ru-RU" b="1" dirty="0" smtClean="0"/>
              <a:t>общения </a:t>
            </a:r>
            <a:r>
              <a:rPr lang="ru-RU" b="1" dirty="0"/>
              <a:t>(приветствие, прощание, извинение, благодарность, обращение с</a:t>
            </a:r>
          </a:p>
          <a:p>
            <a:r>
              <a:rPr lang="ru-RU" b="1" dirty="0"/>
              <a:t>просьбой</a:t>
            </a:r>
            <a:r>
              <a:rPr lang="ru-RU" b="1" dirty="0" smtClean="0"/>
              <a:t>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1064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(1)В мире существует много необычных, удивительных памятников. (2)Есть они и в России, вот, например, памятник букве «ё» в Ульяновске. (3)Раньше этот город назывался Симбирском, в нём родился известный русский писатель Николай Михайлович Карамзин, который придумал букву «ё». (4)Он предложил поставить над буквой «е» две точки. (5)До изобретения буквы «ё» писали или «</a:t>
            </a:r>
            <a:r>
              <a:rPr lang="ru-RU" dirty="0" err="1"/>
              <a:t>ио</a:t>
            </a:r>
            <a:r>
              <a:rPr lang="ru-RU" dirty="0"/>
              <a:t>», или просто «е».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(</a:t>
            </a:r>
            <a:r>
              <a:rPr lang="ru-RU" dirty="0"/>
              <a:t>6)В Псковской области, неподалёку от усадьбы Михайловское, где жил в ссылке Александр Сергеевич Пушкин, поставили памятник зайцу. (7)Монумента заяц удостоился за то, что … спас великого русского поэта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                      (</a:t>
            </a:r>
            <a:r>
              <a:rPr lang="ru-RU" dirty="0"/>
              <a:t>8)Произошло это так. (9)Пушкин решил самовольно покинуть северную деревню и тайно приехать в столицу − Петербург, чтобы повидать друзей. (10)Он ехал на санях, и вдруг дорогу ему перебежал заяц. (11)Это было плохой приметой. (12)Суеверный поэт сразу же вернулся домой. (13)А в это время в Петербурге дворяне (и среди них друзья Пушкина) пытались поднять восстание против царя. (14)Не будь зайца, поэт наверняка присоединился бы к бунтовщикам и скорее всего погиб бы. (15)Псковичи считают, что заяц сохранил Пушкину жизнь, вот и отметили его заслуги памятником</a:t>
            </a:r>
          </a:p>
        </p:txBody>
      </p:sp>
    </p:spTree>
    <p:extLst>
      <p:ext uri="{BB962C8B-B14F-4D97-AF65-F5344CB8AC3E}">
        <p14:creationId xmlns:p14="http://schemas.microsoft.com/office/powerpoint/2010/main" val="164437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1978" y="537997"/>
            <a:ext cx="750046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Задания 12,13 и 14</a:t>
            </a:r>
          </a:p>
          <a:p>
            <a:r>
              <a:rPr lang="ru-RU" sz="2400" b="1" dirty="0" smtClean="0"/>
              <a:t>     Выпиши </a:t>
            </a:r>
            <a:r>
              <a:rPr lang="ru-RU" sz="2400" b="1" dirty="0"/>
              <a:t>из 13-го предложения все имена существительные в той форме, в которой они употреблены в предложении. Укажи род, склонение, число, падеж одной из форм имени существительного (на выбор</a:t>
            </a:r>
            <a:r>
              <a:rPr lang="ru-RU" sz="2400" b="1" dirty="0" smtClean="0"/>
              <a:t>)</a:t>
            </a:r>
          </a:p>
          <a:p>
            <a:r>
              <a:rPr lang="ru-RU" sz="2400" b="1" dirty="0" smtClean="0"/>
              <a:t>     Выпиши </a:t>
            </a:r>
            <a:r>
              <a:rPr lang="ru-RU" sz="2400" b="1" dirty="0"/>
              <a:t>из 9-го предложения все формы имён прилагательных с именами существительными, к которым они относятся. Укажи число, род (если есть), падеж одной из форм имени прилагательного (на выбор). </a:t>
            </a:r>
            <a:endParaRPr lang="ru-RU" sz="2400" b="1" dirty="0" smtClean="0"/>
          </a:p>
          <a:p>
            <a:r>
              <a:rPr lang="ru-RU" sz="2400" b="1" dirty="0" smtClean="0"/>
              <a:t>    Выпиши </a:t>
            </a:r>
            <a:r>
              <a:rPr lang="ru-RU" sz="2400" b="1" dirty="0"/>
              <a:t>из 5-го предложения все глаголы в той форме, в которой </a:t>
            </a:r>
            <a:r>
              <a:rPr lang="ru-RU" sz="2400" b="1" dirty="0" smtClean="0"/>
              <a:t>они употреблены </a:t>
            </a:r>
            <a:r>
              <a:rPr lang="ru-RU" sz="2400" b="1" dirty="0"/>
              <a:t>в предложении.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97129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9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3 </a:t>
            </a:r>
            <a:r>
              <a:rPr lang="ru-RU" b="1" dirty="0">
                <a:solidFill>
                  <a:srgbClr val="FF0000"/>
                </a:solidFill>
              </a:rPr>
              <a:t>Чтение</a:t>
            </a:r>
          </a:p>
          <a:p>
            <a:r>
              <a:rPr lang="ru-RU" dirty="0"/>
              <a:t>3.1 Понимание учебного текста. Выборочное чтение с целью </a:t>
            </a:r>
            <a:r>
              <a:rPr lang="ru-RU" dirty="0" smtClean="0"/>
              <a:t>нахождения</a:t>
            </a:r>
            <a:r>
              <a:rPr lang="en-US" dirty="0" smtClean="0"/>
              <a:t> </a:t>
            </a:r>
            <a:r>
              <a:rPr lang="ru-RU" dirty="0" smtClean="0"/>
              <a:t>необходимого </a:t>
            </a:r>
            <a:r>
              <a:rPr lang="ru-RU" dirty="0"/>
              <a:t>материала.</a:t>
            </a:r>
          </a:p>
          <a:p>
            <a:r>
              <a:rPr lang="ru-RU" dirty="0"/>
              <a:t>3.2 Нахождение информации, заданной в тексте в явном виде.</a:t>
            </a:r>
          </a:p>
          <a:p>
            <a:r>
              <a:rPr lang="ru-RU" dirty="0"/>
              <a:t>3.3 Формулирование простых выводов на основе информации, содержащейся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тексте</a:t>
            </a:r>
            <a:r>
              <a:rPr lang="ru-RU" dirty="0"/>
              <a:t>.</a:t>
            </a:r>
          </a:p>
          <a:p>
            <a:r>
              <a:rPr lang="ru-RU" dirty="0"/>
              <a:t>3.4 Интерпретация и обобщение содержащейся в тексте информации.</a:t>
            </a:r>
          </a:p>
          <a:p>
            <a:r>
              <a:rPr lang="ru-RU" dirty="0"/>
              <a:t>3.5 Анализ и оценка содержания, языковых особенностей и структуры текста. </a:t>
            </a:r>
          </a:p>
        </p:txBody>
      </p:sp>
    </p:spTree>
    <p:extLst>
      <p:ext uri="{BB962C8B-B14F-4D97-AF65-F5344CB8AC3E}">
        <p14:creationId xmlns:p14="http://schemas.microsoft.com/office/powerpoint/2010/main" val="68874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5846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4 Письмо</a:t>
            </a:r>
          </a:p>
          <a:p>
            <a:r>
              <a:rPr lang="ru-RU" b="1" dirty="0"/>
              <a:t>4.1 Письмо букв, буквосочетаний, слогов, слов, предложений в </a:t>
            </a:r>
            <a:r>
              <a:rPr lang="ru-RU" b="1" dirty="0" smtClean="0"/>
              <a:t>системе</a:t>
            </a:r>
            <a:r>
              <a:rPr lang="en-US" b="1" dirty="0" smtClean="0"/>
              <a:t> </a:t>
            </a:r>
            <a:r>
              <a:rPr lang="ru-RU" b="1" dirty="0" smtClean="0"/>
              <a:t>обучения </a:t>
            </a:r>
            <a:r>
              <a:rPr lang="ru-RU" b="1" dirty="0"/>
              <a:t>грамоте.</a:t>
            </a:r>
          </a:p>
          <a:p>
            <a:r>
              <a:rPr lang="ru-RU" b="1" dirty="0"/>
              <a:t>4.2 Овладение разборчивым, аккуратным письмом с учетом </a:t>
            </a:r>
            <a:r>
              <a:rPr lang="ru-RU" b="1" dirty="0" smtClean="0"/>
              <a:t>гигиенических</a:t>
            </a:r>
            <a:r>
              <a:rPr lang="en-US" b="1" dirty="0" smtClean="0"/>
              <a:t> </a:t>
            </a:r>
            <a:r>
              <a:rPr lang="ru-RU" b="1" dirty="0" smtClean="0"/>
              <a:t>требований </a:t>
            </a:r>
            <a:r>
              <a:rPr lang="ru-RU" b="1" dirty="0"/>
              <a:t>к этому виду учебной работы.</a:t>
            </a:r>
          </a:p>
          <a:p>
            <a:r>
              <a:rPr lang="ru-RU" b="1" dirty="0"/>
              <a:t>4.3 Списывание, письмо под диктовку в соответствии с изученными правилами.</a:t>
            </a:r>
          </a:p>
          <a:p>
            <a:r>
              <a:rPr lang="ru-RU" b="1" dirty="0"/>
              <a:t>4.4 Письменное изложение содержания прослушанного и прочитанного </a:t>
            </a:r>
            <a:r>
              <a:rPr lang="ru-RU" b="1" dirty="0" smtClean="0"/>
              <a:t>текста</a:t>
            </a:r>
            <a:r>
              <a:rPr lang="en-US" b="1" dirty="0" smtClean="0"/>
              <a:t> </a:t>
            </a:r>
            <a:r>
              <a:rPr lang="ru-RU" b="1" dirty="0" smtClean="0"/>
              <a:t>(подробное</a:t>
            </a:r>
            <a:r>
              <a:rPr lang="ru-RU" b="1" dirty="0"/>
              <a:t>, выборочное).</a:t>
            </a:r>
          </a:p>
          <a:p>
            <a:r>
              <a:rPr lang="ru-RU" b="1" dirty="0"/>
              <a:t>4.5 Создание небольших собственных текстов (сочинений) по интересной </a:t>
            </a:r>
            <a:r>
              <a:rPr lang="ru-RU" b="1" dirty="0" smtClean="0"/>
              <a:t>детям</a:t>
            </a:r>
            <a:r>
              <a:rPr lang="en-US" b="1" dirty="0" smtClean="0"/>
              <a:t> </a:t>
            </a:r>
            <a:r>
              <a:rPr lang="ru-RU" b="1" dirty="0" smtClean="0"/>
              <a:t>тематике </a:t>
            </a:r>
            <a:r>
              <a:rPr lang="ru-RU" b="1" dirty="0"/>
              <a:t>(на основе впечатлений, литературных произведений, </a:t>
            </a:r>
            <a:r>
              <a:rPr lang="ru-RU" b="1" dirty="0" smtClean="0"/>
              <a:t>сюжетных</a:t>
            </a:r>
            <a:r>
              <a:rPr lang="en-US" b="1" dirty="0" smtClean="0"/>
              <a:t> </a:t>
            </a:r>
            <a:r>
              <a:rPr lang="ru-RU" b="1" dirty="0" smtClean="0"/>
              <a:t>картин</a:t>
            </a:r>
            <a:r>
              <a:rPr lang="ru-RU" b="1" dirty="0"/>
              <a:t>, серий картин, просмотра фрагмента видеозаписи и т. п.).</a:t>
            </a:r>
          </a:p>
        </p:txBody>
      </p:sp>
    </p:spTree>
    <p:extLst>
      <p:ext uri="{BB962C8B-B14F-4D97-AF65-F5344CB8AC3E}">
        <p14:creationId xmlns:p14="http://schemas.microsoft.com/office/powerpoint/2010/main" val="235987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4345"/>
            <a:ext cx="61744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Проверяемые элементы содержания</a:t>
            </a:r>
          </a:p>
          <a:p>
            <a:r>
              <a:rPr lang="ru-RU" b="1" dirty="0"/>
              <a:t>1 Фонетика и орфоэпия.</a:t>
            </a:r>
          </a:p>
          <a:p>
            <a:r>
              <a:rPr lang="ru-RU" b="1" dirty="0"/>
              <a:t>1.1 Различение гласных и согласных звуков.</a:t>
            </a:r>
          </a:p>
          <a:p>
            <a:r>
              <a:rPr lang="ru-RU" b="1" dirty="0"/>
              <a:t>1.2 Нахождение в слове ударных и </a:t>
            </a:r>
            <a:r>
              <a:rPr lang="ru-RU" b="1" dirty="0" smtClean="0"/>
              <a:t>безударных</a:t>
            </a:r>
            <a:r>
              <a:rPr lang="en-US" b="1" dirty="0" smtClean="0"/>
              <a:t> </a:t>
            </a:r>
            <a:r>
              <a:rPr lang="ru-RU" b="1" dirty="0" smtClean="0"/>
              <a:t>гласных </a:t>
            </a:r>
            <a:r>
              <a:rPr lang="ru-RU" b="1" dirty="0"/>
              <a:t>звуков.</a:t>
            </a:r>
          </a:p>
          <a:p>
            <a:r>
              <a:rPr lang="ru-RU" b="1" dirty="0"/>
              <a:t>1.3 Различение мягких и твердых согласных звуков, определение парных </a:t>
            </a:r>
            <a:r>
              <a:rPr lang="ru-RU" b="1" dirty="0" smtClean="0"/>
              <a:t>и</a:t>
            </a:r>
            <a:r>
              <a:rPr lang="en-US" b="1" dirty="0" smtClean="0"/>
              <a:t> </a:t>
            </a:r>
            <a:r>
              <a:rPr lang="ru-RU" b="1" dirty="0" smtClean="0"/>
              <a:t>непарных </a:t>
            </a:r>
            <a:r>
              <a:rPr lang="ru-RU" b="1" dirty="0"/>
              <a:t>по твердости – мягкости согласных звуков.</a:t>
            </a:r>
          </a:p>
          <a:p>
            <a:r>
              <a:rPr lang="ru-RU" b="1" dirty="0"/>
              <a:t>1.4 Различение звонких и глухих звуков, определение парных и непарных по</a:t>
            </a:r>
          </a:p>
          <a:p>
            <a:r>
              <a:rPr lang="ru-RU" b="1" dirty="0"/>
              <a:t>звонкости – глухости согласных звуков.</a:t>
            </a:r>
          </a:p>
          <a:p>
            <a:r>
              <a:rPr lang="ru-RU" b="1" dirty="0"/>
              <a:t>1.5 Деление слов на слоги.</a:t>
            </a:r>
          </a:p>
          <a:p>
            <a:r>
              <a:rPr lang="ru-RU" b="1" dirty="0"/>
              <a:t>1.6 Ударение, произношение звуков и сочетаний звуков в соответствии с</a:t>
            </a:r>
          </a:p>
          <a:p>
            <a:r>
              <a:rPr lang="ru-RU" b="1" dirty="0"/>
              <a:t>нормами современного русского литературного языка.</a:t>
            </a:r>
          </a:p>
          <a:p>
            <a:r>
              <a:rPr lang="ru-RU" b="1" dirty="0"/>
              <a:t>1.7 Фонетический разбор слова.</a:t>
            </a:r>
          </a:p>
        </p:txBody>
      </p:sp>
    </p:spTree>
    <p:extLst>
      <p:ext uri="{BB962C8B-B14F-4D97-AF65-F5344CB8AC3E}">
        <p14:creationId xmlns:p14="http://schemas.microsoft.com/office/powerpoint/2010/main" val="353580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97346"/>
            <a:ext cx="7704856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2 Графика</a:t>
            </a:r>
          </a:p>
          <a:p>
            <a:r>
              <a:rPr lang="ru-RU" sz="2400" b="1" dirty="0"/>
              <a:t>2.1 Различение звуков и букв.</a:t>
            </a:r>
          </a:p>
          <a:p>
            <a:r>
              <a:rPr lang="ru-RU" sz="2400" b="1" dirty="0"/>
              <a:t>2.2 Обозначение на письме твердости и мягкости согласных звуков.</a:t>
            </a:r>
          </a:p>
          <a:p>
            <a:r>
              <a:rPr lang="ru-RU" sz="2400" b="1" dirty="0"/>
              <a:t>Использование на письме разделительных ъ и ь.</a:t>
            </a:r>
          </a:p>
          <a:p>
            <a:r>
              <a:rPr lang="ru-RU" sz="2400" b="1" dirty="0"/>
              <a:t>2.3 Установление соотношения звукового и буквенного состава слова в словах</a:t>
            </a:r>
          </a:p>
          <a:p>
            <a:r>
              <a:rPr lang="ru-RU" sz="2400" b="1" dirty="0"/>
              <a:t>типа стол, конь; в словах с йотированными гласными е, е, ю, я; в словах </a:t>
            </a:r>
            <a:r>
              <a:rPr lang="ru-RU" sz="2400" b="1" dirty="0" smtClean="0"/>
              <a:t>с</a:t>
            </a:r>
            <a:r>
              <a:rPr lang="en-US" sz="2400" b="1" dirty="0" smtClean="0"/>
              <a:t> </a:t>
            </a:r>
            <a:r>
              <a:rPr lang="ru-RU" sz="2400" b="1" dirty="0" smtClean="0"/>
              <a:t>непроизносимыми </a:t>
            </a:r>
            <a:r>
              <a:rPr lang="ru-RU" sz="2400" b="1" dirty="0"/>
              <a:t>согласными.</a:t>
            </a:r>
          </a:p>
          <a:p>
            <a:r>
              <a:rPr lang="ru-RU" sz="2400" b="1" dirty="0"/>
              <a:t>2.4 Использование небуквенных графических средств: пробела между </a:t>
            </a:r>
            <a:r>
              <a:rPr lang="ru-RU" sz="2400" b="1" dirty="0" smtClean="0"/>
              <a:t>словами,</a:t>
            </a:r>
            <a:r>
              <a:rPr lang="en-US" sz="2400" b="1" dirty="0" smtClean="0"/>
              <a:t> </a:t>
            </a:r>
            <a:r>
              <a:rPr lang="ru-RU" sz="2400" b="1" dirty="0" smtClean="0"/>
              <a:t>знака </a:t>
            </a:r>
            <a:r>
              <a:rPr lang="ru-RU" sz="2400" b="1" dirty="0"/>
              <a:t>переноса, абзаца.</a:t>
            </a:r>
          </a:p>
          <a:p>
            <a:r>
              <a:rPr lang="ru-RU" sz="2400" b="1" dirty="0"/>
              <a:t>2.5 Знание алфавита: правильное название букв, знание их последовательности.</a:t>
            </a:r>
          </a:p>
          <a:p>
            <a:r>
              <a:rPr lang="ru-RU" sz="2400" b="1" dirty="0"/>
              <a:t>Использование алфавита при работе со словарями, справочниками, </a:t>
            </a:r>
            <a:r>
              <a:rPr lang="ru-RU" sz="2400" b="1" dirty="0" smtClean="0"/>
              <a:t>каталогами</a:t>
            </a:r>
            <a:r>
              <a:rPr lang="ru-RU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774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064896" cy="7051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Лексика</a:t>
            </a:r>
          </a:p>
          <a:p>
            <a:r>
              <a:rPr lang="ru-RU" b="1" dirty="0"/>
              <a:t>3.1 Понимание слова как единства звучания и значения.</a:t>
            </a:r>
          </a:p>
          <a:p>
            <a:r>
              <a:rPr lang="ru-RU" b="1" dirty="0"/>
              <a:t>3.2 Выявление слов, значение которых требует уточнения. </a:t>
            </a:r>
            <a:r>
              <a:rPr lang="ru-RU" b="1" dirty="0" smtClean="0"/>
              <a:t>Определение</a:t>
            </a:r>
            <a:r>
              <a:rPr lang="en-US" b="1" dirty="0" smtClean="0"/>
              <a:t> </a:t>
            </a:r>
            <a:r>
              <a:rPr lang="ru-RU" b="1" dirty="0" smtClean="0"/>
              <a:t>значения </a:t>
            </a:r>
            <a:r>
              <a:rPr lang="ru-RU" b="1" dirty="0"/>
              <a:t>слова по тексту или уточнение значения с помощью толкового</a:t>
            </a:r>
          </a:p>
          <a:p>
            <a:r>
              <a:rPr lang="ru-RU" b="1" dirty="0"/>
              <a:t>словаря.</a:t>
            </a:r>
          </a:p>
          <a:p>
            <a:r>
              <a:rPr lang="ru-RU" b="1" dirty="0"/>
              <a:t>3.3 Представление об однозначных и многозначных словах, о прямом </a:t>
            </a:r>
            <a:r>
              <a:rPr lang="ru-RU" b="1" dirty="0" smtClean="0"/>
              <a:t>и</a:t>
            </a:r>
            <a:r>
              <a:rPr lang="en-US" b="1" dirty="0" smtClean="0"/>
              <a:t> </a:t>
            </a:r>
            <a:r>
              <a:rPr lang="ru-RU" b="1" dirty="0" smtClean="0"/>
              <a:t>переносном </a:t>
            </a:r>
            <a:r>
              <a:rPr lang="ru-RU" b="1" dirty="0"/>
              <a:t>значении слова.</a:t>
            </a:r>
          </a:p>
          <a:p>
            <a:r>
              <a:rPr lang="ru-RU" b="1" dirty="0"/>
              <a:t>3.4 Наблюдение за использованием в речи синонимов и антонимов.</a:t>
            </a:r>
          </a:p>
          <a:p>
            <a:r>
              <a:rPr lang="ru-RU" b="1" dirty="0"/>
              <a:t>4 Состав слова (</a:t>
            </a:r>
            <a:r>
              <a:rPr lang="ru-RU" b="1" dirty="0" err="1"/>
              <a:t>морфемика</a:t>
            </a:r>
            <a:r>
              <a:rPr lang="ru-RU" b="1" dirty="0"/>
              <a:t>)</a:t>
            </a:r>
          </a:p>
          <a:p>
            <a:r>
              <a:rPr lang="ru-RU" b="1" dirty="0"/>
              <a:t>4.1 Овладение понятием «родственные (однокоренные) слова». </a:t>
            </a:r>
            <a:r>
              <a:rPr lang="ru-RU" b="1" dirty="0" smtClean="0"/>
              <a:t>Различение</a:t>
            </a:r>
            <a:r>
              <a:rPr lang="en-US" b="1" dirty="0" smtClean="0"/>
              <a:t> </a:t>
            </a:r>
            <a:r>
              <a:rPr lang="ru-RU" b="1" dirty="0" smtClean="0"/>
              <a:t>однокоренных </a:t>
            </a:r>
            <a:r>
              <a:rPr lang="ru-RU" b="1" dirty="0"/>
              <a:t>слов и различных форм одного и того же слова. Различение</a:t>
            </a:r>
          </a:p>
          <a:p>
            <a:r>
              <a:rPr lang="ru-RU" b="1" dirty="0"/>
              <a:t>однокоренных слов и синонимов, однокоренных слов и слов </a:t>
            </a:r>
            <a:r>
              <a:rPr lang="ru-RU" b="1" dirty="0" smtClean="0"/>
              <a:t>с</a:t>
            </a:r>
            <a:r>
              <a:rPr lang="en-US" b="1" dirty="0" smtClean="0"/>
              <a:t> </a:t>
            </a:r>
            <a:r>
              <a:rPr lang="ru-RU" b="1" dirty="0" smtClean="0"/>
              <a:t>омонимичными </a:t>
            </a:r>
            <a:r>
              <a:rPr lang="ru-RU" b="1" dirty="0"/>
              <a:t>корнями. </a:t>
            </a:r>
            <a:endParaRPr lang="en-US" b="1" dirty="0" smtClean="0"/>
          </a:p>
          <a:p>
            <a:r>
              <a:rPr lang="ru-RU" b="1" dirty="0"/>
              <a:t>4.2 Выделение в словах с однозначно выделяемыми морфемами окончания,</a:t>
            </a:r>
          </a:p>
          <a:p>
            <a:r>
              <a:rPr lang="ru-RU" b="1" dirty="0"/>
              <a:t>корня, приставки, суффикса.</a:t>
            </a:r>
          </a:p>
          <a:p>
            <a:r>
              <a:rPr lang="ru-RU" b="1" dirty="0"/>
              <a:t>4.3 Различение изменяемых и неизменяемых слов.</a:t>
            </a:r>
          </a:p>
          <a:p>
            <a:r>
              <a:rPr lang="ru-RU" b="1" dirty="0"/>
              <a:t>4.4 Представление о значении суффиксов и приставок. Образование</a:t>
            </a:r>
          </a:p>
          <a:p>
            <a:r>
              <a:rPr lang="ru-RU" b="1" dirty="0"/>
              <a:t>однокоренных слов с помощью суффиксов и приставок.</a:t>
            </a:r>
          </a:p>
          <a:p>
            <a:r>
              <a:rPr lang="ru-RU" b="1" dirty="0"/>
              <a:t>4.5 Разбор слова по составу</a:t>
            </a:r>
          </a:p>
        </p:txBody>
      </p:sp>
    </p:spTree>
    <p:extLst>
      <p:ext uri="{BB962C8B-B14F-4D97-AF65-F5344CB8AC3E}">
        <p14:creationId xmlns:p14="http://schemas.microsoft.com/office/powerpoint/2010/main" val="368427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280920" cy="669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Морфология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Calibri"/>
                <a:ea typeface="Calibri"/>
                <a:cs typeface="Times New Roman"/>
              </a:rPr>
              <a:t>5.1 Части речи; деление частей речи на самостоятельные и служебные.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Calibri"/>
                <a:ea typeface="Calibri"/>
                <a:cs typeface="Times New Roman"/>
              </a:rPr>
              <a:t>5.2 Имя существительное. Значение и употребление в речи. Умение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опознавать</a:t>
            </a:r>
            <a:r>
              <a:rPr lang="en-US" sz="14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имена 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собственные. Различение имен существительных, отвечающих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на</a:t>
            </a:r>
            <a:r>
              <a:rPr lang="en-US" sz="14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вопросы 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«кто?» и «что?». Различение имен существительных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мужского,</a:t>
            </a:r>
            <a:r>
              <a:rPr lang="en-US" sz="14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женского 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и среднего рода. Изменение существительных по числам.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Calibri"/>
                <a:ea typeface="Calibri"/>
                <a:cs typeface="Times New Roman"/>
              </a:rPr>
              <a:t>Изменение существительных по падежам. Определение падежа, в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котором</a:t>
            </a:r>
            <a:r>
              <a:rPr lang="en-US" sz="14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употреблено 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имя существительное. Различение падежных и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смысловых</a:t>
            </a:r>
            <a:r>
              <a:rPr lang="en-US" sz="14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(синтаксических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) вопросов. Определение принадлежности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имен</a:t>
            </a:r>
            <a:r>
              <a:rPr lang="en-US" sz="14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существительных 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к 1, 2, 3-му склонению. Морфологический разбор имен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Calibri"/>
                <a:ea typeface="Calibri"/>
                <a:cs typeface="Times New Roman"/>
              </a:rPr>
              <a:t>существительных.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Calibri"/>
                <a:ea typeface="Calibri"/>
                <a:cs typeface="Times New Roman"/>
              </a:rPr>
              <a:t>5.3 Имя прилагательное. Значение и употребление в речи. Изменение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прилагательных 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по родам, числам и падежам, кроме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прилагательных</a:t>
            </a:r>
            <a:r>
              <a:rPr lang="en-US" sz="14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на 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-</a:t>
            </a:r>
            <a:r>
              <a:rPr lang="ru-RU" sz="1400" b="1" dirty="0" err="1">
                <a:latin typeface="Calibri"/>
                <a:ea typeface="Calibri"/>
                <a:cs typeface="Times New Roman"/>
              </a:rPr>
              <a:t>ий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, -</a:t>
            </a:r>
            <a:r>
              <a:rPr lang="ru-RU" sz="1400" b="1" dirty="0" err="1">
                <a:latin typeface="Calibri"/>
                <a:ea typeface="Calibri"/>
                <a:cs typeface="Times New Roman"/>
              </a:rPr>
              <a:t>ья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, -</a:t>
            </a:r>
            <a:r>
              <a:rPr lang="ru-RU" sz="1400" b="1" dirty="0" err="1">
                <a:latin typeface="Calibri"/>
                <a:ea typeface="Calibri"/>
                <a:cs typeface="Times New Roman"/>
              </a:rPr>
              <a:t>ов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, -ин. Морфологический разбор имен прилагательных.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Calibri"/>
                <a:ea typeface="Calibri"/>
                <a:cs typeface="Times New Roman"/>
              </a:rPr>
              <a:t>5.4 Местоимение. Общее представление о местоимении. Личные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местоимения,</a:t>
            </a:r>
            <a:r>
              <a:rPr lang="en-US" sz="14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значение 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и употребление в речи. Личные местоимения 1, 2, 3-го лица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единственного 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и множественного числа. Склонение личных местоимений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.</a:t>
            </a:r>
            <a:endParaRPr lang="en-US" sz="1400" b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Calibri"/>
                <a:ea typeface="Calibri"/>
                <a:cs typeface="Times New Roman"/>
              </a:rPr>
              <a:t>5.5 Глагол. Значение и употребление в речи. Неопределенная форма глагола.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Calibri"/>
                <a:ea typeface="Calibri"/>
                <a:cs typeface="Times New Roman"/>
              </a:rPr>
              <a:t>Различение глаголов, отвечающих на вопросы «что сделать?» и «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что</a:t>
            </a:r>
            <a:r>
              <a:rPr lang="en-US" sz="14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делать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?». Изменение глаголов по временам. Изменение глаголов по лицам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и</a:t>
            </a:r>
            <a:r>
              <a:rPr lang="en-US" sz="14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числам 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в настоящем и будущем времени (спряжение). Способы определения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Calibri"/>
                <a:ea typeface="Calibri"/>
                <a:cs typeface="Times New Roman"/>
              </a:rPr>
              <a:t>I и II спряжения глаголов (практическое овладение). Изменение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глаголов</a:t>
            </a:r>
            <a:r>
              <a:rPr lang="en-US" sz="14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b="1" dirty="0" smtClean="0">
                <a:latin typeface="Calibri"/>
                <a:ea typeface="Calibri"/>
                <a:cs typeface="Times New Roman"/>
              </a:rPr>
              <a:t>прошедшего 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>времени по родам и числам. Морфологический разбор глаголов</a:t>
            </a:r>
          </a:p>
        </p:txBody>
      </p:sp>
    </p:spTree>
    <p:extLst>
      <p:ext uri="{BB962C8B-B14F-4D97-AF65-F5344CB8AC3E}">
        <p14:creationId xmlns:p14="http://schemas.microsoft.com/office/powerpoint/2010/main" val="5330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5.6 Наречие. Значение и употребление в речи.</a:t>
            </a:r>
          </a:p>
          <a:p>
            <a:r>
              <a:rPr lang="ru-RU" b="1" dirty="0"/>
              <a:t>5.7 Предлог. Знакомство с наиболее употребительными предлогами. </a:t>
            </a:r>
            <a:r>
              <a:rPr lang="ru-RU" b="1" dirty="0" smtClean="0"/>
              <a:t>Функция</a:t>
            </a:r>
            <a:r>
              <a:rPr lang="en-US" b="1" dirty="0" smtClean="0"/>
              <a:t> </a:t>
            </a:r>
            <a:r>
              <a:rPr lang="ru-RU" b="1" dirty="0" smtClean="0"/>
              <a:t>предлогов</a:t>
            </a:r>
            <a:r>
              <a:rPr lang="ru-RU" b="1" dirty="0"/>
              <a:t>: образование падежных форм имен существительных и </a:t>
            </a:r>
            <a:r>
              <a:rPr lang="ru-RU" b="1" dirty="0" smtClean="0"/>
              <a:t>местоимений</a:t>
            </a:r>
            <a:r>
              <a:rPr lang="ru-RU" b="1" dirty="0"/>
              <a:t>. Отличие предлогов от приставок.</a:t>
            </a:r>
          </a:p>
          <a:p>
            <a:r>
              <a:rPr lang="ru-RU" b="1" dirty="0"/>
              <a:t>5.8 Союзы и, а, но, их роль в речи.</a:t>
            </a:r>
          </a:p>
          <a:p>
            <a:r>
              <a:rPr lang="ru-RU" b="1" dirty="0"/>
              <a:t>5.9 Частица не, ее значение.</a:t>
            </a:r>
          </a:p>
        </p:txBody>
      </p:sp>
    </p:spTree>
    <p:extLst>
      <p:ext uri="{BB962C8B-B14F-4D97-AF65-F5344CB8AC3E}">
        <p14:creationId xmlns:p14="http://schemas.microsoft.com/office/powerpoint/2010/main" val="273408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2707</TotalTime>
  <Words>1873</Words>
  <Application>Microsoft Office PowerPoint</Application>
  <PresentationFormat>Экран (4:3)</PresentationFormat>
  <Paragraphs>133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Представление практического опыта педагогов по преодолению проблемных зон при подготовке  к мониторинговым процедурам ( ВПР в 4-х классах по русскому языку)                                                                           МОУ «Зайковская СОШ № 1»     Крапивина Л.А.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Русский язык</vt:lpstr>
      <vt:lpstr>- умение распознавать части речи (82%) - умение классифицировать согласные звуки (69%) - определение темы и главной мысли текста (60%) - умение распознавать значение слова (86%) - подбор синонимов (86%) - грамматические признаки имен существительных (83%, по региону 74%) - грамматические признаки имен прилагательных (72%) -распознавание глаголов (90%)</vt:lpstr>
      <vt:lpstr>Презентация PowerPoint</vt:lpstr>
      <vt:lpstr>Презентация PowerPoint</vt:lpstr>
      <vt:lpstr>Произнеси данные слова и поставь знак ударения Щавель, свекла, морковь Карточка Алфавит, брала, километр, заняла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Всероссийские проверочные работы в 4 классе</dc:title>
  <cp:lastModifiedBy>1</cp:lastModifiedBy>
  <cp:revision>36</cp:revision>
  <dcterms:modified xsi:type="dcterms:W3CDTF">2019-09-06T07:26:13Z</dcterms:modified>
</cp:coreProperties>
</file>