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9" r:id="rId3"/>
    <p:sldId id="257" r:id="rId4"/>
    <p:sldId id="287" r:id="rId5"/>
    <p:sldId id="285" r:id="rId6"/>
    <p:sldId id="261" r:id="rId7"/>
    <p:sldId id="262" r:id="rId8"/>
    <p:sldId id="286" r:id="rId9"/>
    <p:sldId id="288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1" autoAdjust="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78A99-73E9-4F15-9132-F7877A2D676A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37608-DA89-4E2C-A08C-6013ED298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515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osk126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45306" y="2428868"/>
            <a:ext cx="5198694" cy="4429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osk126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1472" y="-6944"/>
            <a:ext cx="8057728" cy="68649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osk126.png"/>
          <p:cNvPicPr>
            <a:picLocks noChangeAspect="1"/>
          </p:cNvPicPr>
          <p:nvPr/>
        </p:nvPicPr>
        <p:blipFill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43636" y="4286256"/>
            <a:ext cx="2862078" cy="2438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885E9-57E7-43A0-B8D1-300EF4DB9B0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8631E-7DB5-4C5B-981A-C7E6D81B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24500" cmpd="dbl">
            <a:solidFill>
              <a:schemeClr val="accent2">
                <a:shade val="85000"/>
                <a:satMod val="155000"/>
              </a:schemeClr>
            </a:solidFill>
            <a:prstDash val="solid"/>
            <a:miter lim="800000"/>
          </a:ln>
          <a:gradFill>
            <a:gsLst>
              <a:gs pos="10000">
                <a:schemeClr val="accent2">
                  <a:tint val="10000"/>
                  <a:satMod val="155000"/>
                </a:schemeClr>
              </a:gs>
              <a:gs pos="60000">
                <a:schemeClr val="accent2">
                  <a:tint val="30000"/>
                  <a:satMod val="155000"/>
                </a:schemeClr>
              </a:gs>
              <a:gs pos="100000">
                <a:schemeClr val="accent2">
                  <a:tint val="73000"/>
                  <a:satMod val="155000"/>
                </a:schemeClr>
              </a:gs>
            </a:gsLst>
            <a:lin ang="5400000"/>
          </a:gradFill>
          <a:effectLst>
            <a:outerShdw blurRad="38100" dist="38100" dir="7020000" algn="tl">
              <a:srgbClr val="000000"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08720"/>
            <a:ext cx="8496944" cy="2376263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Действия </a:t>
            </a:r>
            <a:r>
              <a:rPr lang="ru-RU" sz="31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педагогов по повышению качества образования </a:t>
            </a:r>
            <a:r>
              <a:rPr lang="ru-RU" sz="3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ru-RU" sz="31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направления, формы, содержание деятельности, обеспечивающие успешность обучающихся) </a:t>
            </a:r>
            <a:r>
              <a:rPr lang="ru-RU" sz="3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математике</a:t>
            </a:r>
            <a:r>
              <a:rPr lang="ru-RU" sz="31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1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-1044624" y="5070626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Попова </a:t>
            </a:r>
            <a:r>
              <a:rPr lang="ru-RU" sz="2000" dirty="0"/>
              <a:t>Н</a:t>
            </a:r>
            <a:r>
              <a:rPr lang="ru-RU" sz="2000" dirty="0" smtClean="0"/>
              <a:t>аталья Леонидовна</a:t>
            </a:r>
          </a:p>
          <a:p>
            <a:r>
              <a:rPr lang="ru-RU" sz="2000" dirty="0"/>
              <a:t>у</a:t>
            </a:r>
            <a:r>
              <a:rPr lang="ru-RU" sz="2000" dirty="0" smtClean="0"/>
              <a:t>читель начальных классов </a:t>
            </a:r>
            <a:endParaRPr lang="ru-RU" sz="2000" dirty="0"/>
          </a:p>
          <a:p>
            <a:r>
              <a:rPr lang="ru-RU" sz="2000" dirty="0" smtClean="0"/>
              <a:t>МАОУ </a:t>
            </a:r>
            <a:r>
              <a:rPr lang="ru-RU" sz="2000" dirty="0" err="1" smtClean="0"/>
              <a:t>Черновской</a:t>
            </a:r>
            <a:r>
              <a:rPr lang="ru-RU" sz="2000" dirty="0" smtClean="0"/>
              <a:t> СОШ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584325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повышения качества образования необходимо: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229600" cy="4824536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2"/>
                </a:solidFill>
              </a:rPr>
              <a:t>использовать   </a:t>
            </a:r>
            <a:r>
              <a:rPr lang="ru-RU" sz="2400" b="1" dirty="0">
                <a:solidFill>
                  <a:schemeClr val="accent2"/>
                </a:solidFill>
              </a:rPr>
              <a:t>на   уроках   и   во   внеурочное   время  современные  инновационные методики, новые формы организации и проведения учебных </a:t>
            </a:r>
            <a:r>
              <a:rPr lang="ru-RU" sz="2400" b="1" dirty="0" smtClean="0">
                <a:solidFill>
                  <a:schemeClr val="accent2"/>
                </a:solidFill>
              </a:rPr>
              <a:t>занятий;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>
              <a:solidFill>
                <a:schemeClr val="accent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/>
                </a:solidFill>
              </a:rPr>
              <a:t>п</a:t>
            </a:r>
            <a:r>
              <a:rPr lang="ru-RU" sz="2400" b="1" dirty="0" smtClean="0">
                <a:solidFill>
                  <a:schemeClr val="accent2"/>
                </a:solidFill>
              </a:rPr>
              <a:t>родолжать </a:t>
            </a:r>
            <a:r>
              <a:rPr lang="ru-RU" sz="2400" b="1" dirty="0">
                <a:solidFill>
                  <a:schemeClr val="accent2"/>
                </a:solidFill>
              </a:rPr>
              <a:t>методическое совершенствование  </a:t>
            </a:r>
            <a:r>
              <a:rPr lang="ru-RU" sz="2400" b="1" dirty="0" smtClean="0">
                <a:solidFill>
                  <a:schemeClr val="accent2"/>
                </a:solidFill>
              </a:rPr>
              <a:t>учителей  </a:t>
            </a:r>
            <a:r>
              <a:rPr lang="ru-RU" sz="2400" b="1" dirty="0">
                <a:solidFill>
                  <a:schemeClr val="accent2"/>
                </a:solidFill>
              </a:rPr>
              <a:t>для повышения </a:t>
            </a:r>
            <a:r>
              <a:rPr lang="ru-RU" sz="2400" b="1" dirty="0" smtClean="0">
                <a:solidFill>
                  <a:schemeClr val="accent2"/>
                </a:solidFill>
              </a:rPr>
              <a:t>их профессионализма;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>
              <a:solidFill>
                <a:schemeClr val="accent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/>
                </a:solidFill>
              </a:rPr>
              <a:t>а</a:t>
            </a:r>
            <a:r>
              <a:rPr lang="ru-RU" sz="2400" b="1" dirty="0" smtClean="0">
                <a:solidFill>
                  <a:schemeClr val="accent2"/>
                </a:solidFill>
              </a:rPr>
              <a:t>ктивнее </a:t>
            </a:r>
            <a:r>
              <a:rPr lang="ru-RU" sz="2400" b="1" dirty="0">
                <a:solidFill>
                  <a:schemeClr val="accent2"/>
                </a:solidFill>
              </a:rPr>
              <a:t>и шире использовать на уроках современные педагогические технологии, возможности информационно-коммуникационных </a:t>
            </a:r>
            <a:r>
              <a:rPr lang="ru-RU" sz="2400" b="1" dirty="0" smtClean="0">
                <a:solidFill>
                  <a:schemeClr val="accent2"/>
                </a:solidFill>
              </a:rPr>
              <a:t>технологий</a:t>
            </a:r>
            <a:endParaRPr lang="ru-RU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Качество образования </a:t>
            </a:r>
            <a:r>
              <a:rPr lang="ru-RU" b="1" dirty="0" smtClean="0"/>
              <a:t>–</a:t>
            </a:r>
            <a:r>
              <a:rPr lang="ru-RU" dirty="0" smtClean="0"/>
              <a:t>совокупность </a:t>
            </a:r>
            <a:r>
              <a:rPr lang="ru-RU" dirty="0"/>
              <a:t>существенных свойств и характеристик результатов образования, способных удовлетворить потребности самих школьников, общества, заказчиков на образование.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869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4296" y="549275"/>
            <a:ext cx="6479704" cy="1281113"/>
          </a:xfrm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чего оно складывается?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588" y="2348312"/>
            <a:ext cx="8713788" cy="374362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 высокого уровня профессионализма педагогов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 создания комфортности в обучении школьников;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1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рочности знаний учащихся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1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соблюдение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санитарно-гигиенических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норм;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1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из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материально-технического 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обеспечения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школы.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4100" name="Picture 2" descr="C:\Users\Татьяна\Pictures\Мои рисунки\Фотошоп\+ школьные\! книги, блокноты\книга 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5589588"/>
            <a:ext cx="2341562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100" y="4913598"/>
            <a:ext cx="2592536" cy="19444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7630"/>
            <a:ext cx="2592536" cy="1944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Мониторинг по математике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6928" t="21315" r="14496" b="5498"/>
          <a:stretch/>
        </p:blipFill>
        <p:spPr>
          <a:xfrm>
            <a:off x="4932040" y="3321113"/>
            <a:ext cx="4096917" cy="32792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/>
          <a:srcRect l="19588" t="16401" r="19516" b="5901"/>
          <a:stretch/>
        </p:blipFill>
        <p:spPr>
          <a:xfrm>
            <a:off x="467544" y="1262753"/>
            <a:ext cx="4301903" cy="411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72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Международный мониторинговый проект для учащихся 1 – 4 классов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982" t="2879" b="4843"/>
          <a:stretch/>
        </p:blipFill>
        <p:spPr>
          <a:xfrm>
            <a:off x="216024" y="3749946"/>
            <a:ext cx="4355976" cy="30756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/>
          <a:srcRect l="1176" t="11106" r="1176" b="5229"/>
          <a:stretch/>
        </p:blipFill>
        <p:spPr>
          <a:xfrm>
            <a:off x="3923928" y="1916832"/>
            <a:ext cx="4920770" cy="317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71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80400" cy="1143000"/>
          </a:xfrm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Педагогические качества: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276475"/>
            <a:ext cx="8229600" cy="3825875"/>
          </a:xfrm>
        </p:spPr>
        <p:txBody>
          <a:bodyPr rtlCol="0">
            <a:normAutofit fontScale="92500" lnSpcReduction="10000"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2"/>
                </a:solidFill>
              </a:rPr>
              <a:t>в</a:t>
            </a:r>
            <a:r>
              <a:rPr lang="ru-RU" sz="2800" b="1" dirty="0" smtClean="0">
                <a:solidFill>
                  <a:schemeClr val="accent2"/>
                </a:solidFill>
              </a:rPr>
              <a:t>ладение современными образовательными технологиями;</a:t>
            </a:r>
          </a:p>
          <a:p>
            <a:pPr mar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100" b="1" dirty="0" smtClean="0">
              <a:solidFill>
                <a:schemeClr val="accent2"/>
              </a:solidFill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accent2"/>
                </a:solidFill>
              </a:rPr>
              <a:t>способность </a:t>
            </a:r>
            <a:r>
              <a:rPr lang="ru-RU" sz="2800" b="1" dirty="0">
                <a:solidFill>
                  <a:schemeClr val="accent2"/>
                </a:solidFill>
              </a:rPr>
              <a:t>делать учебный материал доступным </a:t>
            </a:r>
            <a:r>
              <a:rPr lang="ru-RU" sz="2800" b="1" dirty="0" smtClean="0">
                <a:solidFill>
                  <a:schemeClr val="accent2"/>
                </a:solidFill>
              </a:rPr>
              <a:t>пониманию;</a:t>
            </a:r>
          </a:p>
          <a:p>
            <a:pPr mar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000" b="1" dirty="0" smtClean="0">
                <a:solidFill>
                  <a:schemeClr val="accent2"/>
                </a:solidFill>
              </a:rPr>
              <a:t> </a:t>
            </a:r>
            <a:endParaRPr lang="ru-RU" sz="1000" b="1" dirty="0">
              <a:solidFill>
                <a:schemeClr val="accent2"/>
              </a:solidFill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2"/>
                </a:solidFill>
              </a:rPr>
              <a:t>творческое применение методов </a:t>
            </a:r>
            <a:r>
              <a:rPr lang="ru-RU" sz="2800" b="1" dirty="0" smtClean="0">
                <a:solidFill>
                  <a:schemeClr val="accent2"/>
                </a:solidFill>
              </a:rPr>
              <a:t>обучения;</a:t>
            </a:r>
          </a:p>
          <a:p>
            <a:pPr mar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000" b="1" dirty="0" smtClean="0">
                <a:solidFill>
                  <a:schemeClr val="accent2"/>
                </a:solidFill>
              </a:rPr>
              <a:t> </a:t>
            </a:r>
            <a:endParaRPr lang="ru-RU" sz="1000" b="1" dirty="0">
              <a:solidFill>
                <a:schemeClr val="accent2"/>
              </a:solidFill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accent2"/>
                </a:solidFill>
              </a:rPr>
              <a:t>способность </a:t>
            </a:r>
            <a:r>
              <a:rPr lang="ru-RU" sz="2800" b="1" dirty="0">
                <a:solidFill>
                  <a:schemeClr val="accent2"/>
                </a:solidFill>
              </a:rPr>
              <a:t>организовать детский </a:t>
            </a:r>
            <a:r>
              <a:rPr lang="ru-RU" sz="2800" b="1" dirty="0" smtClean="0">
                <a:solidFill>
                  <a:schemeClr val="accent2"/>
                </a:solidFill>
              </a:rPr>
              <a:t>коллектив;</a:t>
            </a:r>
          </a:p>
          <a:p>
            <a:pPr mar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000" b="1" dirty="0" smtClean="0">
                <a:solidFill>
                  <a:schemeClr val="accent2"/>
                </a:solidFill>
              </a:rPr>
              <a:t> </a:t>
            </a:r>
            <a:endParaRPr lang="ru-RU" sz="1000" b="1" dirty="0">
              <a:solidFill>
                <a:schemeClr val="accent2"/>
              </a:solidFill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2"/>
                </a:solidFill>
              </a:rPr>
              <a:t>интерес к </a:t>
            </a:r>
            <a:r>
              <a:rPr lang="ru-RU" sz="2800" b="1" dirty="0" smtClean="0">
                <a:solidFill>
                  <a:schemeClr val="accent2"/>
                </a:solidFill>
              </a:rPr>
              <a:t>детям;</a:t>
            </a:r>
          </a:p>
          <a:p>
            <a:pPr mar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000" b="1" dirty="0" smtClean="0">
                <a:solidFill>
                  <a:schemeClr val="accent2"/>
                </a:solidFill>
              </a:rPr>
              <a:t> </a:t>
            </a:r>
            <a:endParaRPr lang="ru-RU" sz="1000" b="1" dirty="0">
              <a:solidFill>
                <a:schemeClr val="accent2"/>
              </a:solidFill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2"/>
                </a:solidFill>
              </a:rPr>
              <a:t>яркость речи, такт, связь с жизнью, </a:t>
            </a:r>
            <a:r>
              <a:rPr lang="ru-RU" sz="2800" b="1" dirty="0" smtClean="0">
                <a:solidFill>
                  <a:schemeClr val="accent2"/>
                </a:solidFill>
              </a:rPr>
              <a:t>способность </a:t>
            </a:r>
            <a:r>
              <a:rPr lang="ru-RU" sz="2800" b="1" dirty="0">
                <a:solidFill>
                  <a:schemeClr val="accent2"/>
                </a:solidFill>
              </a:rPr>
              <a:t>к внеклассной работе</a:t>
            </a:r>
            <a:r>
              <a:rPr lang="ru-RU" sz="2800" b="1" dirty="0" smtClean="0">
                <a:solidFill>
                  <a:schemeClr val="accent2"/>
                </a:solidFill>
              </a:rPr>
              <a:t>.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333375"/>
            <a:ext cx="8928100" cy="1800225"/>
          </a:xfrm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Технологии 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применяемые </a:t>
            </a: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уроках математики: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2492375"/>
            <a:ext cx="8785225" cy="38893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accent2"/>
                </a:solidFill>
              </a:rPr>
              <a:t>технология игрового обучения;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accent2"/>
                </a:solidFill>
              </a:rPr>
              <a:t>проектная деятельность;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err="1" smtClean="0">
                <a:solidFill>
                  <a:schemeClr val="accent2"/>
                </a:solidFill>
              </a:rPr>
              <a:t>здоровьесберегающие</a:t>
            </a:r>
            <a:r>
              <a:rPr lang="ru-RU" sz="2600" b="1" dirty="0" smtClean="0">
                <a:solidFill>
                  <a:schemeClr val="accent2"/>
                </a:solidFill>
              </a:rPr>
              <a:t> технологии;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accent2"/>
                </a:solidFill>
              </a:rPr>
              <a:t>информационно-коммуникационные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2"/>
                </a:solidFill>
              </a:rPr>
              <a:t>технологии.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chemeClr val="accent2"/>
                </a:solidFill>
              </a:rPr>
              <a:t>технология уровневой </a:t>
            </a:r>
            <a:endParaRPr lang="ru-RU" sz="2600" b="1" dirty="0" smtClean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 smtClean="0">
                <a:solidFill>
                  <a:schemeClr val="accent2"/>
                </a:solidFill>
              </a:rPr>
              <a:t>дифференциации</a:t>
            </a:r>
            <a:r>
              <a:rPr lang="ru-RU" sz="2600" b="1" dirty="0">
                <a:solidFill>
                  <a:schemeClr val="accent2"/>
                </a:solidFill>
              </a:rPr>
              <a:t>;</a:t>
            </a:r>
            <a:endParaRPr lang="ru-RU" sz="2600" b="1" dirty="0" smtClean="0">
              <a:solidFill>
                <a:schemeClr val="accent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71435" y="4121856"/>
            <a:ext cx="3137926" cy="2040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Тренажеры по математике 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6589" t="2224" r="16589" b="3908"/>
          <a:stretch/>
        </p:blipFill>
        <p:spPr>
          <a:xfrm>
            <a:off x="299696" y="1142467"/>
            <a:ext cx="2693808" cy="28381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/>
          <a:srcRect l="16913" t="2750" r="16938" b="6951"/>
          <a:stretch/>
        </p:blipFill>
        <p:spPr>
          <a:xfrm>
            <a:off x="6129944" y="1145717"/>
            <a:ext cx="2768942" cy="28348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/>
          <a:srcRect l="24013" t="11150" r="24800" b="12201"/>
          <a:stretch/>
        </p:blipFill>
        <p:spPr>
          <a:xfrm>
            <a:off x="3293783" y="1125631"/>
            <a:ext cx="2556433" cy="28710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6145"/>
          <a:stretch/>
        </p:blipFill>
        <p:spPr>
          <a:xfrm rot="5400000">
            <a:off x="6103990" y="4240694"/>
            <a:ext cx="3145373" cy="2386082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 rotWithShape="1">
          <a:blip r:embed="rId6" cstate="print"/>
          <a:srcRect l="-116" t="8588" r="26135" b="3908"/>
          <a:stretch/>
        </p:blipFill>
        <p:spPr>
          <a:xfrm>
            <a:off x="203841" y="4060356"/>
            <a:ext cx="3096344" cy="274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42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Интерактивная образовательная платформа</a:t>
            </a:r>
            <a:br>
              <a:rPr lang="ru-RU" sz="3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начальной </a:t>
            </a:r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школы  </a:t>
            </a:r>
            <a:r>
              <a:rPr lang="ru-RU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8007" t="10150" r="14339" b="5474"/>
          <a:stretch/>
        </p:blipFill>
        <p:spPr>
          <a:xfrm>
            <a:off x="616217" y="1835696"/>
            <a:ext cx="3955783" cy="24272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/>
          <a:srcRect l="-390" t="8280" b="5816"/>
          <a:stretch/>
        </p:blipFill>
        <p:spPr>
          <a:xfrm>
            <a:off x="4731017" y="1731707"/>
            <a:ext cx="4031729" cy="263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46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</Template>
  <TotalTime>565</TotalTime>
  <Words>204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6</vt:lpstr>
      <vt:lpstr>Действия педагогов по повышению качества образования  (направления, формы, содержание деятельности, обеспечивающие успешность обучающихся)  по математике   </vt:lpstr>
      <vt:lpstr>Презентация PowerPoint</vt:lpstr>
      <vt:lpstr>Из чего оно складывается?</vt:lpstr>
      <vt:lpstr>Мониторинг по математике</vt:lpstr>
      <vt:lpstr>Международный мониторинговый проект для учащихся 1 – 4 классов</vt:lpstr>
      <vt:lpstr>Педагогические качества: </vt:lpstr>
      <vt:lpstr>Технологии применяемые на уроках математики:</vt:lpstr>
      <vt:lpstr>Тренажеры по математике </vt:lpstr>
      <vt:lpstr>Интерактивная образовательная платформа для начальной школы  Учи.ру </vt:lpstr>
      <vt:lpstr>Для повышения качества образования необходимо: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качества образования  в начальной школе  в условиях реализации ФГОС</dc:title>
  <dc:creator>Владимир</dc:creator>
  <cp:lastModifiedBy>Windows User</cp:lastModifiedBy>
  <cp:revision>54</cp:revision>
  <dcterms:created xsi:type="dcterms:W3CDTF">2014-12-20T06:40:45Z</dcterms:created>
  <dcterms:modified xsi:type="dcterms:W3CDTF">2018-11-07T16:24:31Z</dcterms:modified>
</cp:coreProperties>
</file>