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4" y="-34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77733-E2EB-477D-8460-EAEC268109D8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B3CE4E-C676-44BA-AA7F-3FE2130B23E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77733-E2EB-477D-8460-EAEC268109D8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B3CE4E-C676-44BA-AA7F-3FE2130B23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77733-E2EB-477D-8460-EAEC268109D8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B3CE4E-C676-44BA-AA7F-3FE2130B23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77733-E2EB-477D-8460-EAEC268109D8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B3CE4E-C676-44BA-AA7F-3FE2130B23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77733-E2EB-477D-8460-EAEC268109D8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B3CE4E-C676-44BA-AA7F-3FE2130B23E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77733-E2EB-477D-8460-EAEC268109D8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B3CE4E-C676-44BA-AA7F-3FE2130B23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77733-E2EB-477D-8460-EAEC268109D8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B3CE4E-C676-44BA-AA7F-3FE2130B23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77733-E2EB-477D-8460-EAEC268109D8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B3CE4E-C676-44BA-AA7F-3FE2130B23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77733-E2EB-477D-8460-EAEC268109D8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B3CE4E-C676-44BA-AA7F-3FE2130B23E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77733-E2EB-477D-8460-EAEC268109D8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B3CE4E-C676-44BA-AA7F-3FE2130B23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F77733-E2EB-477D-8460-EAEC268109D8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B3CE4E-C676-44BA-AA7F-3FE2130B23E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AF77733-E2EB-477D-8460-EAEC268109D8}" type="datetimeFigureOut">
              <a:rPr lang="ru-RU" smtClean="0"/>
              <a:t>31.10.2018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DB3CE4E-C676-44BA-AA7F-3FE2130B23EC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484784"/>
            <a:ext cx="7175351" cy="1793167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3600" b="1" i="1" dirty="0" smtClean="0"/>
              <a:t>Практический опыт работы по преодолению проблемных зон при подготовке к ВПР по русскому языку в 6 классе</a:t>
            </a:r>
            <a:endParaRPr lang="ru-RU" sz="36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4509120"/>
            <a:ext cx="5637010" cy="882119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i="1" dirty="0" smtClean="0"/>
              <a:t>Учитель русского языка и литературы Стриганской СОШ</a:t>
            </a:r>
          </a:p>
          <a:p>
            <a:pPr algn="r"/>
            <a:r>
              <a:rPr lang="ru-RU" i="1" dirty="0" smtClean="0"/>
              <a:t>Лазукова Алёна Юрьевна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25103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548680"/>
            <a:ext cx="7776864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i="1" dirty="0" smtClean="0"/>
              <a:t>	Соберите </a:t>
            </a:r>
            <a:r>
              <a:rPr lang="ru-RU" sz="2000" i="1" dirty="0"/>
              <a:t>рассыпанные предложения. Укажите самостоятельные и служебные части речи. Каких самостоятельных и служебных частей речи в предложениях нет? </a:t>
            </a:r>
          </a:p>
          <a:p>
            <a:r>
              <a:rPr lang="ru-RU" sz="2000" i="1" dirty="0"/>
              <a:t>1) Клад, это, пираты, было, спрятали, место, куда, то. </a:t>
            </a:r>
          </a:p>
          <a:p>
            <a:r>
              <a:rPr lang="ru-RU" sz="2000" i="1" dirty="0"/>
              <a:t>2) Нему, искатели, либо, кладов, приближаться, этого, боялись, либо, место, знали, не, к. </a:t>
            </a:r>
          </a:p>
          <a:p>
            <a:r>
              <a:rPr lang="ru-RU" sz="2000" i="1" dirty="0"/>
              <a:t>(Это было место, куда пираты спрятали клад. Искатели кладов либо не знали этого места, либо боялись приближаться к нему.) </a:t>
            </a:r>
          </a:p>
          <a:p>
            <a:r>
              <a:rPr lang="ru-RU" sz="2000" i="1" dirty="0"/>
              <a:t>* Начинающим фантазерам. По этим двум предложениям придумайте свою историю. </a:t>
            </a:r>
          </a:p>
          <a:p>
            <a:r>
              <a:rPr lang="ru-RU" sz="2000" i="1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322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857320"/>
            <a:ext cx="828092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i="1" dirty="0"/>
              <a:t>«Для успешного обучения нужно не принуждение, а возбуждение интереса</a:t>
            </a:r>
            <a:r>
              <a:rPr lang="ru-RU" sz="2000" i="1" dirty="0" smtClean="0"/>
              <a:t>».</a:t>
            </a:r>
          </a:p>
          <a:p>
            <a:pPr algn="r"/>
            <a:r>
              <a:rPr lang="ru-RU" sz="2000" i="1" dirty="0" smtClean="0"/>
              <a:t> Л.Н</a:t>
            </a:r>
            <a:r>
              <a:rPr lang="ru-RU" sz="2000" i="1" dirty="0"/>
              <a:t>. Толстой</a:t>
            </a:r>
            <a:r>
              <a:rPr lang="ru-RU" sz="2000" i="1" dirty="0" smtClean="0"/>
              <a:t>. </a:t>
            </a:r>
            <a:endParaRPr lang="ru-RU" sz="2000" dirty="0"/>
          </a:p>
          <a:p>
            <a:pPr algn="r"/>
            <a:r>
              <a:rPr lang="ru-RU" sz="2000" dirty="0"/>
              <a:t> 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3284984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/>
              <a:t>Спасибо за внимание!</a:t>
            </a:r>
            <a:endParaRPr lang="ru-RU" sz="2800" b="1" i="1" u="sng" dirty="0"/>
          </a:p>
        </p:txBody>
      </p:sp>
    </p:spTree>
    <p:extLst>
      <p:ext uri="{BB962C8B-B14F-4D97-AF65-F5344CB8AC3E}">
        <p14:creationId xmlns:p14="http://schemas.microsoft.com/office/powerpoint/2010/main" val="162861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484784"/>
            <a:ext cx="749808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i="1" dirty="0" smtClean="0"/>
              <a:t>«Единственный путь, ведущий к знаниям – это деятельность».</a:t>
            </a:r>
            <a:br>
              <a:rPr lang="ru-RU" i="1" dirty="0" smtClean="0"/>
            </a:br>
            <a:r>
              <a:rPr lang="ru-RU" i="1" dirty="0" smtClean="0"/>
              <a:t>Б. Шоу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00937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>
                <a:effectLst/>
              </a:rPr>
              <a:t>Результаты </a:t>
            </a:r>
            <a:r>
              <a:rPr lang="ru-RU" sz="2800" b="1" i="1" dirty="0" smtClean="0">
                <a:effectLst/>
              </a:rPr>
              <a:t>ВПР </a:t>
            </a:r>
            <a:r>
              <a:rPr lang="ru-RU" sz="2800" b="1" i="1" dirty="0">
                <a:effectLst/>
              </a:rPr>
              <a:t>дают возможность учителю</a:t>
            </a:r>
            <a:r>
              <a:rPr lang="ru-RU" sz="2800" b="1" i="1" dirty="0" smtClean="0">
                <a:effectLst/>
              </a:rPr>
              <a:t>:</a:t>
            </a:r>
            <a:br>
              <a:rPr lang="ru-RU" sz="2800" b="1" i="1" dirty="0" smtClean="0">
                <a:effectLst/>
              </a:rPr>
            </a:br>
            <a:r>
              <a:rPr lang="ru-RU" sz="2800" b="1" i="1" dirty="0" smtClean="0">
                <a:effectLst/>
              </a:rPr>
              <a:t/>
            </a:r>
            <a:br>
              <a:rPr lang="ru-RU" sz="2800" b="1" i="1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403648" y="1196752"/>
            <a:ext cx="727280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i="1" dirty="0" smtClean="0">
                <a:effectLst/>
              </a:rPr>
              <a:t>скорректировать собственную деятельность и содержание образовательного процесса;</a:t>
            </a:r>
            <a:endParaRPr lang="ru-RU" sz="2400" i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 smtClean="0">
                <a:effectLst/>
              </a:rPr>
              <a:t>определить, насколько эффективно используется потенциал учебников, заложенные в них средства получения личностных и </a:t>
            </a:r>
            <a:r>
              <a:rPr lang="ru-RU" sz="2400" i="1" dirty="0" err="1" smtClean="0">
                <a:effectLst/>
              </a:rPr>
              <a:t>метапредметных</a:t>
            </a:r>
            <a:r>
              <a:rPr lang="ru-RU" sz="2400" i="1" dirty="0" smtClean="0">
                <a:effectLst/>
              </a:rPr>
              <a:t> результатов;</a:t>
            </a:r>
            <a:endParaRPr lang="ru-RU" sz="2400" i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 smtClean="0">
                <a:effectLst/>
              </a:rPr>
              <a:t>увидеть возможности реализации индивидуального подхода к развитию каждого обучающегося.</a:t>
            </a:r>
            <a:endParaRPr lang="ru-RU" sz="2400" i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400" i="1" dirty="0" smtClean="0">
                <a:effectLst/>
              </a:rPr>
              <a:t>неоднократное проведение диагностики даёт возможность отслеживать развитие УУД у каждого обучающегося.</a:t>
            </a:r>
            <a:br>
              <a:rPr lang="ru-RU" sz="2400" i="1" dirty="0" smtClean="0">
                <a:effectLst/>
              </a:rPr>
            </a:b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44018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5909968"/>
              </p:ext>
            </p:extLst>
          </p:nvPr>
        </p:nvGraphicFramePr>
        <p:xfrm>
          <a:off x="1299161" y="980728"/>
          <a:ext cx="7499340" cy="383016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  <a:gridCol w="249978"/>
              </a:tblGrid>
              <a:tr h="864096">
                <a:tc rowSpan="2" gridSpan="3"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ОО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9525" algn="ctr">
                        <a:lnSpc>
                          <a:spcPts val="10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Кол-во уч.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1К1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1К2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1К3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2К1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2К2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2К3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2К4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1)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2)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1)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2)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1)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2)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1)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2)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1)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2)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1)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  <a:p>
                      <a:pPr algn="ctr">
                        <a:lnSpc>
                          <a:spcPts val="685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2)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</a:tr>
              <a:tr h="354651"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63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</a:t>
                      </a:r>
                      <a:br>
                        <a:rPr lang="ru-RU" sz="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балл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</a:tr>
              <a:tr h="230361">
                <a:tc gridSpan="30">
                  <a:txBody>
                    <a:bodyPr/>
                    <a:lstStyle/>
                    <a:p>
                      <a:pPr marL="9525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1147">
                <a:tc gridSpan="3"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Вся выборка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1007355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</a:tr>
              <a:tr h="827102">
                <a:tc rowSpan="2">
                  <a:txBody>
                    <a:bodyPr/>
                    <a:lstStyle/>
                    <a:p>
                      <a:pPr marL="9525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/>
                </a:tc>
                <a:tc gridSpan="2"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Свердловская обл.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35846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</a:tr>
              <a:tr h="11028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Ирбитское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293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>
                        <a:lnSpc>
                          <a:spcPts val="1125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</a:t>
                      </a:r>
                      <a:endParaRPr lang="ru-RU" sz="28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ts val="930"/>
                        </a:lnSpc>
                        <a:spcBef>
                          <a:spcPts val="15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0" marB="0" anchor="ctr"/>
                </a:tc>
              </a:tr>
            </a:tbl>
          </a:graphicData>
        </a:graphic>
      </p:graphicFrame>
      <p:pic>
        <p:nvPicPr>
          <p:cNvPr id="1025" name="Рисунок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958" y="1268760"/>
            <a:ext cx="212725" cy="32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04320" y="404664"/>
            <a:ext cx="7216152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Проблемные зоны ВПР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13922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Направления, формы и приёмы работы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500" dirty="0" smtClean="0"/>
              <a:t>Работа с текстами разных стилей, типов, жанров;</a:t>
            </a:r>
          </a:p>
          <a:p>
            <a:r>
              <a:rPr lang="ru-RU" sz="1500" dirty="0" smtClean="0"/>
              <a:t>Комплексный анализ текста;</a:t>
            </a:r>
          </a:p>
          <a:p>
            <a:r>
              <a:rPr lang="ru-RU" sz="1500" dirty="0" smtClean="0"/>
              <a:t>Работа над техникой чтения и техникой письма;</a:t>
            </a:r>
          </a:p>
          <a:p>
            <a:r>
              <a:rPr lang="ru-RU" sz="1500" dirty="0" smtClean="0"/>
              <a:t>Системное выполнение </a:t>
            </a:r>
            <a:r>
              <a:rPr lang="ru-RU" sz="1500" dirty="0"/>
              <a:t>заданий на соблюдение норм речи, корректировку речевых и грамматических ошибок, нахождение и исправление орфографических и пунктуационных </a:t>
            </a:r>
            <a:r>
              <a:rPr lang="ru-RU" sz="1500" dirty="0" smtClean="0"/>
              <a:t>ошибок;</a:t>
            </a:r>
          </a:p>
          <a:p>
            <a:pPr lvl="0"/>
            <a:r>
              <a:rPr lang="ru-RU" sz="1500" dirty="0"/>
              <a:t>Проводить целенаправленную работу по формированию у учащихся регулятивных, познавательных умений, в том числе умений планировать выполнение задания, контролировать полноту выполнения задания, соответствие выполненного задания предложенным формулировкам, оформлять работу в соответствии с предложенными требованиями.</a:t>
            </a:r>
          </a:p>
          <a:p>
            <a:pPr lvl="0"/>
            <a:r>
              <a:rPr lang="ru-RU" sz="1500" dirty="0"/>
              <a:t>Включать во все уроки задания, развивающие навыки самоконтроля, повышения внимательности учащихся посредством организации взаимопроверки, самопроверки, работы по алгоритму, плану. </a:t>
            </a:r>
            <a:r>
              <a:rPr lang="ru-RU" sz="1500" i="1" dirty="0"/>
              <a:t>(Приложение 1 Алгоритмы и правила)</a:t>
            </a:r>
            <a:endParaRPr lang="ru-RU" sz="1500" dirty="0"/>
          </a:p>
          <a:p>
            <a:pPr lvl="0"/>
            <a:r>
              <a:rPr lang="ru-RU" sz="1500" dirty="0" smtClean="0"/>
              <a:t>Методика </a:t>
            </a:r>
            <a:r>
              <a:rPr lang="ru-RU" sz="1500" dirty="0"/>
              <a:t>структурирования учебного </a:t>
            </a:r>
            <a:r>
              <a:rPr lang="ru-RU" sz="1500" dirty="0" smtClean="0"/>
              <a:t>материала - тетради </a:t>
            </a:r>
            <a:r>
              <a:rPr lang="ru-RU" sz="1500" dirty="0"/>
              <a:t>для </a:t>
            </a:r>
            <a:r>
              <a:rPr lang="ru-RU" sz="1500" dirty="0" smtClean="0"/>
              <a:t>правил;</a:t>
            </a:r>
          </a:p>
          <a:p>
            <a:pPr lvl="0"/>
            <a:r>
              <a:rPr lang="ru-RU" sz="1500" dirty="0"/>
              <a:t>Т</a:t>
            </a:r>
            <a:r>
              <a:rPr lang="ru-RU" sz="1500" dirty="0" smtClean="0"/>
              <a:t>ворческие </a:t>
            </a:r>
            <a:r>
              <a:rPr lang="ru-RU" sz="1500" dirty="0"/>
              <a:t>задания, в том числе и </a:t>
            </a:r>
            <a:r>
              <a:rPr lang="ru-RU" sz="1500" dirty="0" smtClean="0"/>
              <a:t>нестандартные; </a:t>
            </a:r>
            <a:endParaRPr lang="ru-RU" sz="1500" dirty="0"/>
          </a:p>
          <a:p>
            <a:pPr lvl="0"/>
            <a:r>
              <a:rPr lang="ru-RU" sz="1500" dirty="0"/>
              <a:t>Изучая теоретический материал, расширяя и углубляя теоретические знания по темам, целесообразно составлять опорные конспекты, сложные планы и т.п. </a:t>
            </a:r>
            <a:endParaRPr lang="ru-RU" sz="1500" dirty="0" smtClean="0"/>
          </a:p>
          <a:p>
            <a:endParaRPr lang="ru-RU" sz="1500" dirty="0" smtClean="0"/>
          </a:p>
          <a:p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59994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творческих заданий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lvl="0" indent="0" algn="just">
              <a:buNone/>
            </a:pPr>
            <a:r>
              <a:rPr lang="ru-RU" dirty="0" smtClean="0"/>
              <a:t>	</a:t>
            </a:r>
            <a:r>
              <a:rPr lang="ru-RU" sz="2400" i="1" dirty="0" smtClean="0"/>
              <a:t>Придумайте </a:t>
            </a:r>
            <a:r>
              <a:rPr lang="ru-RU" sz="2400" i="1" dirty="0"/>
              <a:t>и запишите, как вы обратитесь к царю зверей; лицу, с которым вы едва знакомы, но которого хотели бы пригласить на торжество; вашему хорошему приятелю; проказнику, который что-то разбил, перевернул, съел и т.д. </a:t>
            </a:r>
          </a:p>
          <a:p>
            <a:pPr marL="82296" indent="0" algn="just">
              <a:buNone/>
            </a:pPr>
            <a:r>
              <a:rPr lang="ru-RU" sz="2400" i="1" dirty="0"/>
              <a:t>Запишите предложения с обращениями, графически обозначьте обращения. </a:t>
            </a:r>
          </a:p>
          <a:p>
            <a:pPr marL="82296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7177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404664"/>
            <a:ext cx="74168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i="1" dirty="0">
                <a:latin typeface="+mj-lt"/>
              </a:rPr>
              <a:t>Напишите творческую работу, используя слова с чередованием гласных Е/И. </a:t>
            </a:r>
          </a:p>
          <a:p>
            <a:r>
              <a:rPr lang="ru-RU" sz="2000" i="1" dirty="0">
                <a:latin typeface="+mj-lt"/>
              </a:rPr>
              <a:t>На следующем уроке текст работы может быть использован в качестве выборочного диктанта: учащиеся класса будут выписывать слова с чередующимися Е/И в корнях (с графическим комментированием). </a:t>
            </a:r>
          </a:p>
          <a:p>
            <a:r>
              <a:rPr lang="ru-RU" sz="2000" i="1" dirty="0">
                <a:latin typeface="+mj-lt"/>
              </a:rPr>
              <a:t>Лучшие сочинения помещаются в сборник «Творческие работы учащихся по русскому языку» в раздел «Пишем сочинения на грамматические темы». </a:t>
            </a:r>
          </a:p>
        </p:txBody>
      </p:sp>
    </p:spTree>
    <p:extLst>
      <p:ext uri="{BB962C8B-B14F-4D97-AF65-F5344CB8AC3E}">
        <p14:creationId xmlns:p14="http://schemas.microsoft.com/office/powerpoint/2010/main" val="118490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117693"/>
            <a:ext cx="802838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i="1" dirty="0" smtClean="0"/>
              <a:t>	Понаблюдай</a:t>
            </a:r>
            <a:r>
              <a:rPr lang="ru-RU" i="1" dirty="0"/>
              <a:t>, как через родное слово в языке отражается духовная жизнь народа. Выполни необычное, интересное и полезное творческое задание-исследование: составь "Энциклопедию одного слова". Хочется, чтобы ты приобрел интерес к слову, развил свою речь, стремился быть вдумчивым и проницательным читателем, расширил свои жизненные познания. </a:t>
            </a:r>
          </a:p>
          <a:p>
            <a:r>
              <a:rPr lang="ru-RU" i="1" dirty="0"/>
              <a:t>Исследуй сначала слово с научной точки зрения (с точки зрения каждого из разделов языка), а потом посмотри, почувствуй, как живет слово в сказке, в маленьком рассказе, большой повести, в стихах, песне, как может ранить, обидеть человека или, наоборот, излечить, сделать его счастливым. </a:t>
            </a:r>
          </a:p>
          <a:p>
            <a:r>
              <a:rPr lang="ru-RU" i="1" dirty="0"/>
              <a:t>Используй все типы словарей, энциклопедии, справочную литературу, помощь и советы учителя, родителей, близких и знакомых. Вспомни, найди, придумай сам… Делай это как можно чаще. Помни: предлагаемое задание – одна из ступенек твоей лингвистической подготовки. </a:t>
            </a:r>
          </a:p>
          <a:p>
            <a:r>
              <a:rPr lang="ru-RU" i="1" dirty="0" smtClean="0"/>
              <a:t>	Для </a:t>
            </a:r>
            <a:r>
              <a:rPr lang="ru-RU" i="1" dirty="0"/>
              <a:t>выполнения задания используй примерный план-схему. Это поможет все собранные материалы расположить в определенной системе, которую и будем считать энциклопедией твоего слова. Не все пункты предложенного плана могут быть отражены в твоей работе: чего-то не найдешь, чего-то не встретишь. </a:t>
            </a:r>
          </a:p>
          <a:p>
            <a:r>
              <a:rPr lang="ru-RU" i="1" dirty="0" smtClean="0"/>
              <a:t>	Главное </a:t>
            </a:r>
            <a:r>
              <a:rPr lang="ru-RU" i="1" dirty="0"/>
              <a:t>– стараться, стремиться к поиску нужного материала. Помни: работу необходимо красиво оформить. Если к своей работе отнесешься добросовестно, то может получиться настоящая книга (возможно, электронная)! </a:t>
            </a:r>
          </a:p>
          <a:p>
            <a:r>
              <a:rPr lang="ru-RU" i="1" dirty="0" smtClean="0"/>
              <a:t>	Целесообразно </a:t>
            </a:r>
            <a:r>
              <a:rPr lang="ru-RU" i="1" dirty="0"/>
              <a:t>выполнить проект. В таком случае план-схему, копилку слов ученики определят в ходе проектной деятельности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5745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811888"/>
            <a:ext cx="64807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i="1" dirty="0" smtClean="0"/>
              <a:t>	Придумайте </a:t>
            </a:r>
            <a:r>
              <a:rPr lang="ru-RU" sz="2400" i="1" dirty="0"/>
              <a:t>к уроку-зачёту «</a:t>
            </a:r>
            <a:r>
              <a:rPr lang="ru-RU" sz="2400" i="1" dirty="0" err="1"/>
              <a:t>загадалки</a:t>
            </a:r>
            <a:r>
              <a:rPr lang="ru-RU" sz="2400" i="1" dirty="0"/>
              <a:t>». Например: Отвечает на вопрос какой? Обозначает признак. Имеет суффикс –лив-. </a:t>
            </a:r>
          </a:p>
          <a:p>
            <a:pPr algn="just"/>
            <a:r>
              <a:rPr lang="ru-RU" sz="2400" i="1" dirty="0"/>
              <a:t>Составьте книжку «</a:t>
            </a:r>
            <a:r>
              <a:rPr lang="ru-RU" sz="2400" i="1" dirty="0" err="1"/>
              <a:t>загадалок</a:t>
            </a:r>
            <a:r>
              <a:rPr lang="ru-RU" sz="2400" i="1" dirty="0"/>
              <a:t>», сопроводите рисунками. Загадки можно представить в рифмованной форме. </a:t>
            </a:r>
          </a:p>
        </p:txBody>
      </p:sp>
    </p:spTree>
    <p:extLst>
      <p:ext uri="{BB962C8B-B14F-4D97-AF65-F5344CB8AC3E}">
        <p14:creationId xmlns:p14="http://schemas.microsoft.com/office/powerpoint/2010/main" val="365360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56</TotalTime>
  <Words>516</Words>
  <Application>Microsoft Office PowerPoint</Application>
  <PresentationFormat>Экран (4:3)</PresentationFormat>
  <Paragraphs>196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Практический опыт работы по преодолению проблемных зон при подготовке к ВПР по русскому языку в 6 классе</vt:lpstr>
      <vt:lpstr>«Единственный путь, ведущий к знаниям – это деятельность». Б. Шоу</vt:lpstr>
      <vt:lpstr>Результаты ВПР дают возможность учителю:   </vt:lpstr>
      <vt:lpstr>Презентация PowerPoint</vt:lpstr>
      <vt:lpstr>Направления, формы и приёмы работы </vt:lpstr>
      <vt:lpstr>Примеры творческих заданий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Практический опыт работы по преодолению проблемных зон при подготовке к ВПР по русскому языку в 6 классе</dc:title>
  <dc:creator>321</dc:creator>
  <cp:lastModifiedBy>321</cp:lastModifiedBy>
  <cp:revision>5</cp:revision>
  <dcterms:created xsi:type="dcterms:W3CDTF">2018-10-31T03:50:08Z</dcterms:created>
  <dcterms:modified xsi:type="dcterms:W3CDTF">2018-10-31T04:46:29Z</dcterms:modified>
</cp:coreProperties>
</file>