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61" r:id="rId5"/>
    <p:sldId id="260" r:id="rId6"/>
    <p:sldId id="263" r:id="rId7"/>
    <p:sldId id="262" r:id="rId8"/>
    <p:sldId id="301" r:id="rId9"/>
    <p:sldId id="264" r:id="rId10"/>
    <p:sldId id="265" r:id="rId11"/>
    <p:sldId id="269" r:id="rId12"/>
    <p:sldId id="295" r:id="rId13"/>
    <p:sldId id="270" r:id="rId14"/>
    <p:sldId id="271" r:id="rId15"/>
    <p:sldId id="296" r:id="rId16"/>
    <p:sldId id="297" r:id="rId17"/>
    <p:sldId id="272" r:id="rId18"/>
    <p:sldId id="273" r:id="rId19"/>
    <p:sldId id="274" r:id="rId20"/>
    <p:sldId id="279" r:id="rId21"/>
    <p:sldId id="281" r:id="rId22"/>
    <p:sldId id="284" r:id="rId23"/>
    <p:sldId id="285" r:id="rId24"/>
    <p:sldId id="286" r:id="rId25"/>
    <p:sldId id="283" r:id="rId26"/>
    <p:sldId id="287" r:id="rId27"/>
    <p:sldId id="290" r:id="rId28"/>
    <p:sldId id="292" r:id="rId29"/>
    <p:sldId id="304" r:id="rId30"/>
    <p:sldId id="293" r:id="rId31"/>
    <p:sldId id="294" r:id="rId32"/>
    <p:sldId id="300" r:id="rId33"/>
    <p:sldId id="302" r:id="rId34"/>
    <p:sldId id="303" r:id="rId35"/>
    <p:sldId id="291"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6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624" autoAdjust="0"/>
  </p:normalViewPr>
  <p:slideViewPr>
    <p:cSldViewPr>
      <p:cViewPr varScale="1">
        <p:scale>
          <a:sx n="86" d="100"/>
          <a:sy n="86" d="100"/>
        </p:scale>
        <p:origin x="-1434" y="-90"/>
      </p:cViewPr>
      <p:guideLst>
        <p:guide orient="horz" pos="2160"/>
        <p:guide pos="2880"/>
      </p:guideLst>
    </p:cSldViewPr>
  </p:slideViewPr>
  <p:outlineViewPr>
    <p:cViewPr>
      <p:scale>
        <a:sx n="33" d="100"/>
        <a:sy n="33" d="100"/>
      </p:scale>
      <p:origin x="48" y="223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E0ACDC-DB9A-4C60-8A9B-03E6C1CD3B50}" type="datetimeFigureOut">
              <a:rPr lang="ru-RU" smtClean="0"/>
              <a:pPr/>
              <a:t>26.03.2019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C576FF-ABA0-44FB-90E8-7049416FA9ED}" type="slidenum">
              <a:rPr lang="ru-RU" smtClean="0"/>
              <a:pPr/>
              <a:t>‹#›</a:t>
            </a:fld>
            <a:endParaRPr lang="ru-RU"/>
          </a:p>
        </p:txBody>
      </p:sp>
    </p:spTree>
    <p:extLst>
      <p:ext uri="{BB962C8B-B14F-4D97-AF65-F5344CB8AC3E}">
        <p14:creationId xmlns="" xmlns:p14="http://schemas.microsoft.com/office/powerpoint/2010/main" val="1270854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CC576FF-ABA0-44FB-90E8-7049416FA9ED}" type="slidenum">
              <a:rPr lang="ru-RU" smtClean="0"/>
              <a:pPr/>
              <a:t>22</a:t>
            </a:fld>
            <a:endParaRPr lang="ru-RU"/>
          </a:p>
        </p:txBody>
      </p:sp>
    </p:spTree>
    <p:extLst>
      <p:ext uri="{BB962C8B-B14F-4D97-AF65-F5344CB8AC3E}">
        <p14:creationId xmlns="" xmlns:p14="http://schemas.microsoft.com/office/powerpoint/2010/main" val="4292877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CC576FF-ABA0-44FB-90E8-7049416FA9ED}" type="slidenum">
              <a:rPr lang="ru-RU" smtClean="0"/>
              <a:pPr/>
              <a:t>23</a:t>
            </a:fld>
            <a:endParaRPr lang="ru-RU"/>
          </a:p>
        </p:txBody>
      </p:sp>
    </p:spTree>
    <p:extLst>
      <p:ext uri="{BB962C8B-B14F-4D97-AF65-F5344CB8AC3E}">
        <p14:creationId xmlns="" xmlns:p14="http://schemas.microsoft.com/office/powerpoint/2010/main" val="2277927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CC576FF-ABA0-44FB-90E8-7049416FA9ED}" type="slidenum">
              <a:rPr lang="ru-RU" smtClean="0"/>
              <a:pPr/>
              <a:t>24</a:t>
            </a:fld>
            <a:endParaRPr lang="ru-RU"/>
          </a:p>
        </p:txBody>
      </p:sp>
    </p:spTree>
    <p:extLst>
      <p:ext uri="{BB962C8B-B14F-4D97-AF65-F5344CB8AC3E}">
        <p14:creationId xmlns="" xmlns:p14="http://schemas.microsoft.com/office/powerpoint/2010/main" val="359268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26.03.2019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04664"/>
            <a:ext cx="8280920" cy="3744415"/>
          </a:xfrm>
        </p:spPr>
        <p:txBody>
          <a:bodyPr>
            <a:noAutofit/>
          </a:bodyPr>
          <a:lstStyle/>
          <a:p>
            <a:r>
              <a:rPr lang="ru-RU" sz="4600" b="1" dirty="0" smtClean="0">
                <a:solidFill>
                  <a:srgbClr val="002060"/>
                </a:solidFill>
              </a:rPr>
              <a:t>Нормативная база введения второго иностранного языка как обязательного предмета в общеобразовательных школах</a:t>
            </a:r>
            <a:br>
              <a:rPr lang="ru-RU" sz="4600" b="1" dirty="0" smtClean="0">
                <a:solidFill>
                  <a:srgbClr val="002060"/>
                </a:solidFill>
              </a:rPr>
            </a:br>
            <a:r>
              <a:rPr lang="ru-RU" sz="4600" b="1" dirty="0" smtClean="0">
                <a:solidFill>
                  <a:srgbClr val="002060"/>
                </a:solidFill>
              </a:rPr>
              <a:t>Российской Федерации</a:t>
            </a:r>
            <a:endParaRPr lang="ru-RU" sz="4600" dirty="0">
              <a:solidFill>
                <a:srgbClr val="002060"/>
              </a:solidFill>
            </a:endParaRPr>
          </a:p>
        </p:txBody>
      </p:sp>
      <p:sp>
        <p:nvSpPr>
          <p:cNvPr id="3" name="Подзаголовок 2"/>
          <p:cNvSpPr>
            <a:spLocks noGrp="1"/>
          </p:cNvSpPr>
          <p:nvPr>
            <p:ph type="subTitle" idx="1"/>
          </p:nvPr>
        </p:nvSpPr>
        <p:spPr>
          <a:xfrm>
            <a:off x="395536" y="5733256"/>
            <a:ext cx="8352928" cy="792088"/>
          </a:xfrm>
        </p:spPr>
        <p:txBody>
          <a:bodyPr>
            <a:normAutofit/>
          </a:bodyPr>
          <a:lstStyle/>
          <a:p>
            <a:r>
              <a:rPr lang="ru-RU" sz="2800" i="1" dirty="0" smtClean="0">
                <a:solidFill>
                  <a:srgbClr val="002060"/>
                </a:solidFill>
              </a:rPr>
              <a:t>Екатеринбург, 25-29 марта 2019 г.</a:t>
            </a:r>
            <a:endParaRPr lang="ru-RU" sz="2800" i="1"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Autofit/>
          </a:bodyPr>
          <a:lstStyle/>
          <a:p>
            <a:r>
              <a:rPr lang="ru-RU" sz="3800" b="1" dirty="0" smtClean="0">
                <a:solidFill>
                  <a:srgbClr val="002060"/>
                </a:solidFill>
              </a:rPr>
              <a:t>ФГОС основного общего образования</a:t>
            </a:r>
            <a:r>
              <a:rPr lang="ru-RU" sz="3600" dirty="0" smtClean="0">
                <a:solidFill>
                  <a:srgbClr val="002060"/>
                </a:solidFill>
              </a:rPr>
              <a:t/>
            </a:r>
            <a:br>
              <a:rPr lang="ru-RU" sz="3600" dirty="0" smtClean="0">
                <a:solidFill>
                  <a:srgbClr val="002060"/>
                </a:solidFill>
              </a:rPr>
            </a:br>
            <a:r>
              <a:rPr lang="ru-RU" sz="2800" b="1" dirty="0" smtClean="0">
                <a:solidFill>
                  <a:srgbClr val="002060"/>
                </a:solidFill>
              </a:rPr>
              <a:t>II. ТРЕБОВАНИЯ К РЕЗУЛЬТАТАМ ОСВОЕНИЯ ОСНОВНОЙ ОБРАЗОВАТЕЛЬНОЙ ПРОГРАММЫ ОСНОВНОГО ОБЩЕГО ОБРАЗОВАНИЯ</a:t>
            </a:r>
            <a:endParaRPr lang="ru-RU" sz="2400" dirty="0"/>
          </a:p>
        </p:txBody>
      </p:sp>
      <p:sp>
        <p:nvSpPr>
          <p:cNvPr id="3" name="Содержимое 2"/>
          <p:cNvSpPr>
            <a:spLocks noGrp="1"/>
          </p:cNvSpPr>
          <p:nvPr>
            <p:ph idx="1"/>
          </p:nvPr>
        </p:nvSpPr>
        <p:spPr>
          <a:xfrm>
            <a:off x="323528" y="2348880"/>
            <a:ext cx="8568952" cy="4320480"/>
          </a:xfrm>
        </p:spPr>
        <p:txBody>
          <a:bodyPr>
            <a:normAutofit fontScale="92500" lnSpcReduction="10000"/>
          </a:bodyPr>
          <a:lstStyle/>
          <a:p>
            <a:pPr>
              <a:buNone/>
            </a:pPr>
            <a:r>
              <a:rPr lang="ru-RU" dirty="0" smtClean="0">
                <a:solidFill>
                  <a:srgbClr val="660066"/>
                </a:solidFill>
              </a:rPr>
              <a:t>17. Организация образовательной деятельности по основным образовательным программам основного общего образования </a:t>
            </a:r>
            <a:r>
              <a:rPr lang="ru-RU" b="1" dirty="0" smtClean="0">
                <a:solidFill>
                  <a:srgbClr val="660066"/>
                </a:solidFill>
              </a:rPr>
              <a:t>может быть основана на дифференциации содержания с учетом образовательных потребностей и интересов обучающихся</a:t>
            </a:r>
            <a:r>
              <a:rPr lang="ru-RU" dirty="0" smtClean="0">
                <a:solidFill>
                  <a:srgbClr val="660066"/>
                </a:solidFill>
              </a:rPr>
              <a:t>, обеспечивающих углубленное изучение отдельных учебных предметов, предметных областей основной образовательной программы основного общего образования.</a:t>
            </a:r>
            <a:endParaRPr lang="ru-RU" dirty="0">
              <a:solidFill>
                <a:srgbClr val="660066"/>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944216"/>
          </a:xfrm>
        </p:spPr>
        <p:txBody>
          <a:bodyPr>
            <a:normAutofit fontScale="90000"/>
          </a:bodyPr>
          <a:lstStyle/>
          <a:p>
            <a:r>
              <a:rPr lang="ru-RU" sz="4200" b="1" dirty="0" smtClean="0">
                <a:solidFill>
                  <a:srgbClr val="002060"/>
                </a:solidFill>
              </a:rPr>
              <a:t>ФГОС основного общего образования</a:t>
            </a:r>
            <a:r>
              <a:rPr lang="ru-RU" dirty="0" smtClean="0">
                <a:solidFill>
                  <a:srgbClr val="002060"/>
                </a:solidFill>
              </a:rPr>
              <a:t/>
            </a:r>
            <a:br>
              <a:rPr lang="ru-RU" dirty="0" smtClean="0">
                <a:solidFill>
                  <a:srgbClr val="002060"/>
                </a:solidFill>
              </a:rPr>
            </a:br>
            <a:r>
              <a:rPr lang="ru-RU" sz="3100" b="1" dirty="0" smtClean="0">
                <a:solidFill>
                  <a:srgbClr val="002060"/>
                </a:solidFill>
              </a:rPr>
              <a:t>II. ТРЕБОВАНИЯ К РЕЗУЛЬТАТАМ ОСВОЕНИЯ ОСНОВНОЙ ОБРАЗОВАТЕЛЬНОЙ ПРОГРАММЫ ОСНОВНОГО ОБЩЕГО</a:t>
            </a:r>
            <a:r>
              <a:rPr lang="ru-RU" sz="2000" b="1" dirty="0" smtClean="0">
                <a:solidFill>
                  <a:srgbClr val="002060"/>
                </a:solidFill>
              </a:rPr>
              <a:t> </a:t>
            </a:r>
            <a:r>
              <a:rPr lang="ru-RU" sz="3100" b="1" dirty="0" smtClean="0">
                <a:solidFill>
                  <a:srgbClr val="002060"/>
                </a:solidFill>
              </a:rPr>
              <a:t>ОБРАЗОВАНИЯ</a:t>
            </a:r>
            <a:endParaRPr lang="ru-RU" dirty="0"/>
          </a:p>
        </p:txBody>
      </p:sp>
      <p:sp>
        <p:nvSpPr>
          <p:cNvPr id="3" name="Содержимое 2"/>
          <p:cNvSpPr>
            <a:spLocks noGrp="1"/>
          </p:cNvSpPr>
          <p:nvPr>
            <p:ph idx="1"/>
          </p:nvPr>
        </p:nvSpPr>
        <p:spPr>
          <a:xfrm>
            <a:off x="323528" y="2276872"/>
            <a:ext cx="8640960" cy="4320480"/>
          </a:xfrm>
        </p:spPr>
        <p:txBody>
          <a:bodyPr>
            <a:noAutofit/>
          </a:bodyPr>
          <a:lstStyle/>
          <a:p>
            <a:pPr>
              <a:buNone/>
            </a:pPr>
            <a:r>
              <a:rPr lang="ru-RU" sz="2600" dirty="0" smtClean="0">
                <a:solidFill>
                  <a:srgbClr val="660066"/>
                </a:solidFill>
              </a:rPr>
              <a:t>    18. Требования к разделам основной образовательной программы основного общего образования:</a:t>
            </a:r>
          </a:p>
          <a:p>
            <a:pPr>
              <a:buNone/>
            </a:pPr>
            <a:r>
              <a:rPr lang="ru-RU" sz="2600" dirty="0" smtClean="0">
                <a:solidFill>
                  <a:srgbClr val="660066"/>
                </a:solidFill>
              </a:rPr>
              <a:t>    18.3. Организационный раздел основной образовательной программы:</a:t>
            </a:r>
          </a:p>
          <a:p>
            <a:pPr>
              <a:buNone/>
            </a:pPr>
            <a:r>
              <a:rPr lang="ru-RU" sz="2600" dirty="0" smtClean="0">
                <a:solidFill>
                  <a:srgbClr val="660066"/>
                </a:solidFill>
              </a:rPr>
              <a:t>    18.3.1. Учебный план основного общего образования обеспечивает введение в действие и реализацию требований Стандарта, определяет общий объем нагрузки и максимальный объем аудиторной нагрузки обучающихся, состав и структуру обязательных предметных областей по классам (годам обучения).</a:t>
            </a:r>
            <a:endParaRPr lang="ru-RU" sz="2600" dirty="0">
              <a:solidFill>
                <a:srgbClr val="660066"/>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584176"/>
          </a:xfrm>
        </p:spPr>
        <p:txBody>
          <a:bodyPr>
            <a:noAutofit/>
          </a:bodyPr>
          <a:lstStyle/>
          <a:p>
            <a:r>
              <a:rPr lang="ru-RU" sz="2400" dirty="0" smtClean="0">
                <a:solidFill>
                  <a:srgbClr val="660066"/>
                </a:solidFill>
              </a:rPr>
              <a:t>3. Организационный раздел примерной основной образовательной программы основного общего образования </a:t>
            </a:r>
            <a:r>
              <a:rPr lang="ru-RU" sz="2400" b="1" dirty="0" smtClean="0">
                <a:solidFill>
                  <a:srgbClr val="660066"/>
                </a:solidFill>
              </a:rPr>
              <a:t/>
            </a:r>
            <a:br>
              <a:rPr lang="ru-RU" sz="2400" b="1" dirty="0" smtClean="0">
                <a:solidFill>
                  <a:srgbClr val="660066"/>
                </a:solidFill>
              </a:rPr>
            </a:br>
            <a:r>
              <a:rPr lang="ru-RU" sz="2400" b="1" dirty="0" smtClean="0">
                <a:solidFill>
                  <a:srgbClr val="660066"/>
                </a:solidFill>
              </a:rPr>
              <a:t>Примерный недельный учебный план основного общего образования (Вариант № 1)</a:t>
            </a:r>
            <a:endParaRPr lang="ru-RU" sz="2400" dirty="0"/>
          </a:p>
        </p:txBody>
      </p:sp>
      <p:pic>
        <p:nvPicPr>
          <p:cNvPr id="4" name="Содержимое 3" descr="1.jpg"/>
          <p:cNvPicPr>
            <a:picLocks noGrp="1" noChangeAspect="1"/>
          </p:cNvPicPr>
          <p:nvPr>
            <p:ph idx="1"/>
          </p:nvPr>
        </p:nvPicPr>
        <p:blipFill>
          <a:blip r:embed="rId2" cstate="print"/>
          <a:stretch>
            <a:fillRect/>
          </a:stretch>
        </p:blipFill>
        <p:spPr>
          <a:xfrm>
            <a:off x="827584" y="1700808"/>
            <a:ext cx="7704856" cy="493227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224136"/>
          </a:xfrm>
        </p:spPr>
        <p:txBody>
          <a:bodyPr>
            <a:noAutofit/>
          </a:bodyPr>
          <a:lstStyle/>
          <a:p>
            <a:r>
              <a:rPr lang="ru-RU" sz="2800" b="1" dirty="0" smtClean="0">
                <a:solidFill>
                  <a:srgbClr val="660066"/>
                </a:solidFill>
              </a:rPr>
              <a:t>Примерный недельный учебный план основного общего образования (Вариант № 2)</a:t>
            </a:r>
            <a:endParaRPr lang="ru-RU" sz="3200" dirty="0">
              <a:solidFill>
                <a:srgbClr val="660066"/>
              </a:solidFill>
            </a:endParaRPr>
          </a:p>
        </p:txBody>
      </p:sp>
      <p:pic>
        <p:nvPicPr>
          <p:cNvPr id="6" name="Содержимое 5" descr="2.jpg"/>
          <p:cNvPicPr>
            <a:picLocks noGrp="1" noChangeAspect="1"/>
          </p:cNvPicPr>
          <p:nvPr>
            <p:ph idx="1"/>
          </p:nvPr>
        </p:nvPicPr>
        <p:blipFill>
          <a:blip r:embed="rId2" cstate="print"/>
          <a:stretch>
            <a:fillRect/>
          </a:stretch>
        </p:blipFill>
        <p:spPr>
          <a:xfrm>
            <a:off x="539552" y="1268760"/>
            <a:ext cx="8263442" cy="54006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224136"/>
          </a:xfrm>
        </p:spPr>
        <p:txBody>
          <a:bodyPr>
            <a:noAutofit/>
          </a:bodyPr>
          <a:lstStyle/>
          <a:p>
            <a:r>
              <a:rPr lang="ru-RU" sz="2800" b="1" dirty="0" smtClean="0">
                <a:solidFill>
                  <a:srgbClr val="660066"/>
                </a:solidFill>
              </a:rPr>
              <a:t>Вариант № 3</a:t>
            </a:r>
            <a:r>
              <a:rPr lang="ru-RU" sz="2800" dirty="0" smtClean="0">
                <a:solidFill>
                  <a:srgbClr val="660066"/>
                </a:solidFill>
              </a:rPr>
              <a:t/>
            </a:r>
            <a:br>
              <a:rPr lang="ru-RU" sz="2800" dirty="0" smtClean="0">
                <a:solidFill>
                  <a:srgbClr val="660066"/>
                </a:solidFill>
              </a:rPr>
            </a:br>
            <a:r>
              <a:rPr lang="ru-RU" sz="2800" b="1" dirty="0" smtClean="0">
                <a:solidFill>
                  <a:srgbClr val="660066"/>
                </a:solidFill>
              </a:rPr>
              <a:t>Примерный недельный учебный план основного общего образования (второй иностранный язык)</a:t>
            </a:r>
            <a:endParaRPr lang="ru-RU" sz="2800" dirty="0">
              <a:solidFill>
                <a:srgbClr val="660066"/>
              </a:solidFill>
            </a:endParaRPr>
          </a:p>
        </p:txBody>
      </p:sp>
      <p:pic>
        <p:nvPicPr>
          <p:cNvPr id="6" name="Содержимое 5" descr="3.jpg"/>
          <p:cNvPicPr>
            <a:picLocks noGrp="1" noChangeAspect="1"/>
          </p:cNvPicPr>
          <p:nvPr>
            <p:ph idx="1"/>
          </p:nvPr>
        </p:nvPicPr>
        <p:blipFill>
          <a:blip r:embed="rId2" cstate="print"/>
          <a:stretch>
            <a:fillRect/>
          </a:stretch>
        </p:blipFill>
        <p:spPr>
          <a:xfrm>
            <a:off x="467543" y="1484784"/>
            <a:ext cx="8160523" cy="5184576"/>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080120"/>
          </a:xfrm>
        </p:spPr>
        <p:txBody>
          <a:bodyPr>
            <a:noAutofit/>
          </a:bodyPr>
          <a:lstStyle/>
          <a:p>
            <a:r>
              <a:rPr lang="ru-RU" sz="2800" b="1" dirty="0" smtClean="0">
                <a:solidFill>
                  <a:srgbClr val="660066"/>
                </a:solidFill>
              </a:rPr>
              <a:t>Примерный недельный учебный план основного общего образования (Вариант № 4)</a:t>
            </a:r>
            <a:endParaRPr lang="ru-RU" sz="2800" dirty="0"/>
          </a:p>
        </p:txBody>
      </p:sp>
      <p:pic>
        <p:nvPicPr>
          <p:cNvPr id="4" name="Содержимое 3" descr="4.jpg"/>
          <p:cNvPicPr>
            <a:picLocks noGrp="1" noChangeAspect="1"/>
          </p:cNvPicPr>
          <p:nvPr>
            <p:ph idx="1"/>
          </p:nvPr>
        </p:nvPicPr>
        <p:blipFill>
          <a:blip r:embed="rId2" cstate="print"/>
          <a:stretch>
            <a:fillRect/>
          </a:stretch>
        </p:blipFill>
        <p:spPr>
          <a:xfrm>
            <a:off x="323528" y="1196752"/>
            <a:ext cx="8496944" cy="5459232"/>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080120"/>
          </a:xfrm>
        </p:spPr>
        <p:txBody>
          <a:bodyPr>
            <a:noAutofit/>
          </a:bodyPr>
          <a:lstStyle/>
          <a:p>
            <a:r>
              <a:rPr lang="ru-RU" sz="2800" b="1" dirty="0" smtClean="0">
                <a:solidFill>
                  <a:srgbClr val="660066"/>
                </a:solidFill>
              </a:rPr>
              <a:t>Примерный недельный учебный план основного общего образования (Вариант № 5)</a:t>
            </a:r>
            <a:endParaRPr lang="ru-RU" sz="2800" dirty="0"/>
          </a:p>
        </p:txBody>
      </p:sp>
      <p:pic>
        <p:nvPicPr>
          <p:cNvPr id="4" name="Содержимое 3" descr="5.jpg"/>
          <p:cNvPicPr>
            <a:picLocks noGrp="1" noChangeAspect="1"/>
          </p:cNvPicPr>
          <p:nvPr>
            <p:ph idx="1"/>
          </p:nvPr>
        </p:nvPicPr>
        <p:blipFill>
          <a:blip r:embed="rId2" cstate="print"/>
          <a:stretch>
            <a:fillRect/>
          </a:stretch>
        </p:blipFill>
        <p:spPr>
          <a:xfrm>
            <a:off x="251520" y="1124744"/>
            <a:ext cx="8592208" cy="5472608"/>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Autofit/>
          </a:bodyPr>
          <a:lstStyle/>
          <a:p>
            <a:r>
              <a:rPr lang="ru-RU" sz="3800" b="1" dirty="0" smtClean="0">
                <a:solidFill>
                  <a:srgbClr val="002060"/>
                </a:solidFill>
              </a:rPr>
              <a:t>ФГОС основного общего образования</a:t>
            </a:r>
            <a:r>
              <a:rPr lang="ru-RU" sz="2400" dirty="0" smtClean="0">
                <a:solidFill>
                  <a:srgbClr val="002060"/>
                </a:solidFill>
              </a:rPr>
              <a:t/>
            </a:r>
            <a:br>
              <a:rPr lang="ru-RU" sz="2400" dirty="0" smtClean="0">
                <a:solidFill>
                  <a:srgbClr val="002060"/>
                </a:solidFill>
              </a:rPr>
            </a:br>
            <a:r>
              <a:rPr lang="ru-RU" sz="2800" b="1" dirty="0" smtClean="0">
                <a:solidFill>
                  <a:srgbClr val="002060"/>
                </a:solidFill>
              </a:rPr>
              <a:t>II. ТРЕБОВАНИЯ К РЕЗУЛЬТАТАМ ОСВОЕНИЯ ОСНОВНОЙ ОБРАЗОВАТЕЛЬНОЙ ПРОГРАММЫ ОСНОВНОГО ОБЩЕГО ОБРАЗОВАНИЯ</a:t>
            </a:r>
            <a:endParaRPr lang="ru-RU" sz="2800" dirty="0"/>
          </a:p>
        </p:txBody>
      </p:sp>
      <p:sp>
        <p:nvSpPr>
          <p:cNvPr id="3" name="Содержимое 2"/>
          <p:cNvSpPr>
            <a:spLocks noGrp="1"/>
          </p:cNvSpPr>
          <p:nvPr>
            <p:ph idx="1"/>
          </p:nvPr>
        </p:nvSpPr>
        <p:spPr>
          <a:xfrm>
            <a:off x="457200" y="2348880"/>
            <a:ext cx="8229600" cy="4176464"/>
          </a:xfrm>
        </p:spPr>
        <p:txBody>
          <a:bodyPr>
            <a:normAutofit fontScale="92500" lnSpcReduction="10000"/>
          </a:bodyPr>
          <a:lstStyle/>
          <a:p>
            <a:pPr>
              <a:buNone/>
            </a:pPr>
            <a:r>
              <a:rPr lang="ru-RU" dirty="0" smtClean="0"/>
              <a:t>    </a:t>
            </a:r>
            <a:r>
              <a:rPr lang="ru-RU" dirty="0" smtClean="0">
                <a:solidFill>
                  <a:srgbClr val="660066"/>
                </a:solidFill>
              </a:rPr>
              <a:t>18. Требования к разделам основной образовательной программы основного общего образования:</a:t>
            </a:r>
          </a:p>
          <a:p>
            <a:pPr>
              <a:buNone/>
            </a:pPr>
            <a:r>
              <a:rPr lang="ru-RU" dirty="0" smtClean="0">
                <a:solidFill>
                  <a:srgbClr val="660066"/>
                </a:solidFill>
              </a:rPr>
              <a:t>    18.3.1. Учебный план основного общего образования обеспечивает  …</a:t>
            </a:r>
          </a:p>
          <a:p>
            <a:pPr>
              <a:buNone/>
            </a:pPr>
            <a:r>
              <a:rPr lang="ru-RU" dirty="0" smtClean="0">
                <a:solidFill>
                  <a:srgbClr val="660066"/>
                </a:solidFill>
              </a:rPr>
              <a:t>    </a:t>
            </a:r>
            <a:r>
              <a:rPr lang="ru-RU" b="1" dirty="0" smtClean="0">
                <a:solidFill>
                  <a:srgbClr val="660066"/>
                </a:solidFill>
              </a:rPr>
              <a:t>Основная образовательная программа основного общего образования может включать как один, так и несколько учебных планов.</a:t>
            </a:r>
            <a:endParaRPr lang="ru-RU" b="1" dirty="0">
              <a:solidFill>
                <a:srgbClr val="660066"/>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Autofit/>
          </a:bodyPr>
          <a:lstStyle/>
          <a:p>
            <a:r>
              <a:rPr lang="ru-RU" sz="3800" b="1" dirty="0" smtClean="0">
                <a:solidFill>
                  <a:srgbClr val="002060"/>
                </a:solidFill>
              </a:rPr>
              <a:t>ФГОС основного общего образования</a:t>
            </a:r>
            <a:r>
              <a:rPr lang="ru-RU" sz="2400" dirty="0" smtClean="0">
                <a:solidFill>
                  <a:srgbClr val="002060"/>
                </a:solidFill>
              </a:rPr>
              <a:t/>
            </a:r>
            <a:br>
              <a:rPr lang="ru-RU" sz="2400" dirty="0" smtClean="0">
                <a:solidFill>
                  <a:srgbClr val="002060"/>
                </a:solidFill>
              </a:rPr>
            </a:br>
            <a:r>
              <a:rPr lang="ru-RU" sz="2800" b="1" dirty="0" smtClean="0">
                <a:solidFill>
                  <a:srgbClr val="002060"/>
                </a:solidFill>
              </a:rPr>
              <a:t>II. ТРЕБОВАНИЯ К РЕЗУЛЬТАТАМ ОСВОЕНИЯ ОСНОВНОЙ ОБРАЗОВАТЕЛЬНОЙ ПРОГРАММЫ ОСНОВНОГО ОБЩЕГО ОБРАЗОВАНИЯ</a:t>
            </a:r>
            <a:endParaRPr lang="ru-RU" sz="2800" dirty="0"/>
          </a:p>
        </p:txBody>
      </p:sp>
      <p:sp>
        <p:nvSpPr>
          <p:cNvPr id="3" name="Содержимое 2"/>
          <p:cNvSpPr>
            <a:spLocks noGrp="1"/>
          </p:cNvSpPr>
          <p:nvPr>
            <p:ph idx="1"/>
          </p:nvPr>
        </p:nvSpPr>
        <p:spPr>
          <a:xfrm>
            <a:off x="179512" y="2348880"/>
            <a:ext cx="8784976" cy="4176464"/>
          </a:xfrm>
        </p:spPr>
        <p:txBody>
          <a:bodyPr>
            <a:normAutofit fontScale="92500" lnSpcReduction="20000"/>
          </a:bodyPr>
          <a:lstStyle/>
          <a:p>
            <a:pPr>
              <a:buNone/>
            </a:pPr>
            <a:r>
              <a:rPr lang="ru-RU" dirty="0" smtClean="0"/>
              <a:t>    </a:t>
            </a:r>
            <a:r>
              <a:rPr lang="ru-RU" dirty="0" smtClean="0">
                <a:solidFill>
                  <a:srgbClr val="660066"/>
                </a:solidFill>
              </a:rPr>
              <a:t>18. Требования к разделам основной образовательной программы основного общего образования:</a:t>
            </a:r>
          </a:p>
          <a:p>
            <a:pPr>
              <a:buNone/>
            </a:pPr>
            <a:r>
              <a:rPr lang="ru-RU" dirty="0" smtClean="0">
                <a:solidFill>
                  <a:srgbClr val="660066"/>
                </a:solidFill>
              </a:rPr>
              <a:t>    18.3.1. Учебный план основного общего образования обеспечивает  …</a:t>
            </a:r>
          </a:p>
          <a:p>
            <a:pPr>
              <a:buNone/>
            </a:pPr>
            <a:r>
              <a:rPr lang="ru-RU" dirty="0" smtClean="0">
                <a:solidFill>
                  <a:srgbClr val="660066"/>
                </a:solidFill>
              </a:rPr>
              <a:t>    В учебный план входят следующие </a:t>
            </a:r>
            <a:r>
              <a:rPr lang="ru-RU" b="1" dirty="0" smtClean="0">
                <a:solidFill>
                  <a:srgbClr val="660066"/>
                </a:solidFill>
              </a:rPr>
              <a:t>обязательные предметные области и учебные предметы</a:t>
            </a:r>
            <a:r>
              <a:rPr lang="ru-RU" dirty="0" smtClean="0">
                <a:solidFill>
                  <a:srgbClr val="660066"/>
                </a:solidFill>
              </a:rPr>
              <a:t>:</a:t>
            </a:r>
          </a:p>
          <a:p>
            <a:r>
              <a:rPr lang="ru-RU" dirty="0" smtClean="0">
                <a:solidFill>
                  <a:srgbClr val="660066"/>
                </a:solidFill>
              </a:rPr>
              <a:t>филология (русский язык, родной язык, литература, родная литература, </a:t>
            </a:r>
            <a:r>
              <a:rPr lang="ru-RU" b="1" dirty="0" smtClean="0">
                <a:solidFill>
                  <a:srgbClr val="660066"/>
                </a:solidFill>
              </a:rPr>
              <a:t>иностранный язык, второй иностранный язык</a:t>
            </a:r>
            <a:r>
              <a:rPr lang="ru-RU" dirty="0" smtClean="0">
                <a:solidFill>
                  <a:srgbClr val="660066"/>
                </a:solidFill>
              </a:rPr>
              <a:t>);   </a:t>
            </a:r>
            <a:r>
              <a:rPr lang="ru-RU" dirty="0" smtClean="0">
                <a:solidFill>
                  <a:srgbClr val="FF0000"/>
                </a:solidFill>
              </a:rPr>
              <a:t>ТАК БЫЛО</a:t>
            </a:r>
            <a:endParaRPr lang="ru-RU" b="1"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ru-RU" sz="3200" b="1" dirty="0" smtClean="0">
                <a:solidFill>
                  <a:srgbClr val="002060"/>
                </a:solidFill>
              </a:rPr>
              <a:t>Приказ Министерства образования и науки Российской Федерации от 31.12.2015 № 1577  «О внесении изменений в ФГОС ООО»</a:t>
            </a:r>
            <a:endParaRPr lang="ru-RU" sz="3200" dirty="0"/>
          </a:p>
        </p:txBody>
      </p:sp>
      <p:sp>
        <p:nvSpPr>
          <p:cNvPr id="3" name="Содержимое 2"/>
          <p:cNvSpPr>
            <a:spLocks noGrp="1"/>
          </p:cNvSpPr>
          <p:nvPr>
            <p:ph idx="1"/>
          </p:nvPr>
        </p:nvSpPr>
        <p:spPr>
          <a:xfrm>
            <a:off x="251520" y="1844824"/>
            <a:ext cx="8712968" cy="4281339"/>
          </a:xfrm>
        </p:spPr>
        <p:txBody>
          <a:bodyPr>
            <a:normAutofit fontScale="92500" lnSpcReduction="10000"/>
          </a:bodyPr>
          <a:lstStyle/>
          <a:p>
            <a:pPr>
              <a:buNone/>
            </a:pPr>
            <a:r>
              <a:rPr lang="ru-RU" dirty="0" smtClean="0">
                <a:solidFill>
                  <a:srgbClr val="660066"/>
                </a:solidFill>
              </a:rPr>
              <a:t>В пункте 18.3.1.</a:t>
            </a:r>
          </a:p>
          <a:p>
            <a:pPr>
              <a:buNone/>
            </a:pPr>
            <a:r>
              <a:rPr lang="ru-RU" dirty="0" smtClean="0">
                <a:solidFill>
                  <a:srgbClr val="660066"/>
                </a:solidFill>
              </a:rPr>
              <a:t>    В учебный план входят следующие </a:t>
            </a:r>
            <a:r>
              <a:rPr lang="ru-RU" b="1" dirty="0" smtClean="0">
                <a:solidFill>
                  <a:srgbClr val="660066"/>
                </a:solidFill>
              </a:rPr>
              <a:t>обязательные предметные области и учебные предметы</a:t>
            </a:r>
            <a:r>
              <a:rPr lang="ru-RU" dirty="0" smtClean="0">
                <a:solidFill>
                  <a:srgbClr val="660066"/>
                </a:solidFill>
              </a:rPr>
              <a:t>:</a:t>
            </a:r>
            <a:endParaRPr lang="ru-RU" dirty="0" smtClean="0"/>
          </a:p>
          <a:p>
            <a:r>
              <a:rPr lang="ru-RU" dirty="0" smtClean="0">
                <a:solidFill>
                  <a:srgbClr val="660066"/>
                </a:solidFill>
              </a:rPr>
              <a:t>русский язык и литература (русский язык, литература);</a:t>
            </a:r>
          </a:p>
          <a:p>
            <a:r>
              <a:rPr lang="ru-RU" dirty="0" smtClean="0">
                <a:solidFill>
                  <a:srgbClr val="660066"/>
                </a:solidFill>
              </a:rPr>
              <a:t>родной язык и родная литература (родной язык, родная литература);</a:t>
            </a:r>
          </a:p>
          <a:p>
            <a:r>
              <a:rPr lang="ru-RU" b="1" dirty="0" smtClean="0">
                <a:solidFill>
                  <a:srgbClr val="660066"/>
                </a:solidFill>
              </a:rPr>
              <a:t>иностранные языки (иностранный язык, второй иностранный язык)</a:t>
            </a:r>
            <a:r>
              <a:rPr lang="ru-RU" dirty="0" smtClean="0">
                <a:solidFill>
                  <a:srgbClr val="660066"/>
                </a:solidFill>
              </a:rPr>
              <a:t>;</a:t>
            </a:r>
            <a:r>
              <a:rPr lang="ru-RU" dirty="0" smtClean="0"/>
              <a:t>   </a:t>
            </a:r>
            <a:r>
              <a:rPr lang="ru-RU" dirty="0" smtClean="0">
                <a:solidFill>
                  <a:srgbClr val="FF0000"/>
                </a:solidFill>
              </a:rPr>
              <a:t>ТАК СТАЛО</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2016224"/>
          </a:xfrm>
        </p:spPr>
        <p:txBody>
          <a:bodyPr>
            <a:normAutofit/>
          </a:bodyPr>
          <a:lstStyle/>
          <a:p>
            <a:r>
              <a:rPr lang="ru-RU" sz="2000" b="1" dirty="0" smtClean="0">
                <a:solidFill>
                  <a:srgbClr val="002060"/>
                </a:solidFill>
              </a:rPr>
              <a:t>ФГОС основного общего образования</a:t>
            </a:r>
            <a:r>
              <a:rPr lang="ru-RU" sz="2000" dirty="0" smtClean="0">
                <a:solidFill>
                  <a:srgbClr val="002060"/>
                </a:solidFill>
              </a:rPr>
              <a:t/>
            </a:r>
            <a:br>
              <a:rPr lang="ru-RU" sz="2000" dirty="0" smtClean="0">
                <a:solidFill>
                  <a:srgbClr val="002060"/>
                </a:solidFill>
              </a:rPr>
            </a:br>
            <a:r>
              <a:rPr lang="ru-RU" sz="2000" b="1" dirty="0" smtClean="0">
                <a:solidFill>
                  <a:srgbClr val="002060"/>
                </a:solidFill>
              </a:rPr>
              <a:t>II. ТРЕБОВАНИЯ К РЕЗУЛЬТАТАМ ОСВОЕНИЯ ОСНОВНОЙ ОБРАЗОВАТЕЛЬНОЙ ПРОГРАММЫ ОСНОВНОГО ОБЩЕГО ОБРАЗОВАНИЯ</a:t>
            </a:r>
            <a:endParaRPr lang="ru-RU" sz="2000" b="1" dirty="0">
              <a:solidFill>
                <a:srgbClr val="002060"/>
              </a:solidFill>
            </a:endParaRPr>
          </a:p>
        </p:txBody>
      </p:sp>
      <p:sp>
        <p:nvSpPr>
          <p:cNvPr id="3" name="Содержимое 2"/>
          <p:cNvSpPr>
            <a:spLocks noGrp="1"/>
          </p:cNvSpPr>
          <p:nvPr>
            <p:ph idx="1"/>
          </p:nvPr>
        </p:nvSpPr>
        <p:spPr>
          <a:xfrm>
            <a:off x="457200" y="1916832"/>
            <a:ext cx="8229600" cy="4752528"/>
          </a:xfrm>
        </p:spPr>
        <p:txBody>
          <a:bodyPr>
            <a:normAutofit fontScale="92500" lnSpcReduction="10000"/>
          </a:bodyPr>
          <a:lstStyle/>
          <a:p>
            <a:pPr>
              <a:lnSpc>
                <a:spcPct val="110000"/>
              </a:lnSpc>
              <a:buNone/>
            </a:pPr>
            <a:r>
              <a:rPr lang="ru-RU" sz="2400" dirty="0" smtClean="0">
                <a:solidFill>
                  <a:srgbClr val="660066"/>
                </a:solidFill>
              </a:rPr>
              <a:t>9. </a:t>
            </a:r>
            <a:r>
              <a:rPr lang="ru-RU" sz="2400" b="1" dirty="0" smtClean="0">
                <a:solidFill>
                  <a:srgbClr val="660066"/>
                </a:solidFill>
              </a:rPr>
              <a:t>Личностные результаты </a:t>
            </a:r>
            <a:r>
              <a:rPr lang="ru-RU" sz="2400" dirty="0" smtClean="0">
                <a:solidFill>
                  <a:srgbClr val="660066"/>
                </a:solidFill>
              </a:rPr>
              <a:t>освоения основной образовательной программы основного общего образования должны отражать:</a:t>
            </a:r>
          </a:p>
          <a:p>
            <a:pPr>
              <a:buNone/>
            </a:pPr>
            <a:r>
              <a:rPr lang="ru-RU" sz="2400" dirty="0" smtClean="0">
                <a:solidFill>
                  <a:srgbClr val="660066"/>
                </a:solidFill>
              </a:rPr>
              <a:t>…</a:t>
            </a:r>
          </a:p>
          <a:p>
            <a:pPr>
              <a:buNone/>
            </a:pPr>
            <a:r>
              <a:rPr lang="ru-RU" sz="2400" dirty="0" smtClean="0">
                <a:solidFill>
                  <a:srgbClr val="660066"/>
                </a:solidFill>
              </a:rPr>
              <a:t>3) формирование </a:t>
            </a:r>
            <a:r>
              <a:rPr lang="ru-RU" sz="2400" b="1" dirty="0" smtClean="0">
                <a:solidFill>
                  <a:srgbClr val="660066"/>
                </a:solidFill>
              </a:rPr>
              <a:t>целостного мировоззрения</a:t>
            </a:r>
            <a:r>
              <a:rPr lang="ru-RU" sz="2400" dirty="0" smtClean="0">
                <a:solidFill>
                  <a:srgbClr val="660066"/>
                </a:solidFill>
              </a:rPr>
              <a:t>, соответствующего современному уровню развития науки и общественной практики, </a:t>
            </a:r>
            <a:r>
              <a:rPr lang="ru-RU" sz="2400" b="1" dirty="0" smtClean="0">
                <a:solidFill>
                  <a:srgbClr val="660066"/>
                </a:solidFill>
              </a:rPr>
              <a:t>учитывающего</a:t>
            </a:r>
            <a:r>
              <a:rPr lang="ru-RU" sz="2400" dirty="0" smtClean="0">
                <a:solidFill>
                  <a:srgbClr val="660066"/>
                </a:solidFill>
              </a:rPr>
              <a:t> социальное, </a:t>
            </a:r>
            <a:r>
              <a:rPr lang="ru-RU" sz="2400" b="1" dirty="0" smtClean="0">
                <a:solidFill>
                  <a:srgbClr val="660066"/>
                </a:solidFill>
              </a:rPr>
              <a:t>культурное, языковое</a:t>
            </a:r>
            <a:r>
              <a:rPr lang="ru-RU" sz="2400" dirty="0" smtClean="0">
                <a:solidFill>
                  <a:srgbClr val="660066"/>
                </a:solidFill>
              </a:rPr>
              <a:t>, духовное </a:t>
            </a:r>
            <a:r>
              <a:rPr lang="ru-RU" sz="2400" b="1" dirty="0" smtClean="0">
                <a:solidFill>
                  <a:srgbClr val="660066"/>
                </a:solidFill>
              </a:rPr>
              <a:t>многообразие современного мира</a:t>
            </a:r>
            <a:r>
              <a:rPr lang="ru-RU" sz="2400" dirty="0" smtClean="0">
                <a:solidFill>
                  <a:srgbClr val="660066"/>
                </a:solidFill>
              </a:rPr>
              <a:t>;</a:t>
            </a:r>
          </a:p>
          <a:p>
            <a:pPr>
              <a:buNone/>
            </a:pPr>
            <a:r>
              <a:rPr lang="ru-RU" sz="2400" dirty="0" smtClean="0">
                <a:solidFill>
                  <a:srgbClr val="660066"/>
                </a:solidFill>
              </a:rPr>
              <a:t>4) формирование осознанного, </a:t>
            </a:r>
            <a:r>
              <a:rPr lang="ru-RU" sz="2400" b="1" dirty="0" smtClean="0">
                <a:solidFill>
                  <a:srgbClr val="660066"/>
                </a:solidFill>
              </a:rPr>
              <a:t>уважительного и доброжелательного отношения к другому человеку</a:t>
            </a:r>
            <a:r>
              <a:rPr lang="ru-RU" sz="2400" dirty="0" smtClean="0">
                <a:solidFill>
                  <a:srgbClr val="660066"/>
                </a:solidFill>
              </a:rPr>
              <a:t>, </a:t>
            </a:r>
            <a:r>
              <a:rPr lang="ru-RU" sz="2400" b="1" dirty="0" smtClean="0">
                <a:solidFill>
                  <a:srgbClr val="660066"/>
                </a:solidFill>
              </a:rPr>
              <a:t>его</a:t>
            </a:r>
            <a:r>
              <a:rPr lang="ru-RU" sz="2400" dirty="0" smtClean="0">
                <a:solidFill>
                  <a:srgbClr val="660066"/>
                </a:solidFill>
              </a:rPr>
              <a:t> мнению, мировоззрению, культуре, </a:t>
            </a:r>
            <a:r>
              <a:rPr lang="ru-RU" sz="2400" b="1" dirty="0" smtClean="0">
                <a:solidFill>
                  <a:srgbClr val="660066"/>
                </a:solidFill>
              </a:rPr>
              <a:t>языку</a:t>
            </a:r>
            <a:r>
              <a:rPr lang="ru-RU" sz="2400" dirty="0" smtClean="0">
                <a:solidFill>
                  <a:srgbClr val="660066"/>
                </a:solidFill>
              </a:rPr>
              <a:t>, вере, гражданской позиции, к истории, культуре, религии, традициям, </a:t>
            </a:r>
            <a:r>
              <a:rPr lang="ru-RU" sz="2400" b="1" dirty="0" smtClean="0">
                <a:solidFill>
                  <a:srgbClr val="660066"/>
                </a:solidFill>
              </a:rPr>
              <a:t>языкам</a:t>
            </a:r>
            <a:r>
              <a:rPr lang="ru-RU" sz="2400" dirty="0" smtClean="0">
                <a:solidFill>
                  <a:srgbClr val="660066"/>
                </a:solidFill>
              </a:rPr>
              <a:t>, </a:t>
            </a:r>
            <a:r>
              <a:rPr lang="ru-RU" sz="2400" b="1" dirty="0" smtClean="0">
                <a:solidFill>
                  <a:srgbClr val="660066"/>
                </a:solidFill>
              </a:rPr>
              <a:t>ценностям народов России и народов мира; готовности и способности вести диалог с другими людьми и достигать в нем взаимопонимания</a:t>
            </a:r>
            <a:r>
              <a:rPr lang="ru-RU" sz="2400" dirty="0" smtClean="0">
                <a:solidFill>
                  <a:srgbClr val="660066"/>
                </a:solidFill>
              </a:rPr>
              <a:t>;</a:t>
            </a:r>
          </a:p>
          <a:p>
            <a:pPr>
              <a:buNone/>
            </a:pPr>
            <a:endParaRPr lang="ru-RU" sz="2400" dirty="0">
              <a:solidFill>
                <a:srgbClr val="660066"/>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Примерная основная образовательная программа основного общего образования </a:t>
            </a:r>
            <a:r>
              <a:rPr lang="ru-RU" sz="2800" dirty="0" smtClean="0">
                <a:solidFill>
                  <a:srgbClr val="002060"/>
                </a:solidFill>
              </a:rPr>
              <a:t>(Протокол заседания от 8 апреля 2015 г. № 1/15)</a:t>
            </a:r>
            <a:endParaRPr lang="ru-RU" sz="2800" dirty="0">
              <a:solidFill>
                <a:srgbClr val="002060"/>
              </a:solidFill>
            </a:endParaRPr>
          </a:p>
        </p:txBody>
      </p:sp>
      <p:sp>
        <p:nvSpPr>
          <p:cNvPr id="3" name="Содержимое 2"/>
          <p:cNvSpPr>
            <a:spLocks noGrp="1"/>
          </p:cNvSpPr>
          <p:nvPr>
            <p:ph idx="1"/>
          </p:nvPr>
        </p:nvSpPr>
        <p:spPr>
          <a:xfrm>
            <a:off x="457200" y="1988840"/>
            <a:ext cx="8229600" cy="4608512"/>
          </a:xfrm>
        </p:spPr>
        <p:txBody>
          <a:bodyPr>
            <a:normAutofit fontScale="92500" lnSpcReduction="20000"/>
          </a:bodyPr>
          <a:lstStyle/>
          <a:p>
            <a:pPr>
              <a:buNone/>
            </a:pPr>
            <a:r>
              <a:rPr lang="ru-RU" dirty="0" smtClean="0">
                <a:solidFill>
                  <a:srgbClr val="660066"/>
                </a:solidFill>
              </a:rPr>
              <a:t>1.1.1. Цели и задачи реализации ООП ООО</a:t>
            </a:r>
            <a:endParaRPr lang="ru-RU" sz="3600" dirty="0" smtClean="0">
              <a:solidFill>
                <a:srgbClr val="660066"/>
              </a:solidFill>
            </a:endParaRPr>
          </a:p>
          <a:p>
            <a:pPr>
              <a:buNone/>
            </a:pPr>
            <a:r>
              <a:rPr lang="ru-RU" b="1" dirty="0" smtClean="0">
                <a:solidFill>
                  <a:srgbClr val="660066"/>
                </a:solidFill>
              </a:rPr>
              <a:t>Целями реализации</a:t>
            </a:r>
            <a:r>
              <a:rPr lang="ru-RU" dirty="0" smtClean="0">
                <a:solidFill>
                  <a:srgbClr val="660066"/>
                </a:solidFill>
              </a:rPr>
              <a:t> ООП ООО являются: </a:t>
            </a:r>
            <a:endParaRPr lang="ru-RU" sz="2800" dirty="0" smtClean="0">
              <a:solidFill>
                <a:srgbClr val="660066"/>
              </a:solidFill>
            </a:endParaRPr>
          </a:p>
          <a:p>
            <a:r>
              <a:rPr lang="ru-RU" b="1" dirty="0" smtClean="0">
                <a:solidFill>
                  <a:srgbClr val="660066"/>
                </a:solidFill>
              </a:rPr>
              <a:t>достижение выпускниками планируемых результатов</a:t>
            </a:r>
            <a:r>
              <a:rPr lang="ru-RU" dirty="0" smtClean="0">
                <a:solidFill>
                  <a:srgbClr val="660066"/>
                </a:solidFill>
              </a:rPr>
              <a:t>: знаний, умений, навыков, компетенций и компетентностей, </a:t>
            </a:r>
            <a:r>
              <a:rPr lang="ru-RU" b="1" dirty="0" smtClean="0">
                <a:solidFill>
                  <a:srgbClr val="660066"/>
                </a:solidFill>
              </a:rPr>
              <a:t>определяемых личностными, семейными, общественными, государственными потребностями</a:t>
            </a:r>
            <a:r>
              <a:rPr lang="ru-RU" dirty="0" smtClean="0">
                <a:solidFill>
                  <a:srgbClr val="660066"/>
                </a:solidFill>
              </a:rPr>
              <a:t> и возможностями обучающегося среднего школьного возраста, индивидуальными особенностями его развития и состояния здоровья; </a:t>
            </a:r>
            <a:endParaRPr lang="ru-RU" sz="6000" dirty="0" smtClean="0">
              <a:solidFill>
                <a:srgbClr val="660066"/>
              </a:solidFill>
            </a:endParaRP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Примерная основная образовательная программа основного общего образования </a:t>
            </a:r>
            <a:r>
              <a:rPr lang="ru-RU" sz="2800" dirty="0" smtClean="0">
                <a:solidFill>
                  <a:srgbClr val="002060"/>
                </a:solidFill>
              </a:rPr>
              <a:t>(Протокол заседания от 8 апреля 2015 г. № 1/15)</a:t>
            </a:r>
            <a:endParaRPr lang="ru-RU" sz="2800" dirty="0">
              <a:solidFill>
                <a:srgbClr val="002060"/>
              </a:solidFill>
            </a:endParaRPr>
          </a:p>
        </p:txBody>
      </p:sp>
      <p:sp>
        <p:nvSpPr>
          <p:cNvPr id="3" name="Содержимое 2"/>
          <p:cNvSpPr>
            <a:spLocks noGrp="1"/>
          </p:cNvSpPr>
          <p:nvPr>
            <p:ph idx="1"/>
          </p:nvPr>
        </p:nvSpPr>
        <p:spPr>
          <a:xfrm>
            <a:off x="457200" y="2204864"/>
            <a:ext cx="8229600" cy="4392488"/>
          </a:xfrm>
        </p:spPr>
        <p:txBody>
          <a:bodyPr>
            <a:normAutofit/>
          </a:bodyPr>
          <a:lstStyle/>
          <a:p>
            <a:pPr>
              <a:buNone/>
            </a:pPr>
            <a:r>
              <a:rPr lang="ru-RU" dirty="0" smtClean="0">
                <a:solidFill>
                  <a:srgbClr val="660066"/>
                </a:solidFill>
              </a:rPr>
              <a:t>1.1.1. Цели и задачи реализации ООП ООО</a:t>
            </a:r>
            <a:endParaRPr lang="ru-RU" sz="3600" dirty="0" smtClean="0">
              <a:solidFill>
                <a:srgbClr val="660066"/>
              </a:solidFill>
            </a:endParaRPr>
          </a:p>
          <a:p>
            <a:pPr>
              <a:buNone/>
            </a:pPr>
            <a:r>
              <a:rPr lang="ru-RU" b="1" dirty="0" smtClean="0">
                <a:solidFill>
                  <a:srgbClr val="660066"/>
                </a:solidFill>
              </a:rPr>
              <a:t>Целями реализации</a:t>
            </a:r>
            <a:r>
              <a:rPr lang="ru-RU" dirty="0" smtClean="0">
                <a:solidFill>
                  <a:srgbClr val="660066"/>
                </a:solidFill>
              </a:rPr>
              <a:t> ООП ООО являются: </a:t>
            </a:r>
            <a:endParaRPr lang="ru-RU" sz="2800" dirty="0" smtClean="0">
              <a:solidFill>
                <a:srgbClr val="660066"/>
              </a:solidFill>
            </a:endParaRPr>
          </a:p>
          <a:p>
            <a:r>
              <a:rPr lang="ru-RU" dirty="0" smtClean="0">
                <a:solidFill>
                  <a:srgbClr val="660066"/>
                </a:solidFill>
              </a:rPr>
              <a:t>становление и развитие личности обучающегося в ее самобытности, </a:t>
            </a:r>
            <a:r>
              <a:rPr lang="ru-RU" b="1" dirty="0" smtClean="0">
                <a:solidFill>
                  <a:srgbClr val="660066"/>
                </a:solidFill>
              </a:rPr>
              <a:t>уникальности</a:t>
            </a:r>
            <a:r>
              <a:rPr lang="ru-RU" dirty="0" smtClean="0">
                <a:solidFill>
                  <a:srgbClr val="660066"/>
                </a:solidFill>
              </a:rPr>
              <a:t>, неповторимости. </a:t>
            </a:r>
            <a:endParaRPr lang="ru-RU" sz="6000" dirty="0" smtClean="0">
              <a:solidFill>
                <a:srgbClr val="660066"/>
              </a:solidFill>
            </a:endParaRP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Примерная основная образовательная программа основного общего образования </a:t>
            </a:r>
            <a:r>
              <a:rPr lang="ru-RU" sz="2800" dirty="0" smtClean="0">
                <a:solidFill>
                  <a:srgbClr val="002060"/>
                </a:solidFill>
              </a:rPr>
              <a:t>(Протокол заседания от 8 апреля 2015 г. № 1/15)</a:t>
            </a:r>
            <a:endParaRPr lang="ru-RU" sz="2800" dirty="0">
              <a:solidFill>
                <a:srgbClr val="002060"/>
              </a:solidFill>
            </a:endParaRPr>
          </a:p>
        </p:txBody>
      </p:sp>
      <p:sp>
        <p:nvSpPr>
          <p:cNvPr id="3" name="Содержимое 2"/>
          <p:cNvSpPr>
            <a:spLocks noGrp="1"/>
          </p:cNvSpPr>
          <p:nvPr>
            <p:ph idx="1"/>
          </p:nvPr>
        </p:nvSpPr>
        <p:spPr>
          <a:xfrm>
            <a:off x="457200" y="1916832"/>
            <a:ext cx="8229600" cy="4680520"/>
          </a:xfrm>
        </p:spPr>
        <p:txBody>
          <a:bodyPr>
            <a:noAutofit/>
          </a:bodyPr>
          <a:lstStyle/>
          <a:p>
            <a:pPr>
              <a:buNone/>
            </a:pPr>
            <a:r>
              <a:rPr lang="ru-RU" sz="2600" dirty="0" smtClean="0">
                <a:solidFill>
                  <a:srgbClr val="660066"/>
                </a:solidFill>
              </a:rPr>
              <a:t>     1.1.2. Принципы и подходы к формированию образовательной программы ООО</a:t>
            </a:r>
          </a:p>
          <a:p>
            <a:pPr>
              <a:buNone/>
            </a:pPr>
            <a:r>
              <a:rPr lang="ru-RU" sz="2600" dirty="0" smtClean="0">
                <a:solidFill>
                  <a:srgbClr val="660066"/>
                </a:solidFill>
              </a:rPr>
              <a:t>    Методологической основой ФГОС является </a:t>
            </a:r>
            <a:r>
              <a:rPr lang="ru-RU" sz="2600" dirty="0" err="1" smtClean="0">
                <a:solidFill>
                  <a:srgbClr val="660066"/>
                </a:solidFill>
              </a:rPr>
              <a:t>системно-деятельностный</a:t>
            </a:r>
            <a:r>
              <a:rPr lang="ru-RU" sz="2600" dirty="0" smtClean="0">
                <a:solidFill>
                  <a:srgbClr val="660066"/>
                </a:solidFill>
              </a:rPr>
              <a:t> подход, который предполагает:</a:t>
            </a:r>
          </a:p>
          <a:p>
            <a:r>
              <a:rPr lang="ru-RU" sz="2600" dirty="0" smtClean="0">
                <a:solidFill>
                  <a:srgbClr val="660066"/>
                </a:solidFill>
              </a:rPr>
              <a:t>воспитание и развитие качеств личности, отвечающих </a:t>
            </a:r>
            <a:r>
              <a:rPr lang="ru-RU" sz="2600" b="1" dirty="0" smtClean="0">
                <a:solidFill>
                  <a:srgbClr val="660066"/>
                </a:solidFill>
              </a:rPr>
              <a:t>требованиям информационного общества, инновационной экономики</a:t>
            </a:r>
            <a:r>
              <a:rPr lang="ru-RU" sz="2600" dirty="0" smtClean="0">
                <a:solidFill>
                  <a:srgbClr val="660066"/>
                </a:solidFill>
              </a:rPr>
              <a:t>, задачам построения российского гражданского общества на основе принципов толерантности, </a:t>
            </a:r>
            <a:r>
              <a:rPr lang="ru-RU" sz="2600" b="1" dirty="0" smtClean="0">
                <a:solidFill>
                  <a:srgbClr val="660066"/>
                </a:solidFill>
              </a:rPr>
              <a:t>диалога культур и уважения многонационального, поликультурного</a:t>
            </a:r>
            <a:r>
              <a:rPr lang="ru-RU" sz="2600" dirty="0" smtClean="0">
                <a:solidFill>
                  <a:srgbClr val="660066"/>
                </a:solidFill>
              </a:rPr>
              <a:t> и </a:t>
            </a:r>
            <a:r>
              <a:rPr lang="ru-RU" sz="2600" dirty="0" err="1" smtClean="0">
                <a:solidFill>
                  <a:srgbClr val="660066"/>
                </a:solidFill>
              </a:rPr>
              <a:t>поликонфессионального</a:t>
            </a:r>
            <a:r>
              <a:rPr lang="ru-RU" sz="2600" dirty="0" smtClean="0">
                <a:solidFill>
                  <a:srgbClr val="660066"/>
                </a:solidFill>
              </a:rPr>
              <a:t> </a:t>
            </a:r>
            <a:r>
              <a:rPr lang="ru-RU" sz="2600" b="1" dirty="0" smtClean="0">
                <a:solidFill>
                  <a:srgbClr val="660066"/>
                </a:solidFill>
              </a:rPr>
              <a:t>состава</a:t>
            </a:r>
            <a:r>
              <a:rPr lang="ru-RU" sz="2600" dirty="0" smtClean="0">
                <a:solidFill>
                  <a:srgbClr val="660066"/>
                </a:solidFill>
              </a:rPr>
              <a:t>;</a:t>
            </a:r>
            <a:endParaRPr lang="ru-RU" sz="2600" dirty="0">
              <a:solidFill>
                <a:srgbClr val="660066"/>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Примерная основная образовательная программа основного общего образования </a:t>
            </a:r>
            <a:r>
              <a:rPr lang="ru-RU" sz="2800" dirty="0" smtClean="0">
                <a:solidFill>
                  <a:srgbClr val="002060"/>
                </a:solidFill>
              </a:rPr>
              <a:t>(Протокол заседания от 8 апреля 2015 г. № 1/15)</a:t>
            </a:r>
            <a:endParaRPr lang="ru-RU" sz="2800" dirty="0">
              <a:solidFill>
                <a:srgbClr val="002060"/>
              </a:solidFill>
            </a:endParaRPr>
          </a:p>
        </p:txBody>
      </p:sp>
      <p:sp>
        <p:nvSpPr>
          <p:cNvPr id="3" name="Содержимое 2"/>
          <p:cNvSpPr>
            <a:spLocks noGrp="1"/>
          </p:cNvSpPr>
          <p:nvPr>
            <p:ph idx="1"/>
          </p:nvPr>
        </p:nvSpPr>
        <p:spPr>
          <a:xfrm>
            <a:off x="457200" y="2060848"/>
            <a:ext cx="8435280" cy="4536504"/>
          </a:xfrm>
        </p:spPr>
        <p:txBody>
          <a:bodyPr>
            <a:noAutofit/>
          </a:bodyPr>
          <a:lstStyle/>
          <a:p>
            <a:pPr>
              <a:buNone/>
            </a:pPr>
            <a:r>
              <a:rPr lang="ru-RU" sz="2800" b="1" dirty="0" smtClean="0">
                <a:solidFill>
                  <a:srgbClr val="660066"/>
                </a:solidFill>
              </a:rPr>
              <a:t>    </a:t>
            </a:r>
            <a:r>
              <a:rPr lang="ru-RU" b="1" dirty="0" smtClean="0">
                <a:solidFill>
                  <a:srgbClr val="660066"/>
                </a:solidFill>
              </a:rPr>
              <a:t>1.2. Планируемые результаты освоения обучающимися ООП ООО</a:t>
            </a:r>
            <a:endParaRPr lang="ru-RU" dirty="0" smtClean="0">
              <a:solidFill>
                <a:srgbClr val="660066"/>
              </a:solidFill>
            </a:endParaRPr>
          </a:p>
          <a:p>
            <a:pPr>
              <a:buNone/>
            </a:pPr>
            <a:r>
              <a:rPr lang="ru-RU" b="1" dirty="0" smtClean="0">
                <a:solidFill>
                  <a:srgbClr val="660066"/>
                </a:solidFill>
              </a:rPr>
              <a:t>    1.2.5. Предметные результаты</a:t>
            </a:r>
            <a:endParaRPr lang="ru-RU" dirty="0" smtClean="0">
              <a:solidFill>
                <a:srgbClr val="660066"/>
              </a:solidFill>
            </a:endParaRPr>
          </a:p>
          <a:p>
            <a:pPr>
              <a:buNone/>
            </a:pPr>
            <a:r>
              <a:rPr lang="ru-RU" b="1" dirty="0" smtClean="0">
                <a:solidFill>
                  <a:srgbClr val="660066"/>
                </a:solidFill>
              </a:rPr>
              <a:t>    1.2.5.3. Иностранный язык (на примере английского языка)</a:t>
            </a:r>
            <a:endParaRPr lang="ru-RU" dirty="0" smtClean="0">
              <a:solidFill>
                <a:srgbClr val="660066"/>
              </a:solidFill>
            </a:endParaRPr>
          </a:p>
          <a:p>
            <a:pPr>
              <a:buNone/>
            </a:pPr>
            <a:r>
              <a:rPr lang="ru-RU" b="1" dirty="0" smtClean="0">
                <a:solidFill>
                  <a:srgbClr val="660066"/>
                </a:solidFill>
              </a:rPr>
              <a:t>    …</a:t>
            </a:r>
            <a:endParaRPr lang="ru-RU" dirty="0" smtClean="0">
              <a:solidFill>
                <a:srgbClr val="660066"/>
              </a:solidFill>
            </a:endParaRPr>
          </a:p>
          <a:p>
            <a:pPr>
              <a:buNone/>
            </a:pPr>
            <a:r>
              <a:rPr lang="ru-RU" b="1" dirty="0" smtClean="0">
                <a:solidFill>
                  <a:srgbClr val="660066"/>
                </a:solidFill>
              </a:rPr>
              <a:t>    1.2.5.4. Второй иностранный язык (на примере английского языка)</a:t>
            </a:r>
            <a:endParaRPr lang="ru-RU" sz="2800" dirty="0">
              <a:solidFill>
                <a:srgbClr val="660066"/>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Примерная основная образовательная программа основного общего образования </a:t>
            </a:r>
            <a:r>
              <a:rPr lang="ru-RU" sz="2800" dirty="0" smtClean="0">
                <a:solidFill>
                  <a:srgbClr val="002060"/>
                </a:solidFill>
              </a:rPr>
              <a:t>(Протокол заседания от 8 апреля 2015 г. № 1/15)</a:t>
            </a:r>
            <a:endParaRPr lang="ru-RU" sz="2800" dirty="0">
              <a:solidFill>
                <a:srgbClr val="002060"/>
              </a:solidFill>
            </a:endParaRPr>
          </a:p>
        </p:txBody>
      </p:sp>
      <p:sp>
        <p:nvSpPr>
          <p:cNvPr id="3" name="Содержимое 2"/>
          <p:cNvSpPr>
            <a:spLocks noGrp="1"/>
          </p:cNvSpPr>
          <p:nvPr>
            <p:ph idx="1"/>
          </p:nvPr>
        </p:nvSpPr>
        <p:spPr>
          <a:xfrm>
            <a:off x="179512" y="1988840"/>
            <a:ext cx="8712968" cy="4608512"/>
          </a:xfrm>
        </p:spPr>
        <p:txBody>
          <a:bodyPr>
            <a:noAutofit/>
          </a:bodyPr>
          <a:lstStyle/>
          <a:p>
            <a:pPr>
              <a:buNone/>
            </a:pPr>
            <a:r>
              <a:rPr lang="ru-RU" sz="2800" dirty="0" smtClean="0"/>
              <a:t>    </a:t>
            </a:r>
            <a:r>
              <a:rPr lang="ru-RU" sz="2600" dirty="0" smtClean="0">
                <a:solidFill>
                  <a:srgbClr val="660066"/>
                </a:solidFill>
              </a:rPr>
              <a:t>2. Содержательный раздел примерной ООП ООО</a:t>
            </a:r>
          </a:p>
          <a:p>
            <a:pPr>
              <a:buNone/>
            </a:pPr>
            <a:r>
              <a:rPr lang="ru-RU" sz="2600" dirty="0" smtClean="0">
                <a:solidFill>
                  <a:srgbClr val="660066"/>
                </a:solidFill>
              </a:rPr>
              <a:t>    2.2. Примерные программы учебных предметов, курсов</a:t>
            </a:r>
            <a:r>
              <a:rPr lang="ru-RU" sz="2600" b="1" dirty="0" smtClean="0">
                <a:solidFill>
                  <a:srgbClr val="660066"/>
                </a:solidFill>
              </a:rPr>
              <a:t> </a:t>
            </a:r>
            <a:endParaRPr lang="ru-RU" sz="2600" dirty="0" smtClean="0">
              <a:solidFill>
                <a:srgbClr val="660066"/>
              </a:solidFill>
            </a:endParaRPr>
          </a:p>
          <a:p>
            <a:pPr>
              <a:buNone/>
            </a:pPr>
            <a:r>
              <a:rPr lang="ru-RU" sz="2600" b="1" dirty="0" smtClean="0">
                <a:solidFill>
                  <a:srgbClr val="660066"/>
                </a:solidFill>
              </a:rPr>
              <a:t>    </a:t>
            </a:r>
            <a:r>
              <a:rPr lang="ru-RU" sz="2600" dirty="0" smtClean="0">
                <a:solidFill>
                  <a:srgbClr val="660066"/>
                </a:solidFill>
              </a:rPr>
              <a:t>В данном разделе Примерной ООП ООО приводится основное содержание курсов </a:t>
            </a:r>
            <a:r>
              <a:rPr lang="ru-RU" sz="2600" b="1" dirty="0" smtClean="0">
                <a:solidFill>
                  <a:srgbClr val="660066"/>
                </a:solidFill>
              </a:rPr>
              <a:t>по всем обязательным предметам</a:t>
            </a:r>
            <a:r>
              <a:rPr lang="ru-RU" sz="2600" dirty="0" smtClean="0">
                <a:solidFill>
                  <a:srgbClr val="660066"/>
                </a:solidFill>
              </a:rPr>
              <a:t> на уровне основного общего образования.</a:t>
            </a:r>
          </a:p>
          <a:p>
            <a:pPr>
              <a:buNone/>
            </a:pPr>
            <a:r>
              <a:rPr lang="ru-RU" sz="2600" b="1" dirty="0" smtClean="0">
                <a:solidFill>
                  <a:srgbClr val="660066"/>
                </a:solidFill>
              </a:rPr>
              <a:t>    </a:t>
            </a:r>
            <a:r>
              <a:rPr lang="ru-RU" sz="2600" dirty="0" smtClean="0">
                <a:solidFill>
                  <a:srgbClr val="660066"/>
                </a:solidFill>
              </a:rPr>
              <a:t>2.2.2. Основное содержание учебных предметов на уровне основного общего образования</a:t>
            </a:r>
          </a:p>
          <a:p>
            <a:pPr>
              <a:buNone/>
            </a:pPr>
            <a:r>
              <a:rPr lang="ru-RU" sz="2600" b="1" dirty="0" smtClean="0">
                <a:solidFill>
                  <a:srgbClr val="660066"/>
                </a:solidFill>
              </a:rPr>
              <a:t>    2.2.2.3. Иностранный язык</a:t>
            </a:r>
            <a:endParaRPr lang="ru-RU" sz="2600" dirty="0" smtClean="0">
              <a:solidFill>
                <a:srgbClr val="660066"/>
              </a:solidFill>
            </a:endParaRPr>
          </a:p>
          <a:p>
            <a:pPr>
              <a:buNone/>
            </a:pPr>
            <a:r>
              <a:rPr lang="ru-RU" sz="2600" b="1" dirty="0" smtClean="0">
                <a:solidFill>
                  <a:srgbClr val="660066"/>
                </a:solidFill>
              </a:rPr>
              <a:t>    2.2.2.4. Второй иностранный язык </a:t>
            </a:r>
            <a:r>
              <a:rPr lang="ru-RU" sz="2600" dirty="0" smtClean="0">
                <a:solidFill>
                  <a:srgbClr val="660066"/>
                </a:solidFill>
              </a:rPr>
              <a:t>(на примере английского языка)</a:t>
            </a:r>
            <a:endParaRPr lang="ru-RU" sz="2600" dirty="0">
              <a:solidFill>
                <a:srgbClr val="660066"/>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54562"/>
          </a:xfrm>
        </p:spPr>
        <p:txBody>
          <a:bodyPr>
            <a:normAutofit/>
          </a:bodyPr>
          <a:lstStyle/>
          <a:p>
            <a:r>
              <a:rPr lang="ru-RU" sz="3600" b="1" dirty="0" smtClean="0">
                <a:solidFill>
                  <a:srgbClr val="660066"/>
                </a:solidFill>
              </a:rPr>
              <a:t>«С 1 сентября (2015 года) пятые классы переходят на обучение по новому стандарту, где зафиксировано: второй иностранный язык является обязательным элементом школьной программы. Но проблема в том, что у регионов есть естественное желание на чем-то сэкономить»</a:t>
            </a:r>
            <a:endParaRPr lang="ru-RU" b="1" dirty="0">
              <a:solidFill>
                <a:srgbClr val="660066"/>
              </a:solidFill>
            </a:endParaRPr>
          </a:p>
        </p:txBody>
      </p:sp>
      <p:sp>
        <p:nvSpPr>
          <p:cNvPr id="3" name="Содержимое 2"/>
          <p:cNvSpPr>
            <a:spLocks noGrp="1"/>
          </p:cNvSpPr>
          <p:nvPr>
            <p:ph idx="1"/>
          </p:nvPr>
        </p:nvSpPr>
        <p:spPr>
          <a:xfrm>
            <a:off x="457200" y="5157192"/>
            <a:ext cx="8229600" cy="1296144"/>
          </a:xfrm>
        </p:spPr>
        <p:txBody>
          <a:bodyPr>
            <a:normAutofit fontScale="92500" lnSpcReduction="20000"/>
          </a:bodyPr>
          <a:lstStyle/>
          <a:p>
            <a:pPr algn="ctr">
              <a:buNone/>
            </a:pPr>
            <a:r>
              <a:rPr lang="ru-RU" dirty="0" smtClean="0">
                <a:solidFill>
                  <a:srgbClr val="660066"/>
                </a:solidFill>
              </a:rPr>
              <a:t>Дмитрий Ливанов, глава Министерства образования и науки Российской Федерации, 01.09.2015 г. в интервью "Российской газете"</a:t>
            </a:r>
            <a:endParaRPr lang="ru-RU" dirty="0">
              <a:solidFill>
                <a:srgbClr val="660066"/>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Примерная основная образовательная программа основного общего образования </a:t>
            </a:r>
            <a:r>
              <a:rPr lang="ru-RU" sz="2800" dirty="0" smtClean="0">
                <a:solidFill>
                  <a:srgbClr val="002060"/>
                </a:solidFill>
              </a:rPr>
              <a:t>(Протокол заседания от 8 апреля 2015 г. № 1/15)</a:t>
            </a:r>
            <a:endParaRPr lang="ru-RU" sz="2800" dirty="0">
              <a:solidFill>
                <a:srgbClr val="002060"/>
              </a:solidFill>
            </a:endParaRPr>
          </a:p>
        </p:txBody>
      </p:sp>
      <p:sp>
        <p:nvSpPr>
          <p:cNvPr id="3" name="Содержимое 2"/>
          <p:cNvSpPr>
            <a:spLocks noGrp="1"/>
          </p:cNvSpPr>
          <p:nvPr>
            <p:ph idx="1"/>
          </p:nvPr>
        </p:nvSpPr>
        <p:spPr>
          <a:xfrm>
            <a:off x="251520" y="1844824"/>
            <a:ext cx="8640960" cy="4752528"/>
          </a:xfrm>
        </p:spPr>
        <p:txBody>
          <a:bodyPr>
            <a:normAutofit fontScale="70000" lnSpcReduction="20000"/>
          </a:bodyPr>
          <a:lstStyle/>
          <a:p>
            <a:pPr>
              <a:buNone/>
            </a:pPr>
            <a:r>
              <a:rPr lang="ru-RU" sz="2900" b="1" dirty="0" smtClean="0"/>
              <a:t>      </a:t>
            </a:r>
            <a:r>
              <a:rPr lang="ru-RU" sz="3400" dirty="0" smtClean="0">
                <a:solidFill>
                  <a:srgbClr val="660066"/>
                </a:solidFill>
              </a:rPr>
              <a:t>2.3.6. Основные формы организации педагогической поддержки социализации обучающихся по каждому из направлений с учетом урочной и внеурочной деятельности, а также формы участия специалистов и социальных партнеров по направлениям социального воспитания</a:t>
            </a:r>
            <a:endParaRPr lang="ru-RU" sz="2900" dirty="0" smtClean="0">
              <a:solidFill>
                <a:srgbClr val="660066"/>
              </a:solidFill>
            </a:endParaRPr>
          </a:p>
          <a:p>
            <a:pPr>
              <a:buNone/>
            </a:pPr>
            <a:endParaRPr lang="ru-RU" sz="1700" dirty="0" smtClean="0">
              <a:solidFill>
                <a:srgbClr val="660066"/>
              </a:solidFill>
            </a:endParaRPr>
          </a:p>
          <a:p>
            <a:pPr>
              <a:buNone/>
            </a:pPr>
            <a:r>
              <a:rPr lang="ru-RU" dirty="0" smtClean="0">
                <a:solidFill>
                  <a:srgbClr val="660066"/>
                </a:solidFill>
              </a:rPr>
              <a:t>      </a:t>
            </a:r>
            <a:r>
              <a:rPr lang="ru-RU" sz="3400" b="1" dirty="0" smtClean="0">
                <a:solidFill>
                  <a:srgbClr val="660066"/>
                </a:solidFill>
              </a:rPr>
              <a:t>Важнейшим партнером образовательной организации</a:t>
            </a:r>
            <a:r>
              <a:rPr lang="ru-RU" sz="3400" dirty="0" smtClean="0">
                <a:solidFill>
                  <a:srgbClr val="660066"/>
                </a:solidFill>
              </a:rPr>
              <a:t> в реализации цели и задач воспитания и социализации являются </a:t>
            </a:r>
            <a:r>
              <a:rPr lang="ru-RU" sz="3400" b="1" dirty="0" smtClean="0">
                <a:solidFill>
                  <a:srgbClr val="660066"/>
                </a:solidFill>
              </a:rPr>
              <a:t>родители обучающегося </a:t>
            </a:r>
            <a:r>
              <a:rPr lang="ru-RU" sz="3400" dirty="0" smtClean="0">
                <a:solidFill>
                  <a:srgbClr val="660066"/>
                </a:solidFill>
              </a:rPr>
              <a:t>(законные представители), которые одновременно выступают в многообразии позиций и социальных ролей: </a:t>
            </a:r>
          </a:p>
          <a:p>
            <a:pPr lvl="0"/>
            <a:r>
              <a:rPr lang="ru-RU" sz="3400" b="1" dirty="0" smtClean="0">
                <a:solidFill>
                  <a:srgbClr val="660066"/>
                </a:solidFill>
              </a:rPr>
              <a:t>как источник родительского запроса </a:t>
            </a:r>
            <a:r>
              <a:rPr lang="ru-RU" sz="3400" dirty="0" smtClean="0">
                <a:solidFill>
                  <a:srgbClr val="660066"/>
                </a:solidFill>
              </a:rPr>
              <a:t>к школе на физическое, социально-психологическое, академическое (в сфере обучения) благополучие ребенка, эксперт результатов деятельности образовательной организации;</a:t>
            </a:r>
            <a:endParaRPr lang="ru-RU" sz="3400" dirty="0">
              <a:solidFill>
                <a:srgbClr val="660066"/>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Примерная основная образовательная программа основного общего образования </a:t>
            </a:r>
            <a:r>
              <a:rPr lang="ru-RU" sz="2800" dirty="0" smtClean="0">
                <a:solidFill>
                  <a:srgbClr val="002060"/>
                </a:solidFill>
              </a:rPr>
              <a:t>(Протокол заседания от 8 апреля 2015 г. № 1/15)</a:t>
            </a:r>
            <a:endParaRPr lang="ru-RU" sz="2800" dirty="0">
              <a:solidFill>
                <a:srgbClr val="002060"/>
              </a:solidFill>
            </a:endParaRPr>
          </a:p>
        </p:txBody>
      </p:sp>
      <p:sp>
        <p:nvSpPr>
          <p:cNvPr id="3" name="Содержимое 2"/>
          <p:cNvSpPr>
            <a:spLocks noGrp="1"/>
          </p:cNvSpPr>
          <p:nvPr>
            <p:ph idx="1"/>
          </p:nvPr>
        </p:nvSpPr>
        <p:spPr>
          <a:xfrm>
            <a:off x="251520" y="2132856"/>
            <a:ext cx="8640960" cy="4536504"/>
          </a:xfrm>
        </p:spPr>
        <p:txBody>
          <a:bodyPr>
            <a:noAutofit/>
          </a:bodyPr>
          <a:lstStyle/>
          <a:p>
            <a:pPr>
              <a:buNone/>
            </a:pPr>
            <a:r>
              <a:rPr lang="ru-RU" sz="2800" b="1" dirty="0" smtClean="0"/>
              <a:t>    </a:t>
            </a:r>
            <a:r>
              <a:rPr lang="ru-RU" sz="2800" dirty="0" smtClean="0">
                <a:solidFill>
                  <a:srgbClr val="660066"/>
                </a:solidFill>
              </a:rPr>
              <a:t>2.3.6. Основные формы организации педагогической поддержки социализации обучающихся …</a:t>
            </a:r>
            <a:endParaRPr lang="ru-RU" sz="2600" dirty="0" smtClean="0">
              <a:solidFill>
                <a:srgbClr val="660066"/>
              </a:solidFill>
            </a:endParaRPr>
          </a:p>
          <a:p>
            <a:pPr>
              <a:buNone/>
            </a:pPr>
            <a:endParaRPr lang="ru-RU" sz="500" dirty="0" smtClean="0">
              <a:solidFill>
                <a:srgbClr val="660066"/>
              </a:solidFill>
            </a:endParaRPr>
          </a:p>
          <a:p>
            <a:pPr>
              <a:buNone/>
            </a:pPr>
            <a:r>
              <a:rPr lang="ru-RU" sz="2800" dirty="0" smtClean="0">
                <a:solidFill>
                  <a:srgbClr val="660066"/>
                </a:solidFill>
              </a:rPr>
              <a:t>     </a:t>
            </a:r>
            <a:r>
              <a:rPr lang="ru-RU" sz="2800" b="1" dirty="0" smtClean="0">
                <a:solidFill>
                  <a:srgbClr val="660066"/>
                </a:solidFill>
              </a:rPr>
              <a:t>Развитие педагогической компетентности родителей </a:t>
            </a:r>
            <a:r>
              <a:rPr lang="ru-RU" sz="2800" dirty="0" smtClean="0">
                <a:solidFill>
                  <a:srgbClr val="660066"/>
                </a:solidFill>
              </a:rPr>
              <a:t>(законных представителей) в целях содействия социализации обучающихся в семье предусматривает </a:t>
            </a:r>
            <a:r>
              <a:rPr lang="ru-RU" sz="2800" b="1" dirty="0" smtClean="0">
                <a:solidFill>
                  <a:srgbClr val="660066"/>
                </a:solidFill>
              </a:rPr>
              <a:t>содействие в формулировке родительского запроса образовательной организации </a:t>
            </a:r>
            <a:r>
              <a:rPr lang="ru-RU" sz="2800" dirty="0" smtClean="0">
                <a:solidFill>
                  <a:srgbClr val="660066"/>
                </a:solidFill>
              </a:rPr>
              <a:t>…</a:t>
            </a:r>
            <a:endParaRPr lang="ru-RU" sz="2600" dirty="0">
              <a:solidFill>
                <a:srgbClr val="660066"/>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Autofit/>
          </a:bodyPr>
          <a:lstStyle/>
          <a:p>
            <a:r>
              <a:rPr lang="ru-RU" sz="4000" b="1" dirty="0" smtClean="0">
                <a:solidFill>
                  <a:srgbClr val="002060"/>
                </a:solidFill>
              </a:rPr>
              <a:t>Возможные модели введения второго иностранного языка</a:t>
            </a:r>
            <a:endParaRPr lang="ru-RU" sz="4000" b="1" dirty="0">
              <a:solidFill>
                <a:srgbClr val="002060"/>
              </a:solidFill>
            </a:endParaRPr>
          </a:p>
        </p:txBody>
      </p:sp>
      <p:sp>
        <p:nvSpPr>
          <p:cNvPr id="3" name="Содержимое 2"/>
          <p:cNvSpPr>
            <a:spLocks noGrp="1"/>
          </p:cNvSpPr>
          <p:nvPr>
            <p:ph idx="1"/>
          </p:nvPr>
        </p:nvSpPr>
        <p:spPr>
          <a:xfrm>
            <a:off x="457200" y="1844824"/>
            <a:ext cx="8363272" cy="4608512"/>
          </a:xfrm>
        </p:spPr>
        <p:txBody>
          <a:bodyPr>
            <a:normAutofit fontScale="92500"/>
          </a:bodyPr>
          <a:lstStyle/>
          <a:p>
            <a:r>
              <a:rPr lang="ru-RU" sz="3600" b="1" dirty="0" smtClean="0">
                <a:solidFill>
                  <a:srgbClr val="C00000"/>
                </a:solidFill>
              </a:rPr>
              <a:t>Модель 1:</a:t>
            </a:r>
            <a:r>
              <a:rPr lang="ru-RU" sz="3600" b="1" dirty="0" smtClean="0">
                <a:solidFill>
                  <a:srgbClr val="660066"/>
                </a:solidFill>
              </a:rPr>
              <a:t> </a:t>
            </a:r>
          </a:p>
          <a:p>
            <a:pPr>
              <a:buNone/>
            </a:pPr>
            <a:r>
              <a:rPr lang="ru-RU" sz="3600" b="1" dirty="0" smtClean="0">
                <a:solidFill>
                  <a:srgbClr val="660066"/>
                </a:solidFill>
              </a:rPr>
              <a:t>   Вариант №2 примерного учебного плана. «Второй язык» - обязательный предмет в части, формируемой участниками образовательных отношений. </a:t>
            </a:r>
          </a:p>
          <a:p>
            <a:pPr>
              <a:buNone/>
            </a:pPr>
            <a:r>
              <a:rPr lang="ru-RU" sz="3600" b="1" dirty="0" smtClean="0">
                <a:solidFill>
                  <a:srgbClr val="660066"/>
                </a:solidFill>
              </a:rPr>
              <a:t>	В дополнение возможен курс внеурочной деятельности (1-2 часа в неделю) </a:t>
            </a:r>
            <a:r>
              <a:rPr lang="ru-RU" sz="3600" b="1" u="sng" dirty="0" smtClean="0">
                <a:solidFill>
                  <a:srgbClr val="660066"/>
                </a:solidFill>
              </a:rPr>
              <a:t>в любой, отличной от уроков, форме</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712968" cy="2088232"/>
          </a:xfrm>
        </p:spPr>
        <p:txBody>
          <a:bodyPr>
            <a:noAutofit/>
          </a:bodyPr>
          <a:lstStyle/>
          <a:p>
            <a:r>
              <a:rPr lang="ru-RU" sz="2800" b="1" dirty="0" smtClean="0">
                <a:solidFill>
                  <a:srgbClr val="002060"/>
                </a:solidFill>
              </a:rPr>
              <a:t>Приказ </a:t>
            </a:r>
            <a:r>
              <a:rPr lang="ru-RU" sz="2800" b="1" dirty="0" err="1" smtClean="0">
                <a:solidFill>
                  <a:srgbClr val="002060"/>
                </a:solidFill>
              </a:rPr>
              <a:t>МОиН</a:t>
            </a:r>
            <a:r>
              <a:rPr lang="ru-RU" sz="2800" b="1" dirty="0" smtClean="0">
                <a:solidFill>
                  <a:srgbClr val="002060"/>
                </a:solidFill>
              </a:rPr>
              <a:t> РФ от 14.02.2014 г. № 115 "Об утверждении Порядка заполнения, учета и выдачи аттестатов об основном общем и среднем общем образовании и их дубликатов" </a:t>
            </a:r>
            <a:r>
              <a:rPr lang="ru-RU" sz="2400" dirty="0" smtClean="0">
                <a:solidFill>
                  <a:srgbClr val="002060"/>
                </a:solidFill>
              </a:rPr>
              <a:t>(Зарегистрирован в Минюсте России 03.03.2014 г. №31472)</a:t>
            </a:r>
            <a:endParaRPr lang="ru-RU" sz="2800" b="1" dirty="0">
              <a:solidFill>
                <a:srgbClr val="002060"/>
              </a:solidFill>
            </a:endParaRPr>
          </a:p>
        </p:txBody>
      </p:sp>
      <p:sp>
        <p:nvSpPr>
          <p:cNvPr id="3" name="Содержимое 2"/>
          <p:cNvSpPr>
            <a:spLocks noGrp="1"/>
          </p:cNvSpPr>
          <p:nvPr>
            <p:ph idx="1"/>
          </p:nvPr>
        </p:nvSpPr>
        <p:spPr>
          <a:xfrm>
            <a:off x="0" y="2348880"/>
            <a:ext cx="9144000" cy="4248472"/>
          </a:xfrm>
        </p:spPr>
        <p:txBody>
          <a:bodyPr>
            <a:noAutofit/>
          </a:bodyPr>
          <a:lstStyle/>
          <a:p>
            <a:r>
              <a:rPr lang="ru-RU" sz="2700" dirty="0" smtClean="0">
                <a:solidFill>
                  <a:srgbClr val="660066"/>
                </a:solidFill>
              </a:rPr>
              <a:t>В аттестате указываются сведения о результатах освоения выпускником образовательной программы «по каждому учебному предмету инвариантной части базисного учебного плана и по каждому учебному предмету вариативной части учебного плана организации, осуществляющей образовательную деятельность, изучавшемуся выпускником,</a:t>
            </a:r>
            <a:r>
              <a:rPr lang="ru-RU" sz="2700" dirty="0" smtClean="0"/>
              <a:t> </a:t>
            </a:r>
            <a:r>
              <a:rPr lang="ru-RU" sz="2700" b="1" dirty="0" smtClean="0">
                <a:solidFill>
                  <a:srgbClr val="FF0000"/>
                </a:solidFill>
              </a:rPr>
              <a:t>в случае если </a:t>
            </a:r>
            <a:r>
              <a:rPr lang="ru-RU" sz="2700" dirty="0" smtClean="0">
                <a:solidFill>
                  <a:srgbClr val="660066"/>
                </a:solidFill>
              </a:rPr>
              <a:t>на его изучение отводилось по учебному плану организации, осуществляющей образовательную деятельность, </a:t>
            </a:r>
            <a:r>
              <a:rPr lang="ru-RU" sz="2700" b="1" dirty="0" smtClean="0">
                <a:solidFill>
                  <a:srgbClr val="FF0000"/>
                </a:solidFill>
              </a:rPr>
              <a:t>не менее 64 часов за два учебных года</a:t>
            </a:r>
            <a:r>
              <a:rPr lang="ru-RU" sz="2700" dirty="0" smtClean="0">
                <a:solidFill>
                  <a:srgbClr val="660066"/>
                </a:solidFill>
              </a:rPr>
              <a:t>» (п. 5.3).</a:t>
            </a:r>
            <a:endParaRPr lang="ru-RU" sz="2700" dirty="0">
              <a:solidFill>
                <a:srgbClr val="660066"/>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568952" cy="4018458"/>
          </a:xfrm>
        </p:spPr>
        <p:txBody>
          <a:bodyPr>
            <a:normAutofit/>
          </a:bodyPr>
          <a:lstStyle/>
          <a:p>
            <a:r>
              <a:rPr lang="ru-RU" sz="2800" b="1" dirty="0" smtClean="0">
                <a:solidFill>
                  <a:srgbClr val="660066"/>
                </a:solidFill>
              </a:rPr>
              <a:t>«Иностранный язык способствует формированию у обучаемых целостной картины мира, широкого кругозора, толерантности и веротерпимости. Владение иностранным языком повышает уровень гуманитарного образования обучаемых, способствует формированию личности и ее социальной адаптации к условиям постоянно меняющегося поликультурного, </a:t>
            </a:r>
            <a:r>
              <a:rPr lang="ru-RU" sz="2800" b="1" dirty="0" err="1" smtClean="0">
                <a:solidFill>
                  <a:srgbClr val="660066"/>
                </a:solidFill>
              </a:rPr>
              <a:t>полиязычного</a:t>
            </a:r>
            <a:r>
              <a:rPr lang="ru-RU" sz="2800" b="1" dirty="0" smtClean="0">
                <a:solidFill>
                  <a:srgbClr val="660066"/>
                </a:solidFill>
              </a:rPr>
              <a:t> мира»</a:t>
            </a:r>
            <a:endParaRPr lang="ru-RU" sz="3600" b="1" dirty="0">
              <a:solidFill>
                <a:srgbClr val="660066"/>
              </a:solidFill>
            </a:endParaRPr>
          </a:p>
        </p:txBody>
      </p:sp>
      <p:sp>
        <p:nvSpPr>
          <p:cNvPr id="3" name="Содержимое 2"/>
          <p:cNvSpPr>
            <a:spLocks noGrp="1"/>
          </p:cNvSpPr>
          <p:nvPr>
            <p:ph idx="1"/>
          </p:nvPr>
        </p:nvSpPr>
        <p:spPr>
          <a:xfrm>
            <a:off x="457200" y="4509120"/>
            <a:ext cx="8229600" cy="2088232"/>
          </a:xfrm>
        </p:spPr>
        <p:txBody>
          <a:bodyPr>
            <a:normAutofit fontScale="85000" lnSpcReduction="20000"/>
          </a:bodyPr>
          <a:lstStyle/>
          <a:p>
            <a:pPr>
              <a:buNone/>
            </a:pPr>
            <a:r>
              <a:rPr lang="ru-RU" i="1" dirty="0" smtClean="0">
                <a:solidFill>
                  <a:srgbClr val="002060"/>
                </a:solidFill>
              </a:rPr>
              <a:t>    </a:t>
            </a:r>
            <a:r>
              <a:rPr lang="ru-RU" i="1" dirty="0" smtClean="0">
                <a:solidFill>
                  <a:srgbClr val="660066"/>
                </a:solidFill>
              </a:rPr>
              <a:t>письмо Департамента государственной политики и нормативно-правового регулирования в сфере образования Министерства образования и науки Российской Федерации «Об изучении редких иностранных языков в системе общего образования» от 13 марта 2007 г. N 03-513</a:t>
            </a:r>
            <a:endParaRPr lang="ru-RU" i="1" dirty="0">
              <a:solidFill>
                <a:srgbClr val="660066"/>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002060"/>
                </a:solidFill>
              </a:rPr>
              <a:t>Возможные модели введения второго иностранного языка</a:t>
            </a:r>
            <a:endParaRPr lang="ru-RU" sz="4000" b="1" dirty="0">
              <a:solidFill>
                <a:srgbClr val="002060"/>
              </a:solidFill>
            </a:endParaRPr>
          </a:p>
        </p:txBody>
      </p:sp>
      <p:sp>
        <p:nvSpPr>
          <p:cNvPr id="3" name="Содержимое 2"/>
          <p:cNvSpPr>
            <a:spLocks noGrp="1"/>
          </p:cNvSpPr>
          <p:nvPr>
            <p:ph idx="1"/>
          </p:nvPr>
        </p:nvSpPr>
        <p:spPr>
          <a:xfrm>
            <a:off x="395536" y="1916832"/>
            <a:ext cx="8424936" cy="4392488"/>
          </a:xfrm>
        </p:spPr>
        <p:txBody>
          <a:bodyPr>
            <a:normAutofit lnSpcReduction="10000"/>
          </a:bodyPr>
          <a:lstStyle/>
          <a:p>
            <a:r>
              <a:rPr lang="ru-RU" sz="3600" b="1" dirty="0" smtClean="0">
                <a:solidFill>
                  <a:srgbClr val="C00000"/>
                </a:solidFill>
              </a:rPr>
              <a:t>Модель 2:</a:t>
            </a:r>
            <a:r>
              <a:rPr lang="ru-RU" sz="3600" b="1" dirty="0" smtClean="0">
                <a:solidFill>
                  <a:srgbClr val="660066"/>
                </a:solidFill>
              </a:rPr>
              <a:t> </a:t>
            </a:r>
          </a:p>
          <a:p>
            <a:pPr>
              <a:buNone/>
            </a:pPr>
            <a:r>
              <a:rPr lang="ru-RU" sz="3600" b="1" dirty="0" smtClean="0">
                <a:solidFill>
                  <a:srgbClr val="660066"/>
                </a:solidFill>
              </a:rPr>
              <a:t>   Вариант №3 примерного учебного плана. Обязательный предмет в предметной области «Иностранные языки» (2 часа в неделю) . В дополнение не исключается и курс внеурочной деятельности (1-2 часа в неделю).</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002060"/>
                </a:solidFill>
              </a:rPr>
              <a:t>Возможные модели введения второго иностранного языка</a:t>
            </a:r>
            <a:endParaRPr lang="ru-RU" sz="4000" b="1" dirty="0">
              <a:solidFill>
                <a:srgbClr val="002060"/>
              </a:solidFill>
            </a:endParaRPr>
          </a:p>
        </p:txBody>
      </p:sp>
      <p:sp>
        <p:nvSpPr>
          <p:cNvPr id="3" name="Содержимое 2"/>
          <p:cNvSpPr>
            <a:spLocks noGrp="1"/>
          </p:cNvSpPr>
          <p:nvPr>
            <p:ph idx="1"/>
          </p:nvPr>
        </p:nvSpPr>
        <p:spPr>
          <a:xfrm>
            <a:off x="457200" y="1628800"/>
            <a:ext cx="8229600" cy="4497363"/>
          </a:xfrm>
        </p:spPr>
        <p:txBody>
          <a:bodyPr>
            <a:normAutofit fontScale="92500" lnSpcReduction="20000"/>
          </a:bodyPr>
          <a:lstStyle/>
          <a:p>
            <a:r>
              <a:rPr lang="ru-RU" sz="3600" b="1" dirty="0" smtClean="0">
                <a:solidFill>
                  <a:srgbClr val="C00000"/>
                </a:solidFill>
              </a:rPr>
              <a:t>Модель 3:</a:t>
            </a:r>
            <a:r>
              <a:rPr lang="ru-RU" sz="3600" b="1" dirty="0" smtClean="0">
                <a:solidFill>
                  <a:srgbClr val="660066"/>
                </a:solidFill>
              </a:rPr>
              <a:t> </a:t>
            </a:r>
          </a:p>
          <a:p>
            <a:pPr>
              <a:buNone/>
            </a:pPr>
            <a:r>
              <a:rPr lang="ru-RU" sz="3600" b="1" dirty="0" smtClean="0">
                <a:solidFill>
                  <a:srgbClr val="660066"/>
                </a:solidFill>
              </a:rPr>
              <a:t> 	Варианты №1 и №4 примерного учебного плана.</a:t>
            </a:r>
          </a:p>
          <a:p>
            <a:pPr>
              <a:buNone/>
            </a:pPr>
            <a:r>
              <a:rPr lang="ru-RU" sz="3600" i="1" dirty="0" smtClean="0">
                <a:solidFill>
                  <a:srgbClr val="660066"/>
                </a:solidFill>
              </a:rPr>
              <a:t>	</a:t>
            </a:r>
            <a:r>
              <a:rPr lang="ru-RU" sz="3600" dirty="0" smtClean="0">
                <a:solidFill>
                  <a:srgbClr val="660066"/>
                </a:solidFill>
              </a:rPr>
              <a:t>По 1-2 часа в неделю (в 6 классе – 1 час) плюс курс внеурочной деятельности (в 6 классе можно вести 2 часа внеурочной деятельности в неделю) или по 2 часа в неделю, начиная с 7 класса, а в 5-6 классах вести пропедевтический курс внеурочной деятельности по второму языку;</a:t>
            </a:r>
            <a:endParaRPr lang="ru-RU" sz="3600" b="1" dirty="0" smtClean="0">
              <a:solidFill>
                <a:srgbClr val="660066"/>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002060"/>
                </a:solidFill>
              </a:rPr>
              <a:t>Возможные модели введения второго иностранного языка</a:t>
            </a:r>
            <a:endParaRPr lang="ru-RU" sz="4000" b="1" dirty="0">
              <a:solidFill>
                <a:srgbClr val="002060"/>
              </a:solidFill>
            </a:endParaRPr>
          </a:p>
        </p:txBody>
      </p:sp>
      <p:sp>
        <p:nvSpPr>
          <p:cNvPr id="3" name="Содержимое 2"/>
          <p:cNvSpPr>
            <a:spLocks noGrp="1"/>
          </p:cNvSpPr>
          <p:nvPr>
            <p:ph idx="1"/>
          </p:nvPr>
        </p:nvSpPr>
        <p:spPr>
          <a:xfrm>
            <a:off x="457200" y="1628800"/>
            <a:ext cx="8229600" cy="4497363"/>
          </a:xfrm>
        </p:spPr>
        <p:txBody>
          <a:bodyPr>
            <a:normAutofit fontScale="92500" lnSpcReduction="20000"/>
          </a:bodyPr>
          <a:lstStyle/>
          <a:p>
            <a:r>
              <a:rPr lang="ru-RU" sz="3600" b="1" dirty="0" smtClean="0">
                <a:solidFill>
                  <a:srgbClr val="C00000"/>
                </a:solidFill>
              </a:rPr>
              <a:t>Модель 4:</a:t>
            </a:r>
            <a:r>
              <a:rPr lang="ru-RU" sz="3600" b="1" dirty="0" smtClean="0">
                <a:solidFill>
                  <a:srgbClr val="660066"/>
                </a:solidFill>
              </a:rPr>
              <a:t> </a:t>
            </a:r>
          </a:p>
          <a:p>
            <a:pPr>
              <a:buNone/>
            </a:pPr>
            <a:r>
              <a:rPr lang="ru-RU" sz="3600" b="1" dirty="0" smtClean="0">
                <a:solidFill>
                  <a:srgbClr val="660066"/>
                </a:solidFill>
              </a:rPr>
              <a:t> 	Вариант №5 примерного учебного плана.</a:t>
            </a:r>
          </a:p>
          <a:p>
            <a:pPr>
              <a:buNone/>
            </a:pPr>
            <a:r>
              <a:rPr lang="ru-RU" sz="3600" i="1" dirty="0" smtClean="0">
                <a:solidFill>
                  <a:srgbClr val="660066"/>
                </a:solidFill>
              </a:rPr>
              <a:t>	</a:t>
            </a:r>
            <a:r>
              <a:rPr lang="ru-RU" sz="3600" dirty="0" smtClean="0">
                <a:solidFill>
                  <a:srgbClr val="660066"/>
                </a:solidFill>
              </a:rPr>
              <a:t>По 1-2 часа в неделю (в 5 и 9 классе – 1 час, в 6 классе - только курс внеурочной деятельности) плюс курс внеурочной деятельности (в 6 классе можно вести 2 часа внеурочной деятельности в неделю) или по 1-2 часа в неделю, начиная с 7 класса плюс курс внеурочной деятельности.</a:t>
            </a:r>
            <a:endParaRPr lang="ru-RU" sz="3600" b="1" dirty="0" smtClean="0">
              <a:solidFill>
                <a:srgbClr val="660066"/>
              </a:solidFill>
            </a:endParaRPr>
          </a:p>
        </p:txBody>
      </p:sp>
      <p:sp>
        <p:nvSpPr>
          <p:cNvPr id="4" name="Прямоугольник 3"/>
          <p:cNvSpPr/>
          <p:nvPr/>
        </p:nvSpPr>
        <p:spPr>
          <a:xfrm>
            <a:off x="4365052" y="3244334"/>
            <a:ext cx="413896" cy="369332"/>
          </a:xfrm>
          <a:prstGeom prst="rect">
            <a:avLst/>
          </a:prstGeom>
        </p:spPr>
        <p:txBody>
          <a:bodyPr wrap="none">
            <a:spAutoFit/>
          </a:bodyPr>
          <a:lstStyle/>
          <a:p>
            <a:r>
              <a:rPr lang="ru-RU" b="1" dirty="0" smtClean="0"/>
              <a:t>►</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568952" cy="2002234"/>
          </a:xfrm>
        </p:spPr>
        <p:txBody>
          <a:bodyPr>
            <a:noAutofit/>
          </a:bodyPr>
          <a:lstStyle/>
          <a:p>
            <a:pPr algn="l"/>
            <a:r>
              <a:rPr lang="ru-RU" sz="3000" b="1" dirty="0" smtClean="0">
                <a:solidFill>
                  <a:srgbClr val="002060"/>
                </a:solidFill>
              </a:rPr>
              <a:t>3. Организационный раздел примерной основной образовательной программы основного общего образования</a:t>
            </a:r>
            <a:r>
              <a:rPr lang="ru-RU" sz="3000" dirty="0" smtClean="0">
                <a:solidFill>
                  <a:srgbClr val="002060"/>
                </a:solidFill>
              </a:rPr>
              <a:t/>
            </a:r>
            <a:br>
              <a:rPr lang="ru-RU" sz="3000" dirty="0" smtClean="0">
                <a:solidFill>
                  <a:srgbClr val="002060"/>
                </a:solidFill>
              </a:rPr>
            </a:br>
            <a:r>
              <a:rPr lang="ru-RU" sz="3000" b="1" dirty="0" smtClean="0">
                <a:solidFill>
                  <a:srgbClr val="002060"/>
                </a:solidFill>
              </a:rPr>
              <a:t>3.1.2. Примерный план внеурочной деятельности</a:t>
            </a:r>
            <a:endParaRPr lang="ru-RU" sz="3000" dirty="0">
              <a:solidFill>
                <a:srgbClr val="002060"/>
              </a:solidFill>
            </a:endParaRPr>
          </a:p>
        </p:txBody>
      </p:sp>
      <p:sp>
        <p:nvSpPr>
          <p:cNvPr id="1025" name="Rectangle 1"/>
          <p:cNvSpPr>
            <a:spLocks noGrp="1" noChangeArrowheads="1"/>
          </p:cNvSpPr>
          <p:nvPr>
            <p:ph idx="1"/>
          </p:nvPr>
        </p:nvSpPr>
        <p:spPr bwMode="auto">
          <a:xfrm>
            <a:off x="251520" y="2348880"/>
            <a:ext cx="8640960" cy="41143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0488" algn="l" defTabSz="914400" rtl="0" eaLnBrk="1" fontAlgn="base" latinLnBrk="0" hangingPunct="1">
              <a:lnSpc>
                <a:spcPct val="100000"/>
              </a:lnSpc>
              <a:spcBef>
                <a:spcPct val="0"/>
              </a:spcBef>
              <a:spcAft>
                <a:spcPct val="0"/>
              </a:spcAft>
              <a:buClrTx/>
              <a:buSzTx/>
              <a:buFontTx/>
              <a:buNone/>
              <a:tabLst>
                <a:tab pos="269875" algn="l"/>
              </a:tabLst>
            </a:pPr>
            <a:r>
              <a:rPr kumimoji="0" lang="ru-RU" sz="2800" b="0" i="0" u="none" strike="noStrike" cap="none" normalizeH="0" baseline="0" dirty="0" smtClean="0">
                <a:ln>
                  <a:noFill/>
                </a:ln>
                <a:solidFill>
                  <a:srgbClr val="660066"/>
                </a:solidFill>
                <a:effectLst/>
                <a:latin typeface="Calibri" pitchFamily="34" charset="0"/>
                <a:ea typeface="Calibri" pitchFamily="34" charset="0"/>
                <a:cs typeface="Times New Roman" pitchFamily="18" charset="0"/>
              </a:rPr>
              <a:t>Величина недельной образовательной нагрузки, реализуемой через внеурочную деятельность, определяется за пределами количества часов, отведенных на освоение обучающимися учебного плана, но не более 10 часов. Для недопущения перегрузки обучающихся допускается перенос образовательной нагрузки, реализуемой через внеурочную деятельность, на периоды каникул, но не более 1/2 количества часов. </a:t>
            </a:r>
            <a:endParaRPr kumimoji="0" lang="ru-RU" sz="4000" b="0" i="0" u="none" strike="noStrike" cap="none" normalizeH="0" baseline="0" dirty="0" smtClean="0">
              <a:ln>
                <a:noFill/>
              </a:ln>
              <a:solidFill>
                <a:srgbClr val="660066"/>
              </a:solidFill>
              <a:effectLst/>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568952" cy="2218258"/>
          </a:xfrm>
        </p:spPr>
        <p:txBody>
          <a:bodyPr>
            <a:noAutofit/>
          </a:bodyPr>
          <a:lstStyle/>
          <a:p>
            <a:pPr algn="l"/>
            <a:r>
              <a:rPr lang="ru-RU" sz="3000" b="1" dirty="0" smtClean="0">
                <a:solidFill>
                  <a:srgbClr val="002060"/>
                </a:solidFill>
              </a:rPr>
              <a:t>3. Организационный раздел примерной основной образовательной программы основного общего образования</a:t>
            </a:r>
            <a:r>
              <a:rPr lang="ru-RU" sz="3000" dirty="0" smtClean="0">
                <a:solidFill>
                  <a:srgbClr val="002060"/>
                </a:solidFill>
              </a:rPr>
              <a:t/>
            </a:r>
            <a:br>
              <a:rPr lang="ru-RU" sz="3000" dirty="0" smtClean="0">
                <a:solidFill>
                  <a:srgbClr val="002060"/>
                </a:solidFill>
              </a:rPr>
            </a:br>
            <a:r>
              <a:rPr lang="ru-RU" sz="3000" b="1" dirty="0" smtClean="0">
                <a:solidFill>
                  <a:srgbClr val="002060"/>
                </a:solidFill>
              </a:rPr>
              <a:t>3.1.2. Примерный план внеурочной деятельности</a:t>
            </a:r>
            <a:endParaRPr lang="ru-RU" sz="3000" dirty="0"/>
          </a:p>
        </p:txBody>
      </p:sp>
      <p:sp>
        <p:nvSpPr>
          <p:cNvPr id="3" name="Содержимое 2"/>
          <p:cNvSpPr>
            <a:spLocks noGrp="1"/>
          </p:cNvSpPr>
          <p:nvPr>
            <p:ph idx="1"/>
          </p:nvPr>
        </p:nvSpPr>
        <p:spPr>
          <a:xfrm>
            <a:off x="395536" y="2708920"/>
            <a:ext cx="8291264" cy="3417243"/>
          </a:xfrm>
        </p:spPr>
        <p:txBody>
          <a:bodyPr/>
          <a:lstStyle/>
          <a:p>
            <a:pPr marL="0" lvl="0" indent="90488" fontAlgn="base">
              <a:spcBef>
                <a:spcPct val="0"/>
              </a:spcBef>
              <a:spcAft>
                <a:spcPct val="0"/>
              </a:spcAft>
              <a:buNone/>
              <a:tabLst>
                <a:tab pos="269875" algn="l"/>
              </a:tabLst>
            </a:pPr>
            <a:r>
              <a:rPr lang="ru-RU" dirty="0" smtClean="0">
                <a:solidFill>
                  <a:srgbClr val="660066"/>
                </a:solidFill>
                <a:latin typeface="Calibri" pitchFamily="34" charset="0"/>
                <a:ea typeface="Calibri" pitchFamily="34" charset="0"/>
                <a:cs typeface="Times New Roman" pitchFamily="18" charset="0"/>
              </a:rPr>
              <a:t>При этом расходы времени на отдельные направления плана внеурочной деятельности могут отличаться:</a:t>
            </a:r>
            <a:endParaRPr lang="ru-RU" sz="1600" dirty="0" smtClean="0">
              <a:solidFill>
                <a:srgbClr val="660066"/>
              </a:solidFill>
              <a:latin typeface="Arial" pitchFamily="34" charset="0"/>
              <a:cs typeface="Arial" pitchFamily="34" charset="0"/>
            </a:endParaRPr>
          </a:p>
          <a:p>
            <a:pPr marL="0" lvl="0" indent="90488" eaLnBrk="0" fontAlgn="base" hangingPunct="0">
              <a:spcBef>
                <a:spcPct val="0"/>
              </a:spcBef>
              <a:spcAft>
                <a:spcPct val="0"/>
              </a:spcAft>
              <a:buFontTx/>
              <a:buChar char="•"/>
              <a:tabLst>
                <a:tab pos="269875" algn="l"/>
              </a:tabLst>
            </a:pPr>
            <a:r>
              <a:rPr lang="ru-RU" dirty="0" smtClean="0">
                <a:solidFill>
                  <a:srgbClr val="660066"/>
                </a:solidFill>
                <a:ea typeface="Calibri" pitchFamily="34" charset="0"/>
                <a:cs typeface="Times New Roman" pitchFamily="18" charset="0"/>
              </a:rPr>
              <a:t>на внеурочную деятельность по учебным предметам еженедельно – от 1 до 2 часов.</a:t>
            </a:r>
            <a:endParaRPr lang="ru-RU" sz="4400" dirty="0" smtClean="0">
              <a:solidFill>
                <a:srgbClr val="660066"/>
              </a:solidFill>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a:bodyPr>
          <a:lstStyle/>
          <a:p>
            <a:r>
              <a:rPr lang="ru-RU" sz="6000" b="1" dirty="0" smtClean="0">
                <a:solidFill>
                  <a:srgbClr val="660066"/>
                </a:solidFill>
              </a:rPr>
              <a:t>Спасибо за внимание!</a:t>
            </a:r>
            <a:endParaRPr lang="ru-RU" sz="6000" b="1" dirty="0">
              <a:solidFill>
                <a:srgbClr val="660066"/>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568952" cy="4378498"/>
          </a:xfrm>
        </p:spPr>
        <p:txBody>
          <a:bodyPr>
            <a:noAutofit/>
          </a:bodyPr>
          <a:lstStyle/>
          <a:p>
            <a:r>
              <a:rPr lang="ru-RU" sz="2600" b="1" dirty="0" smtClean="0">
                <a:solidFill>
                  <a:srgbClr val="660066"/>
                </a:solidFill>
              </a:rPr>
              <a:t>«</a:t>
            </a:r>
            <a:r>
              <a:rPr lang="ru-RU" sz="2600" dirty="0" smtClean="0">
                <a:solidFill>
                  <a:srgbClr val="660066"/>
                </a:solidFill>
              </a:rPr>
              <a:t>В условиях формирования единого европейского и мирового пространства, которое сочетается со стремлением наций сохранить свою языковую и культурную индивидуальность, достижение требований федерального компонента государственного образовательного стандарта реально возможно только при всемерной поддержке многоязычного школьного образования. Система школьного образования должна обеспечить обучающимся широкий выбор иностранных языков, поддерживать и обеспечивать при наличии условий изучение выбранных иностранных языков</a:t>
            </a:r>
            <a:r>
              <a:rPr lang="ru-RU" sz="2600" b="1" dirty="0" smtClean="0">
                <a:solidFill>
                  <a:srgbClr val="660066"/>
                </a:solidFill>
              </a:rPr>
              <a:t>»</a:t>
            </a:r>
            <a:endParaRPr lang="ru-RU" sz="2600" b="1" dirty="0">
              <a:solidFill>
                <a:srgbClr val="660066"/>
              </a:solidFill>
            </a:endParaRPr>
          </a:p>
        </p:txBody>
      </p:sp>
      <p:sp>
        <p:nvSpPr>
          <p:cNvPr id="3" name="Содержимое 2"/>
          <p:cNvSpPr>
            <a:spLocks noGrp="1"/>
          </p:cNvSpPr>
          <p:nvPr>
            <p:ph idx="1"/>
          </p:nvPr>
        </p:nvSpPr>
        <p:spPr>
          <a:xfrm>
            <a:off x="457200" y="4869160"/>
            <a:ext cx="8229600" cy="1800200"/>
          </a:xfrm>
        </p:spPr>
        <p:txBody>
          <a:bodyPr>
            <a:normAutofit fontScale="85000" lnSpcReduction="10000"/>
          </a:bodyPr>
          <a:lstStyle/>
          <a:p>
            <a:pPr>
              <a:buNone/>
            </a:pPr>
            <a:r>
              <a:rPr lang="ru-RU" i="1" dirty="0" smtClean="0">
                <a:solidFill>
                  <a:srgbClr val="002060"/>
                </a:solidFill>
              </a:rPr>
              <a:t>    </a:t>
            </a:r>
            <a:r>
              <a:rPr lang="ru-RU" sz="2600" i="1" dirty="0" smtClean="0">
                <a:solidFill>
                  <a:srgbClr val="660066"/>
                </a:solidFill>
              </a:rPr>
              <a:t>письмо Департамента государственной политики и нормативно-правового регулирования в сфере образования Министерства образования и науки Российской Федерации «Об изучении редких иностранных языков в системе общего образования» от 14 августа 2008 г. N 03-1768</a:t>
            </a:r>
            <a:endParaRPr lang="ru-RU" i="1" dirty="0">
              <a:solidFill>
                <a:srgbClr val="660066"/>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Приказ Министерства образования и науки Российской Федерации от 31.12.2015 № 1577  «О внесении изменений в ФГОС ООО»</a:t>
            </a:r>
            <a:endParaRPr lang="ru-RU" sz="3200" dirty="0">
              <a:solidFill>
                <a:srgbClr val="002060"/>
              </a:solidFill>
            </a:endParaRPr>
          </a:p>
        </p:txBody>
      </p:sp>
      <p:sp>
        <p:nvSpPr>
          <p:cNvPr id="3" name="Содержимое 2"/>
          <p:cNvSpPr>
            <a:spLocks noGrp="1"/>
          </p:cNvSpPr>
          <p:nvPr>
            <p:ph idx="1"/>
          </p:nvPr>
        </p:nvSpPr>
        <p:spPr>
          <a:xfrm>
            <a:off x="179512" y="1916832"/>
            <a:ext cx="8784976" cy="4752528"/>
          </a:xfrm>
        </p:spPr>
        <p:txBody>
          <a:bodyPr>
            <a:normAutofit fontScale="92500" lnSpcReduction="20000"/>
          </a:bodyPr>
          <a:lstStyle/>
          <a:p>
            <a:pPr>
              <a:buNone/>
            </a:pPr>
            <a:r>
              <a:rPr lang="ru-RU" sz="2800" dirty="0" smtClean="0">
                <a:solidFill>
                  <a:srgbClr val="660066"/>
                </a:solidFill>
              </a:rPr>
              <a:t>Предметные результаты</a:t>
            </a:r>
          </a:p>
          <a:p>
            <a:pPr>
              <a:buNone/>
            </a:pPr>
            <a:r>
              <a:rPr lang="ru-RU" sz="2800" b="1" dirty="0" smtClean="0">
                <a:solidFill>
                  <a:srgbClr val="660066"/>
                </a:solidFill>
              </a:rPr>
              <a:t>11.3 Иностранный язык. Второй иностранный язык.</a:t>
            </a:r>
          </a:p>
          <a:p>
            <a:pPr>
              <a:buNone/>
            </a:pPr>
            <a:r>
              <a:rPr lang="ru-RU" sz="2800" dirty="0" smtClean="0">
                <a:solidFill>
                  <a:srgbClr val="660066"/>
                </a:solidFill>
              </a:rPr>
              <a:t>Изучение </a:t>
            </a:r>
            <a:r>
              <a:rPr lang="ru-RU" sz="2800" b="1" dirty="0" smtClean="0">
                <a:solidFill>
                  <a:srgbClr val="660066"/>
                </a:solidFill>
              </a:rPr>
              <a:t>предметной области «Иностранные языки» </a:t>
            </a:r>
          </a:p>
          <a:p>
            <a:pPr>
              <a:buNone/>
            </a:pPr>
            <a:r>
              <a:rPr lang="ru-RU" sz="2800" dirty="0" smtClean="0">
                <a:solidFill>
                  <a:srgbClr val="660066"/>
                </a:solidFill>
              </a:rPr>
              <a:t>должно обеспечить:</a:t>
            </a:r>
          </a:p>
          <a:p>
            <a:pPr>
              <a:buNone/>
            </a:pPr>
            <a:endParaRPr lang="ru-RU" sz="2800" dirty="0" smtClean="0">
              <a:solidFill>
                <a:srgbClr val="660066"/>
              </a:solidFill>
            </a:endParaRPr>
          </a:p>
          <a:p>
            <a:r>
              <a:rPr lang="ru-RU" sz="2800" dirty="0" smtClean="0">
                <a:solidFill>
                  <a:srgbClr val="660066"/>
                </a:solidFill>
              </a:rPr>
              <a:t>приобщение к культурному наследию стран изучаемого языка, воспитание ценностного отношения к иностранному языку как инструменту познания и достижения взаимопонимания между людьми и народами; </a:t>
            </a:r>
          </a:p>
          <a:p>
            <a:r>
              <a:rPr lang="ru-RU" sz="2800" dirty="0" smtClean="0">
                <a:solidFill>
                  <a:srgbClr val="660066"/>
                </a:solidFill>
              </a:rPr>
              <a:t>осознание тесной </a:t>
            </a:r>
            <a:r>
              <a:rPr lang="ru-RU" sz="2800" b="1" dirty="0" smtClean="0">
                <a:solidFill>
                  <a:srgbClr val="660066"/>
                </a:solidFill>
              </a:rPr>
              <a:t>связи между овладением иностранными языками и личностным, социальным и профессиональным ростом</a:t>
            </a:r>
            <a:r>
              <a:rPr lang="ru-RU" sz="2800" dirty="0" smtClean="0">
                <a:solidFill>
                  <a:srgbClr val="660066"/>
                </a:solidFill>
              </a:rPr>
              <a:t>.</a:t>
            </a:r>
          </a:p>
          <a:p>
            <a:pPr>
              <a:buNone/>
            </a:pPr>
            <a:endParaRPr lang="ru-RU" sz="2800" dirty="0" smtClean="0">
              <a:solidFill>
                <a:srgbClr val="660066"/>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3200" b="1" dirty="0" smtClean="0">
                <a:solidFill>
                  <a:srgbClr val="002060"/>
                </a:solidFill>
              </a:rPr>
              <a:t>Приказ Министерства образования и науки Российской Федерации от 31.12.2015 № 1577  «О внесении изменений в ФГОС ООО»</a:t>
            </a:r>
            <a:endParaRPr lang="ru-RU" sz="3200" dirty="0">
              <a:solidFill>
                <a:srgbClr val="002060"/>
              </a:solidFill>
            </a:endParaRPr>
          </a:p>
        </p:txBody>
      </p:sp>
      <p:sp>
        <p:nvSpPr>
          <p:cNvPr id="3" name="Содержимое 2"/>
          <p:cNvSpPr>
            <a:spLocks noGrp="1"/>
          </p:cNvSpPr>
          <p:nvPr>
            <p:ph idx="1"/>
          </p:nvPr>
        </p:nvSpPr>
        <p:spPr>
          <a:xfrm>
            <a:off x="179512" y="1916832"/>
            <a:ext cx="8784976" cy="4752528"/>
          </a:xfrm>
        </p:spPr>
        <p:txBody>
          <a:bodyPr>
            <a:normAutofit fontScale="92500" lnSpcReduction="10000"/>
          </a:bodyPr>
          <a:lstStyle/>
          <a:p>
            <a:pPr>
              <a:buNone/>
            </a:pPr>
            <a:r>
              <a:rPr lang="ru-RU" sz="2800" dirty="0" smtClean="0">
                <a:solidFill>
                  <a:srgbClr val="660066"/>
                </a:solidFill>
              </a:rPr>
              <a:t>Предметные результаты изучения предметной области</a:t>
            </a:r>
          </a:p>
          <a:p>
            <a:pPr>
              <a:buNone/>
            </a:pPr>
            <a:r>
              <a:rPr lang="ru-RU" sz="2800" dirty="0" smtClean="0">
                <a:solidFill>
                  <a:srgbClr val="660066"/>
                </a:solidFill>
              </a:rPr>
              <a:t>«Иностранные языки» </a:t>
            </a:r>
            <a:r>
              <a:rPr lang="ru-RU" sz="2800" b="1" dirty="0" smtClean="0">
                <a:solidFill>
                  <a:srgbClr val="660066"/>
                </a:solidFill>
              </a:rPr>
              <a:t>должны отражать</a:t>
            </a:r>
            <a:r>
              <a:rPr lang="ru-RU" sz="2800" dirty="0" smtClean="0">
                <a:solidFill>
                  <a:srgbClr val="660066"/>
                </a:solidFill>
              </a:rPr>
              <a:t>:</a:t>
            </a:r>
          </a:p>
          <a:p>
            <a:pPr>
              <a:buNone/>
            </a:pPr>
            <a:r>
              <a:rPr lang="ru-RU" sz="2800" dirty="0" smtClean="0">
                <a:solidFill>
                  <a:srgbClr val="660066"/>
                </a:solidFill>
              </a:rPr>
              <a:t>3) достижение </a:t>
            </a:r>
            <a:r>
              <a:rPr lang="ru-RU" sz="2800" b="1" dirty="0" err="1" smtClean="0">
                <a:solidFill>
                  <a:srgbClr val="660066"/>
                </a:solidFill>
              </a:rPr>
              <a:t>допорогового</a:t>
            </a:r>
            <a:r>
              <a:rPr lang="ru-RU" sz="2800" b="1" dirty="0" smtClean="0">
                <a:solidFill>
                  <a:srgbClr val="660066"/>
                </a:solidFill>
              </a:rPr>
              <a:t> уровня</a:t>
            </a:r>
            <a:r>
              <a:rPr lang="ru-RU" sz="2800" dirty="0" smtClean="0">
                <a:solidFill>
                  <a:srgbClr val="660066"/>
                </a:solidFill>
              </a:rPr>
              <a:t> иноязычной коммуникативной компетенции;</a:t>
            </a:r>
          </a:p>
          <a:p>
            <a:pPr>
              <a:buNone/>
            </a:pPr>
            <a:r>
              <a:rPr lang="ru-RU" sz="2800" dirty="0" smtClean="0">
                <a:solidFill>
                  <a:srgbClr val="660066"/>
                </a:solidFill>
              </a:rPr>
              <a:t>4) </a:t>
            </a:r>
            <a:r>
              <a:rPr lang="ru-RU" sz="2800" b="1" dirty="0" smtClean="0">
                <a:solidFill>
                  <a:srgbClr val="660066"/>
                </a:solidFill>
              </a:rPr>
              <a:t>создание основы для формирования интереса </a:t>
            </a:r>
            <a:r>
              <a:rPr lang="ru-RU" sz="2800" dirty="0" smtClean="0">
                <a:solidFill>
                  <a:srgbClr val="660066"/>
                </a:solidFill>
              </a:rPr>
              <a:t>к совершенствованию достигнутого уровня владения изучаемым иностранным языком, в том числе на основе самонаблюдения и самооценки</a:t>
            </a:r>
            <a:r>
              <a:rPr lang="ru-RU" sz="2800" b="1" dirty="0" smtClean="0">
                <a:solidFill>
                  <a:srgbClr val="660066"/>
                </a:solidFill>
              </a:rPr>
              <a:t>, к изучению второго/третьего иностранного языка, к использованию иностранного языка как средства получения информации, позволяющей расширять свои знания в других предметных областях</a:t>
            </a:r>
            <a:r>
              <a:rPr lang="ru-RU" sz="2800" dirty="0" smtClean="0">
                <a:solidFill>
                  <a:srgbClr val="660066"/>
                </a:solidFill>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80728"/>
            <a:ext cx="8229600" cy="3168352"/>
          </a:xfrm>
        </p:spPr>
        <p:txBody>
          <a:bodyPr>
            <a:noAutofit/>
          </a:bodyPr>
          <a:lstStyle/>
          <a:p>
            <a:r>
              <a:rPr lang="de-DE" sz="4000" b="1" dirty="0" smtClean="0">
                <a:solidFill>
                  <a:srgbClr val="660066"/>
                </a:solidFill>
              </a:rPr>
              <a:t>XXI </a:t>
            </a:r>
            <a:r>
              <a:rPr lang="ru-RU" sz="4000" b="1" dirty="0" smtClean="0">
                <a:solidFill>
                  <a:srgbClr val="660066"/>
                </a:solidFill>
              </a:rPr>
              <a:t>век </a:t>
            </a:r>
            <a:br>
              <a:rPr lang="ru-RU" sz="4000" b="1" dirty="0" smtClean="0">
                <a:solidFill>
                  <a:srgbClr val="660066"/>
                </a:solidFill>
              </a:rPr>
            </a:br>
            <a:r>
              <a:rPr lang="ru-RU" sz="4000" b="1" dirty="0" smtClean="0">
                <a:solidFill>
                  <a:srgbClr val="660066"/>
                </a:solidFill>
              </a:rPr>
              <a:t>объявлен ЮНЕСКО эрой образования, эпохой многоязычных личностей и полиглотов</a:t>
            </a:r>
            <a:endParaRPr lang="ru-RU" sz="4000" b="1" dirty="0">
              <a:solidFill>
                <a:srgbClr val="660066"/>
              </a:solidFill>
            </a:endParaRPr>
          </a:p>
        </p:txBody>
      </p:sp>
      <p:sp>
        <p:nvSpPr>
          <p:cNvPr id="3" name="Содержимое 2"/>
          <p:cNvSpPr>
            <a:spLocks noGrp="1"/>
          </p:cNvSpPr>
          <p:nvPr>
            <p:ph idx="1"/>
          </p:nvPr>
        </p:nvSpPr>
        <p:spPr>
          <a:xfrm>
            <a:off x="457200" y="4581128"/>
            <a:ext cx="8229600" cy="1545035"/>
          </a:xfrm>
        </p:spPr>
        <p:txBody>
          <a:bodyPr>
            <a:normAutofit/>
          </a:bodyPr>
          <a:lstStyle/>
          <a:p>
            <a:pPr algn="ctr">
              <a:buNone/>
            </a:pPr>
            <a:r>
              <a:rPr lang="ru-RU" sz="4400" dirty="0" smtClean="0"/>
              <a:t>   </a:t>
            </a:r>
            <a:r>
              <a:rPr lang="ru-RU" sz="4000" i="1" dirty="0" smtClean="0">
                <a:solidFill>
                  <a:srgbClr val="660066"/>
                </a:solidFill>
              </a:rPr>
              <a:t>Девиз: «Изучаем языки на протяжении всей жизни.»</a:t>
            </a:r>
            <a:endParaRPr lang="ru-RU" sz="4000" i="1" dirty="0">
              <a:solidFill>
                <a:srgbClr val="660066"/>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3600" b="1" dirty="0">
                <a:solidFill>
                  <a:srgbClr val="002060"/>
                </a:solidFill>
              </a:rPr>
              <a:t>Предметные результаты освоения ООП </a:t>
            </a:r>
            <a:r>
              <a:rPr lang="ru-RU" sz="3600" b="1" dirty="0" smtClean="0">
                <a:solidFill>
                  <a:srgbClr val="002060"/>
                </a:solidFill>
              </a:rPr>
              <a:t>ООО</a:t>
            </a:r>
            <a:endParaRPr lang="ru-RU" b="1" dirty="0">
              <a:solidFill>
                <a:srgbClr val="002060"/>
              </a:solidFill>
            </a:endParaRPr>
          </a:p>
        </p:txBody>
      </p:sp>
      <p:sp>
        <p:nvSpPr>
          <p:cNvPr id="3" name="Объект 2"/>
          <p:cNvSpPr>
            <a:spLocks noGrp="1"/>
          </p:cNvSpPr>
          <p:nvPr>
            <p:ph idx="1"/>
          </p:nvPr>
        </p:nvSpPr>
        <p:spPr>
          <a:xfrm>
            <a:off x="457200" y="1052736"/>
            <a:ext cx="8229600" cy="5472608"/>
          </a:xfrm>
        </p:spPr>
        <p:txBody>
          <a:bodyPr>
            <a:normAutofit fontScale="70000" lnSpcReduction="20000"/>
          </a:bodyPr>
          <a:lstStyle/>
          <a:p>
            <a:pPr marL="0" indent="0">
              <a:buNone/>
            </a:pPr>
            <a:r>
              <a:rPr lang="ru-RU" sz="3400" dirty="0">
                <a:solidFill>
                  <a:srgbClr val="660066"/>
                </a:solidFill>
              </a:rPr>
              <a:t>11.5. Естественнонаучные предметы</a:t>
            </a:r>
          </a:p>
          <a:p>
            <a:pPr marL="0" indent="0">
              <a:buNone/>
            </a:pPr>
            <a:r>
              <a:rPr lang="ru-RU" sz="3400" dirty="0">
                <a:solidFill>
                  <a:srgbClr val="660066"/>
                </a:solidFill>
              </a:rPr>
              <a:t>Изучение предметной области "Естественнонаучные предметы" должно обеспечить:</a:t>
            </a:r>
          </a:p>
          <a:p>
            <a:r>
              <a:rPr lang="ru-RU" sz="3400" dirty="0" smtClean="0">
                <a:solidFill>
                  <a:srgbClr val="660066"/>
                </a:solidFill>
              </a:rPr>
              <a:t>понимание </a:t>
            </a:r>
            <a:r>
              <a:rPr lang="ru-RU" sz="3400" dirty="0">
                <a:solidFill>
                  <a:srgbClr val="660066"/>
                </a:solidFill>
              </a:rPr>
              <a:t>возрастающей роли естественных наук и научных исследований в современном мире, постоянного процесса эволюции научного знания, </a:t>
            </a:r>
            <a:r>
              <a:rPr lang="ru-RU" sz="3400" b="1" dirty="0">
                <a:solidFill>
                  <a:srgbClr val="660066"/>
                </a:solidFill>
              </a:rPr>
              <a:t>значимости международного научного сотрудничества</a:t>
            </a:r>
            <a:r>
              <a:rPr lang="ru-RU" sz="3400" dirty="0" smtClean="0">
                <a:solidFill>
                  <a:srgbClr val="660066"/>
                </a:solidFill>
              </a:rPr>
              <a:t>; (ФГОС ООО)</a:t>
            </a:r>
            <a:endParaRPr lang="ru-RU" sz="3400" dirty="0">
              <a:solidFill>
                <a:srgbClr val="660066"/>
              </a:solidFill>
            </a:endParaRPr>
          </a:p>
          <a:p>
            <a:pPr marL="0" indent="0">
              <a:buNone/>
            </a:pPr>
            <a:r>
              <a:rPr lang="ru-RU" b="1" dirty="0">
                <a:solidFill>
                  <a:srgbClr val="660066"/>
                </a:solidFill>
              </a:rPr>
              <a:t> </a:t>
            </a:r>
            <a:endParaRPr lang="ru-RU" dirty="0">
              <a:solidFill>
                <a:srgbClr val="660066"/>
              </a:solidFill>
            </a:endParaRPr>
          </a:p>
          <a:p>
            <a:pPr marL="0" indent="0">
              <a:buNone/>
            </a:pPr>
            <a:r>
              <a:rPr lang="ru-RU" sz="3400" b="1" dirty="0" smtClean="0">
                <a:solidFill>
                  <a:srgbClr val="660066"/>
                </a:solidFill>
              </a:rPr>
              <a:t>География</a:t>
            </a:r>
            <a:endParaRPr lang="ru-RU" sz="3400" dirty="0">
              <a:solidFill>
                <a:srgbClr val="660066"/>
              </a:solidFill>
            </a:endParaRPr>
          </a:p>
          <a:p>
            <a:pPr marL="0" indent="0">
              <a:buNone/>
            </a:pPr>
            <a:r>
              <a:rPr lang="ru-RU" sz="3400" b="1" dirty="0">
                <a:solidFill>
                  <a:srgbClr val="660066"/>
                </a:solidFill>
              </a:rPr>
              <a:t>Взаимодействие природы и общества. </a:t>
            </a:r>
            <a:endParaRPr lang="ru-RU" sz="3400" dirty="0">
              <a:solidFill>
                <a:srgbClr val="660066"/>
              </a:solidFill>
            </a:endParaRPr>
          </a:p>
          <a:p>
            <a:pPr marL="0" indent="0">
              <a:buNone/>
            </a:pPr>
            <a:r>
              <a:rPr lang="ru-RU" sz="3400" dirty="0">
                <a:solidFill>
                  <a:srgbClr val="660066"/>
                </a:solidFill>
              </a:rPr>
              <a:t>Влияние закономерностей географической оболочки на жизнь и деятельность людей. Степень воздействия человека на природу на разных материках. </a:t>
            </a:r>
            <a:r>
              <a:rPr lang="ru-RU" sz="3400" b="1" dirty="0">
                <a:solidFill>
                  <a:srgbClr val="660066"/>
                </a:solidFill>
              </a:rPr>
              <a:t>Необходимость международного сотрудничества в использовании природы и ее охраны</a:t>
            </a:r>
            <a:r>
              <a:rPr lang="ru-RU" sz="3400" b="1" dirty="0" smtClean="0">
                <a:solidFill>
                  <a:srgbClr val="660066"/>
                </a:solidFill>
              </a:rPr>
              <a:t>.</a:t>
            </a:r>
            <a:r>
              <a:rPr lang="ru-RU" sz="3400" dirty="0" smtClean="0">
                <a:solidFill>
                  <a:srgbClr val="660066"/>
                </a:solidFill>
              </a:rPr>
              <a:t> (Примерная основная образовательная программа ООО)</a:t>
            </a:r>
            <a:endParaRPr lang="ru-RU" sz="3400" b="1" dirty="0">
              <a:solidFill>
                <a:srgbClr val="660066"/>
              </a:solidFill>
            </a:endParaRPr>
          </a:p>
        </p:txBody>
      </p:sp>
    </p:spTree>
    <p:extLst>
      <p:ext uri="{BB962C8B-B14F-4D97-AF65-F5344CB8AC3E}">
        <p14:creationId xmlns="" xmlns:p14="http://schemas.microsoft.com/office/powerpoint/2010/main" val="2498528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Autofit/>
          </a:bodyPr>
          <a:lstStyle/>
          <a:p>
            <a:r>
              <a:rPr lang="ru-RU" sz="3800" b="1" dirty="0" smtClean="0">
                <a:solidFill>
                  <a:srgbClr val="002060"/>
                </a:solidFill>
              </a:rPr>
              <a:t>ФГОС основного общего образования</a:t>
            </a:r>
            <a:r>
              <a:rPr lang="ru-RU" sz="3600" dirty="0" smtClean="0">
                <a:solidFill>
                  <a:srgbClr val="002060"/>
                </a:solidFill>
              </a:rPr>
              <a:t/>
            </a:r>
            <a:br>
              <a:rPr lang="ru-RU" sz="3600" dirty="0" smtClean="0">
                <a:solidFill>
                  <a:srgbClr val="002060"/>
                </a:solidFill>
              </a:rPr>
            </a:br>
            <a:r>
              <a:rPr lang="ru-RU" sz="2800" b="1" dirty="0" smtClean="0">
                <a:solidFill>
                  <a:srgbClr val="002060"/>
                </a:solidFill>
              </a:rPr>
              <a:t>II. ТРЕБОВАНИЯ К РЕЗУЛЬТАТАМ ОСВОЕНИЯ ОСНОВНОЙ ОБРАЗОВАТЕЛЬНОЙ ПРОГРАММЫ ОСНОВНОГО ОБЩЕГО ОБРАЗОВАНИЯ</a:t>
            </a:r>
            <a:endParaRPr lang="ru-RU" sz="2400" dirty="0"/>
          </a:p>
        </p:txBody>
      </p:sp>
      <p:sp>
        <p:nvSpPr>
          <p:cNvPr id="3" name="Содержимое 2"/>
          <p:cNvSpPr>
            <a:spLocks noGrp="1"/>
          </p:cNvSpPr>
          <p:nvPr>
            <p:ph idx="1"/>
          </p:nvPr>
        </p:nvSpPr>
        <p:spPr>
          <a:xfrm>
            <a:off x="323528" y="2348880"/>
            <a:ext cx="8568952" cy="4320480"/>
          </a:xfrm>
        </p:spPr>
        <p:txBody>
          <a:bodyPr>
            <a:normAutofit fontScale="92500" lnSpcReduction="20000"/>
          </a:bodyPr>
          <a:lstStyle/>
          <a:p>
            <a:pPr>
              <a:buNone/>
            </a:pPr>
            <a:r>
              <a:rPr lang="ru-RU" dirty="0" smtClean="0">
                <a:solidFill>
                  <a:srgbClr val="660066"/>
                </a:solidFill>
              </a:rPr>
              <a:t>15. Основная образовательная программа основного общего образования содержит обязательную часть и часть, формируемую участниками образовательных отношений.</a:t>
            </a:r>
          </a:p>
          <a:p>
            <a:pPr>
              <a:buNone/>
            </a:pPr>
            <a:r>
              <a:rPr lang="ru-RU" dirty="0" smtClean="0">
                <a:solidFill>
                  <a:srgbClr val="660066"/>
                </a:solidFill>
              </a:rPr>
              <a:t>    Обязательная часть основной образовательной программы основного общего образования составляет 70%, а </a:t>
            </a:r>
            <a:r>
              <a:rPr lang="ru-RU" b="1" dirty="0" smtClean="0">
                <a:solidFill>
                  <a:srgbClr val="660066"/>
                </a:solidFill>
              </a:rPr>
              <a:t>часть, формируемая участниками образовательных отношений, - 30% от общего объема основной образовательной программы основного общего образования</a:t>
            </a:r>
            <a:r>
              <a:rPr lang="ru-RU" dirty="0" smtClean="0">
                <a:solidFill>
                  <a:srgbClr val="660066"/>
                </a:solidFill>
              </a:rPr>
              <a:t>.</a:t>
            </a:r>
            <a:endParaRPr lang="ru-RU" dirty="0">
              <a:solidFill>
                <a:srgbClr val="660066"/>
              </a:solidFill>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1785</Words>
  <Application>Microsoft Office PowerPoint</Application>
  <PresentationFormat>Экран (4:3)</PresentationFormat>
  <Paragraphs>126</Paragraphs>
  <Slides>35</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Тема Office</vt:lpstr>
      <vt:lpstr>Нормативная база введения второго иностранного языка как обязательного предмета в общеобразовательных школах Российской Федерации</vt:lpstr>
      <vt:lpstr>ФГОС основного общего образования II. ТРЕБОВАНИЯ К РЕЗУЛЬТАТАМ ОСВОЕНИЯ ОСНОВНОЙ ОБРАЗОВАТЕЛЬНОЙ ПРОГРАММЫ ОСНОВНОГО ОБЩЕГО ОБРАЗОВАНИЯ</vt:lpstr>
      <vt:lpstr>«Иностранный язык способствует формированию у обучаемых целостной картины мира, широкого кругозора, толерантности и веротерпимости. Владение иностранным языком повышает уровень гуманитарного образования обучаемых, способствует формированию личности и ее социальной адаптации к условиям постоянно меняющегося поликультурного, полиязычного мира»</vt:lpstr>
      <vt:lpstr>«В условиях формирования единого европейского и мирового пространства, которое сочетается со стремлением наций сохранить свою языковую и культурную индивидуальность, достижение требований федерального компонента государственного образовательного стандарта реально возможно только при всемерной поддержке многоязычного школьного образования. Система школьного образования должна обеспечить обучающимся широкий выбор иностранных языков, поддерживать и обеспечивать при наличии условий изучение выбранных иностранных языков»</vt:lpstr>
      <vt:lpstr>Приказ Министерства образования и науки Российской Федерации от 31.12.2015 № 1577  «О внесении изменений в ФГОС ООО»</vt:lpstr>
      <vt:lpstr>Приказ Министерства образования и науки Российской Федерации от 31.12.2015 № 1577  «О внесении изменений в ФГОС ООО»</vt:lpstr>
      <vt:lpstr>XXI век  объявлен ЮНЕСКО эрой образования, эпохой многоязычных личностей и полиглотов</vt:lpstr>
      <vt:lpstr>Предметные результаты освоения ООП ООО</vt:lpstr>
      <vt:lpstr>ФГОС основного общего образования II. ТРЕБОВАНИЯ К РЕЗУЛЬТАТАМ ОСВОЕНИЯ ОСНОВНОЙ ОБРАЗОВАТЕЛЬНОЙ ПРОГРАММЫ ОСНОВНОГО ОБЩЕГО ОБРАЗОВАНИЯ</vt:lpstr>
      <vt:lpstr>ФГОС основного общего образования II. ТРЕБОВАНИЯ К РЕЗУЛЬТАТАМ ОСВОЕНИЯ ОСНОВНОЙ ОБРАЗОВАТЕЛЬНОЙ ПРОГРАММЫ ОСНОВНОГО ОБЩЕГО ОБРАЗОВАНИЯ</vt:lpstr>
      <vt:lpstr>ФГОС основного общего образования II. ТРЕБОВАНИЯ К РЕЗУЛЬТАТАМ ОСВОЕНИЯ ОСНОВНОЙ ОБРАЗОВАТЕЛЬНОЙ ПРОГРАММЫ ОСНОВНОГО ОБЩЕГО ОБРАЗОВАНИЯ</vt:lpstr>
      <vt:lpstr>3. Организационный раздел примерной основной образовательной программы основного общего образования  Примерный недельный учебный план основного общего образования (Вариант № 1)</vt:lpstr>
      <vt:lpstr>Примерный недельный учебный план основного общего образования (Вариант № 2)</vt:lpstr>
      <vt:lpstr>Вариант № 3 Примерный недельный учебный план основного общего образования (второй иностранный язык)</vt:lpstr>
      <vt:lpstr>Примерный недельный учебный план основного общего образования (Вариант № 4)</vt:lpstr>
      <vt:lpstr>Примерный недельный учебный план основного общего образования (Вариант № 5)</vt:lpstr>
      <vt:lpstr>ФГОС основного общего образования II. ТРЕБОВАНИЯ К РЕЗУЛЬТАТАМ ОСВОЕНИЯ ОСНОВНОЙ ОБРАЗОВАТЕЛЬНОЙ ПРОГРАММЫ ОСНОВНОГО ОБЩЕГО ОБРАЗОВАНИЯ</vt:lpstr>
      <vt:lpstr>ФГОС основного общего образования II. ТРЕБОВАНИЯ К РЕЗУЛЬТАТАМ ОСВОЕНИЯ ОСНОВНОЙ ОБРАЗОВАТЕЛЬНОЙ ПРОГРАММЫ ОСНОВНОГО ОБЩЕГО ОБРАЗОВАНИЯ</vt:lpstr>
      <vt:lpstr>Приказ Министерства образования и науки Российской Федерации от 31.12.2015 № 1577  «О внесении изменений в ФГОС ООО»</vt:lpstr>
      <vt:lpstr>Примерная основная образовательная программа основного общего образования (Протокол заседания от 8 апреля 2015 г. № 1/15)</vt:lpstr>
      <vt:lpstr>Примерная основная образовательная программа основного общего образования (Протокол заседания от 8 апреля 2015 г. № 1/15)</vt:lpstr>
      <vt:lpstr>Примерная основная образовательная программа основного общего образования (Протокол заседания от 8 апреля 2015 г. № 1/15)</vt:lpstr>
      <vt:lpstr>Примерная основная образовательная программа основного общего образования (Протокол заседания от 8 апреля 2015 г. № 1/15)</vt:lpstr>
      <vt:lpstr>Примерная основная образовательная программа основного общего образования (Протокол заседания от 8 апреля 2015 г. № 1/15)</vt:lpstr>
      <vt:lpstr>«С 1 сентября (2015 года) пятые классы переходят на обучение по новому стандарту, где зафиксировано: второй иностранный язык является обязательным элементом школьной программы. Но проблема в том, что у регионов есть естественное желание на чем-то сэкономить»</vt:lpstr>
      <vt:lpstr>Примерная основная образовательная программа основного общего образования (Протокол заседания от 8 апреля 2015 г. № 1/15)</vt:lpstr>
      <vt:lpstr>Примерная основная образовательная программа основного общего образования (Протокол заседания от 8 апреля 2015 г. № 1/15)</vt:lpstr>
      <vt:lpstr>Возможные модели введения второго иностранного языка</vt:lpstr>
      <vt:lpstr>Приказ МОиН РФ от 14.02.2014 г. № 115 "Об утверждении Порядка заполнения, учета и выдачи аттестатов об основном общем и среднем общем образовании и их дубликатов" (Зарегистрирован в Минюсте России 03.03.2014 г. №31472)</vt:lpstr>
      <vt:lpstr>Возможные модели введения второго иностранного языка</vt:lpstr>
      <vt:lpstr>Возможные модели введения второго иностранного языка</vt:lpstr>
      <vt:lpstr>Возможные модели введения второго иностранного языка</vt:lpstr>
      <vt:lpstr>3. Организационный раздел примерной основной образовательной программы основного общего образования 3.1.2. Примерный план внеурочной деятельности</vt:lpstr>
      <vt:lpstr>3. Организационный раздел примерной основной образовательной программы основного общего образования 3.1.2. Примерный план внеурочной деятельности</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Нормативная база введения второго иностранного языка как обязательного предмета в общеобразовательных школах Российской Федерации</dc:title>
  <dc:creator>hp</dc:creator>
  <cp:lastModifiedBy>Светлана</cp:lastModifiedBy>
  <cp:revision>45</cp:revision>
  <dcterms:created xsi:type="dcterms:W3CDTF">2016-05-09T18:56:27Z</dcterms:created>
  <dcterms:modified xsi:type="dcterms:W3CDTF">2019-03-26T16:15:55Z</dcterms:modified>
</cp:coreProperties>
</file>