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87" r:id="rId15"/>
    <p:sldId id="288" r:id="rId16"/>
    <p:sldId id="289" r:id="rId17"/>
    <p:sldId id="271" r:id="rId18"/>
    <p:sldId id="272" r:id="rId19"/>
    <p:sldId id="269" r:id="rId20"/>
    <p:sldId id="270" r:id="rId21"/>
    <p:sldId id="274" r:id="rId22"/>
    <p:sldId id="273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1910" y="2514601"/>
            <a:ext cx="668654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1910" y="4777380"/>
            <a:ext cx="668654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B772-E431-4B24-8D24-69540B79747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1"/>
            <a:ext cx="1308489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4529541"/>
            <a:ext cx="584825" cy="365125"/>
          </a:xfrm>
        </p:spPr>
        <p:txBody>
          <a:bodyPr/>
          <a:lstStyle/>
          <a:p>
            <a:fld id="{5AA68F7B-EDCE-411F-871C-E7C95AC26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09600"/>
            <a:ext cx="668654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B772-E431-4B24-8D24-69540B79747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5AA68F7B-EDCE-411F-871C-E7C95AC26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56259" y="3505200"/>
            <a:ext cx="565241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B772-E431-4B24-8D24-69540B79747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5AA68F7B-EDCE-411F-871C-E7C95AC2636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438401"/>
            <a:ext cx="668655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B772-E431-4B24-8D24-69540B79747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5AA68F7B-EDCE-411F-871C-E7C95AC26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B772-E431-4B24-8D24-69540B79747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5AA68F7B-EDCE-411F-871C-E7C95AC2636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27407"/>
            <a:ext cx="668654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B772-E431-4B24-8D24-69540B79747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5AA68F7B-EDCE-411F-871C-E7C95AC26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B772-E431-4B24-8D24-69540B79747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8F7B-EDCE-411F-871C-E7C95AC26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1109" y="627406"/>
            <a:ext cx="16557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1909" y="627406"/>
            <a:ext cx="485775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B772-E431-4B24-8D24-69540B79747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8F7B-EDCE-411F-871C-E7C95AC26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2133600"/>
            <a:ext cx="668655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B772-E431-4B24-8D24-69540B79747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8F7B-EDCE-411F-871C-E7C95AC26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058750"/>
            <a:ext cx="668654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3530129"/>
            <a:ext cx="668654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B772-E431-4B24-8D24-69540B79747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5AA68F7B-EDCE-411F-871C-E7C95AC26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1909" y="2133600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3060" y="2126222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B772-E431-4B24-8D24-69540B79747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5AA68F7B-EDCE-411F-871C-E7C95AC26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4530" y="1972703"/>
            <a:ext cx="299454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1909" y="2548966"/>
            <a:ext cx="3257170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29972" y="1969475"/>
            <a:ext cx="29992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5218" y="2545738"/>
            <a:ext cx="3254006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B772-E431-4B24-8D24-69540B79747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5AA68F7B-EDCE-411F-871C-E7C95AC26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B772-E431-4B24-8D24-69540B79747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8F7B-EDCE-411F-871C-E7C95AC26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B772-E431-4B24-8D24-69540B79747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8F7B-EDCE-411F-871C-E7C95AC26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46088"/>
            <a:ext cx="26288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259" y="446089"/>
            <a:ext cx="38862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1598613"/>
            <a:ext cx="26288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B772-E431-4B24-8D24-69540B79747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8F7B-EDCE-411F-871C-E7C95AC26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800600"/>
            <a:ext cx="668655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1909" y="634965"/>
            <a:ext cx="668655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367338"/>
            <a:ext cx="668655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3B772-E431-4B24-8D24-69540B79747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5AA68F7B-EDCE-411F-871C-E7C95AC26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2"/>
          <p:cNvGrpSpPr/>
          <p:nvPr/>
        </p:nvGrpSpPr>
        <p:grpSpPr>
          <a:xfrm>
            <a:off x="1" y="228600"/>
            <a:ext cx="2138637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20416" y="-786"/>
            <a:ext cx="1767506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3716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09" y="2133600"/>
            <a:ext cx="668655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1210" y="6130437"/>
            <a:ext cx="859712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3B772-E431-4B24-8D24-69540B79747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1910" y="6135809"/>
            <a:ext cx="571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98860" y="787783"/>
            <a:ext cx="584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AA68F7B-EDCE-411F-871C-E7C95AC263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quizlet.com/274244995/deutsch-flash-cards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de.rebus.club/creat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cross.highcat.org/ru_RU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ordart.com/create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youtube.com/results?search_query=Kinderlieder+zum+Mitsinge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deutschmusikblog.de/category/phonetik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easy-deutsch.de/deutsche-musik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Немецкий язык как второй иностранный (методические аспекты) 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Макарова Е. В., </a:t>
            </a:r>
            <a:r>
              <a:rPr lang="ru-RU" dirty="0" err="1" smtClean="0"/>
              <a:t>канд.пед.наук</a:t>
            </a:r>
            <a:r>
              <a:rPr lang="ru-RU" dirty="0" smtClean="0"/>
              <a:t>, доцент</a:t>
            </a:r>
          </a:p>
          <a:p>
            <a:r>
              <a:rPr lang="ru-RU" dirty="0" smtClean="0"/>
              <a:t>2019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ЛЕКСИКА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43050"/>
            <a:ext cx="9286940" cy="4268172"/>
          </a:xfrm>
        </p:spPr>
        <p:txBody>
          <a:bodyPr/>
          <a:lstStyle/>
          <a:p>
            <a:r>
              <a:rPr lang="de-DE" b="1" u="sng" dirty="0" smtClean="0"/>
              <a:t>Beispiel 1: Körperteile </a:t>
            </a:r>
            <a:endParaRPr lang="ru-RU" b="1" u="sng" dirty="0" smtClean="0"/>
          </a:p>
          <a:p>
            <a:r>
              <a:rPr lang="de-DE" dirty="0" smtClean="0"/>
              <a:t>Englisch</a:t>
            </a:r>
            <a:r>
              <a:rPr lang="de-DE" dirty="0" smtClean="0"/>
              <a:t>: </a:t>
            </a:r>
            <a:r>
              <a:rPr lang="de-DE" dirty="0" err="1" smtClean="0"/>
              <a:t>nose</a:t>
            </a:r>
            <a:r>
              <a:rPr lang="de-DE" dirty="0" smtClean="0"/>
              <a:t> </a:t>
            </a:r>
            <a:r>
              <a:rPr lang="de-DE" dirty="0" err="1" smtClean="0"/>
              <a:t>hair</a:t>
            </a:r>
            <a:r>
              <a:rPr lang="de-DE" dirty="0" smtClean="0"/>
              <a:t> </a:t>
            </a:r>
            <a:r>
              <a:rPr lang="de-DE" dirty="0" err="1" smtClean="0"/>
              <a:t>ear</a:t>
            </a:r>
            <a:r>
              <a:rPr lang="de-DE" dirty="0" smtClean="0"/>
              <a:t> </a:t>
            </a:r>
            <a:r>
              <a:rPr lang="de-DE" dirty="0" err="1" smtClean="0"/>
              <a:t>chin</a:t>
            </a:r>
            <a:r>
              <a:rPr lang="de-DE" dirty="0" smtClean="0"/>
              <a:t> </a:t>
            </a:r>
            <a:r>
              <a:rPr lang="de-DE" dirty="0" err="1" smtClean="0"/>
              <a:t>mouth</a:t>
            </a:r>
            <a:r>
              <a:rPr lang="de-DE" dirty="0" smtClean="0"/>
              <a:t> </a:t>
            </a:r>
            <a:r>
              <a:rPr lang="de-DE" dirty="0" err="1" smtClean="0"/>
              <a:t>shoulder</a:t>
            </a:r>
            <a:r>
              <a:rPr lang="de-DE" dirty="0" smtClean="0"/>
              <a:t> arm </a:t>
            </a:r>
            <a:r>
              <a:rPr lang="de-DE" dirty="0" err="1" smtClean="0"/>
              <a:t>hand</a:t>
            </a:r>
            <a:r>
              <a:rPr lang="de-DE" dirty="0" smtClean="0"/>
              <a:t> </a:t>
            </a:r>
            <a:r>
              <a:rPr lang="de-DE" dirty="0" err="1" smtClean="0"/>
              <a:t>foot</a:t>
            </a:r>
            <a:r>
              <a:rPr lang="de-DE" dirty="0" smtClean="0"/>
              <a:t> etc. </a:t>
            </a:r>
            <a:endParaRPr lang="ru-RU" dirty="0" smtClean="0"/>
          </a:p>
          <a:p>
            <a:r>
              <a:rPr lang="de-DE" dirty="0" smtClean="0"/>
              <a:t>Deutsch</a:t>
            </a:r>
            <a:r>
              <a:rPr lang="de-DE" dirty="0" smtClean="0"/>
              <a:t>: Nase Haar Ohr Kinn Mund Schulter Arm Hand Fus etc. </a:t>
            </a:r>
            <a:endParaRPr lang="ru-RU" dirty="0" smtClean="0"/>
          </a:p>
          <a:p>
            <a:r>
              <a:rPr lang="de-DE" b="1" u="sng" dirty="0" smtClean="0"/>
              <a:t>Beispiel </a:t>
            </a:r>
            <a:r>
              <a:rPr lang="de-DE" b="1" u="sng" dirty="0" smtClean="0"/>
              <a:t>2: Monatsnamen </a:t>
            </a:r>
            <a:endParaRPr lang="ru-RU" b="1" u="sng" dirty="0" smtClean="0"/>
          </a:p>
          <a:p>
            <a:r>
              <a:rPr lang="de-DE" dirty="0" smtClean="0"/>
              <a:t>Englisch</a:t>
            </a:r>
            <a:r>
              <a:rPr lang="de-DE" dirty="0" smtClean="0"/>
              <a:t>: </a:t>
            </a:r>
            <a:r>
              <a:rPr lang="de-DE" dirty="0" err="1" smtClean="0"/>
              <a:t>january</a:t>
            </a:r>
            <a:r>
              <a:rPr lang="de-DE" dirty="0" smtClean="0"/>
              <a:t> </a:t>
            </a:r>
            <a:r>
              <a:rPr lang="de-DE" dirty="0" err="1" smtClean="0"/>
              <a:t>february</a:t>
            </a:r>
            <a:r>
              <a:rPr lang="de-DE" dirty="0" smtClean="0"/>
              <a:t> </a:t>
            </a:r>
            <a:r>
              <a:rPr lang="de-DE" dirty="0" err="1" smtClean="0"/>
              <a:t>march</a:t>
            </a:r>
            <a:r>
              <a:rPr lang="de-DE" dirty="0" smtClean="0"/>
              <a:t> </a:t>
            </a:r>
            <a:r>
              <a:rPr lang="de-DE" dirty="0" err="1" smtClean="0"/>
              <a:t>april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june</a:t>
            </a:r>
            <a:r>
              <a:rPr lang="de-DE" dirty="0" smtClean="0"/>
              <a:t> </a:t>
            </a:r>
            <a:r>
              <a:rPr lang="de-DE" dirty="0" err="1" smtClean="0"/>
              <a:t>july</a:t>
            </a:r>
            <a:r>
              <a:rPr lang="de-DE" dirty="0" smtClean="0"/>
              <a:t> </a:t>
            </a:r>
            <a:r>
              <a:rPr lang="de-DE" dirty="0" err="1" smtClean="0"/>
              <a:t>august</a:t>
            </a:r>
            <a:r>
              <a:rPr lang="de-DE" dirty="0" smtClean="0"/>
              <a:t> </a:t>
            </a:r>
            <a:r>
              <a:rPr lang="de-DE" dirty="0" err="1" smtClean="0"/>
              <a:t>september</a:t>
            </a:r>
            <a:r>
              <a:rPr lang="de-DE" dirty="0" smtClean="0"/>
              <a:t> etc. </a:t>
            </a:r>
            <a:endParaRPr lang="ru-RU" dirty="0" smtClean="0"/>
          </a:p>
          <a:p>
            <a:r>
              <a:rPr lang="de-DE" dirty="0" smtClean="0"/>
              <a:t>Deutsch</a:t>
            </a:r>
            <a:r>
              <a:rPr lang="de-DE" dirty="0" smtClean="0"/>
              <a:t>: Januar Februar </a:t>
            </a:r>
            <a:r>
              <a:rPr lang="de-DE" dirty="0" smtClean="0"/>
              <a:t>Marz </a:t>
            </a:r>
            <a:r>
              <a:rPr lang="de-DE" dirty="0" smtClean="0"/>
              <a:t>April Mai Juni Juli August September </a:t>
            </a:r>
            <a:r>
              <a:rPr lang="de-DE" dirty="0" err="1" smtClean="0"/>
              <a:t>etc</a:t>
            </a:r>
            <a:endParaRPr lang="ru-RU" dirty="0" smtClean="0"/>
          </a:p>
          <a:p>
            <a:r>
              <a:rPr lang="de-DE" b="1" u="sng" dirty="0" smtClean="0"/>
              <a:t>Beispiel 3: Wochentage </a:t>
            </a:r>
            <a:endParaRPr lang="ru-RU" b="1" u="sng" dirty="0" smtClean="0"/>
          </a:p>
          <a:p>
            <a:r>
              <a:rPr lang="de-DE" dirty="0" smtClean="0"/>
              <a:t>Englisch</a:t>
            </a:r>
            <a:r>
              <a:rPr lang="de-DE" dirty="0" smtClean="0"/>
              <a:t>: </a:t>
            </a:r>
            <a:r>
              <a:rPr lang="de-DE" dirty="0" err="1" smtClean="0"/>
              <a:t>Monday</a:t>
            </a:r>
            <a:r>
              <a:rPr lang="de-DE" dirty="0" smtClean="0"/>
              <a:t> </a:t>
            </a:r>
            <a:r>
              <a:rPr lang="de-DE" dirty="0" err="1" smtClean="0"/>
              <a:t>Tuesday</a:t>
            </a:r>
            <a:r>
              <a:rPr lang="de-DE" dirty="0" smtClean="0"/>
              <a:t> </a:t>
            </a:r>
            <a:r>
              <a:rPr lang="de-DE" dirty="0" err="1" smtClean="0"/>
              <a:t>Wednesday</a:t>
            </a:r>
            <a:r>
              <a:rPr lang="de-DE" dirty="0" smtClean="0"/>
              <a:t> </a:t>
            </a:r>
            <a:r>
              <a:rPr lang="de-DE" dirty="0" err="1" smtClean="0"/>
              <a:t>Thursday</a:t>
            </a:r>
            <a:r>
              <a:rPr lang="de-DE" dirty="0" smtClean="0"/>
              <a:t> </a:t>
            </a:r>
            <a:r>
              <a:rPr lang="de-DE" dirty="0" err="1" smtClean="0"/>
              <a:t>Friday</a:t>
            </a:r>
            <a:r>
              <a:rPr lang="de-DE" dirty="0" smtClean="0"/>
              <a:t> </a:t>
            </a:r>
            <a:r>
              <a:rPr lang="de-DE" dirty="0" err="1" smtClean="0"/>
              <a:t>Saturday</a:t>
            </a:r>
            <a:r>
              <a:rPr lang="de-DE" dirty="0" smtClean="0"/>
              <a:t> </a:t>
            </a:r>
            <a:r>
              <a:rPr lang="de-DE" dirty="0" err="1" smtClean="0"/>
              <a:t>Sunday</a:t>
            </a:r>
            <a:endParaRPr lang="ru-RU" dirty="0" smtClean="0"/>
          </a:p>
          <a:p>
            <a:r>
              <a:rPr lang="de-DE" dirty="0" smtClean="0"/>
              <a:t> </a:t>
            </a:r>
            <a:r>
              <a:rPr lang="de-DE" dirty="0" smtClean="0"/>
              <a:t>Deutsch: Montag Dienstag Mittwoch Donnerstag Freitag Samstag Sonntag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624110"/>
            <a:ext cx="6699665" cy="30456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85813" y="1290638"/>
          <a:ext cx="7842249" cy="594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4083"/>
                <a:gridCol w="2614083"/>
                <a:gridCol w="2614083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u="sng" dirty="0" smtClean="0"/>
                        <a:t>Wohnung </a:t>
                      </a:r>
                    </a:p>
                    <a:p>
                      <a:r>
                        <a:rPr lang="de-DE" dirty="0" smtClean="0"/>
                        <a:t>die Adresse </a:t>
                      </a:r>
                    </a:p>
                    <a:p>
                      <a:r>
                        <a:rPr lang="de-DE" dirty="0" smtClean="0"/>
                        <a:t>das Bad </a:t>
                      </a:r>
                    </a:p>
                    <a:p>
                      <a:r>
                        <a:rPr lang="de-DE" dirty="0" smtClean="0"/>
                        <a:t>der Balkon </a:t>
                      </a:r>
                    </a:p>
                    <a:p>
                      <a:r>
                        <a:rPr lang="de-DE" dirty="0" smtClean="0"/>
                        <a:t>das Bett</a:t>
                      </a:r>
                    </a:p>
                    <a:p>
                      <a:r>
                        <a:rPr lang="de-DE" dirty="0" smtClean="0"/>
                        <a:t> die Couch</a:t>
                      </a:r>
                    </a:p>
                    <a:p>
                      <a:r>
                        <a:rPr lang="de-DE" dirty="0" smtClean="0"/>
                        <a:t> die Dekoration </a:t>
                      </a:r>
                    </a:p>
                    <a:p>
                      <a:r>
                        <a:rPr lang="de-DE" dirty="0" smtClean="0"/>
                        <a:t>der Garten </a:t>
                      </a:r>
                    </a:p>
                    <a:p>
                      <a:r>
                        <a:rPr lang="de-DE" dirty="0" smtClean="0"/>
                        <a:t>die Küche </a:t>
                      </a:r>
                    </a:p>
                    <a:p>
                      <a:r>
                        <a:rPr lang="de-DE" dirty="0" smtClean="0"/>
                        <a:t>die Lampe</a:t>
                      </a:r>
                    </a:p>
                    <a:p>
                      <a:r>
                        <a:rPr lang="de-DE" dirty="0" smtClean="0"/>
                        <a:t> das Licht</a:t>
                      </a:r>
                    </a:p>
                    <a:p>
                      <a:r>
                        <a:rPr lang="de-DE" dirty="0" smtClean="0"/>
                        <a:t> der Lift</a:t>
                      </a:r>
                    </a:p>
                    <a:p>
                      <a:r>
                        <a:rPr lang="de-DE" dirty="0" smtClean="0"/>
                        <a:t> das Sofa</a:t>
                      </a:r>
                    </a:p>
                    <a:p>
                      <a:r>
                        <a:rPr lang="de-DE" dirty="0" smtClean="0"/>
                        <a:t> der Raum</a:t>
                      </a:r>
                    </a:p>
                    <a:p>
                      <a:r>
                        <a:rPr lang="de-DE" dirty="0" smtClean="0"/>
                        <a:t> das Telefon </a:t>
                      </a:r>
                    </a:p>
                    <a:p>
                      <a:r>
                        <a:rPr lang="de-DE" dirty="0" smtClean="0"/>
                        <a:t>die Terrasse </a:t>
                      </a:r>
                    </a:p>
                    <a:p>
                      <a:r>
                        <a:rPr lang="de-DE" dirty="0" smtClean="0"/>
                        <a:t>die Toilette</a:t>
                      </a:r>
                    </a:p>
                    <a:p>
                      <a:r>
                        <a:rPr lang="de-DE" dirty="0" smtClean="0"/>
                        <a:t> die Tür </a:t>
                      </a:r>
                    </a:p>
                    <a:p>
                      <a:r>
                        <a:rPr lang="de-DE" dirty="0" smtClean="0"/>
                        <a:t>TV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u="sng" dirty="0" smtClean="0"/>
                        <a:t>Freizeit / Sport / Unterhaltung </a:t>
                      </a:r>
                    </a:p>
                    <a:p>
                      <a:r>
                        <a:rPr lang="de-DE" dirty="0" smtClean="0"/>
                        <a:t>der Ball</a:t>
                      </a:r>
                    </a:p>
                    <a:p>
                      <a:r>
                        <a:rPr lang="de-DE" dirty="0" smtClean="0"/>
                        <a:t> der Basketball </a:t>
                      </a:r>
                    </a:p>
                    <a:p>
                      <a:r>
                        <a:rPr lang="de-DE" dirty="0" smtClean="0"/>
                        <a:t>das Boot</a:t>
                      </a:r>
                    </a:p>
                    <a:p>
                      <a:r>
                        <a:rPr lang="de-DE" dirty="0" smtClean="0"/>
                        <a:t> das </a:t>
                      </a:r>
                      <a:r>
                        <a:rPr lang="de-DE" dirty="0" err="1" smtClean="0"/>
                        <a:t>Citybike</a:t>
                      </a:r>
                      <a:r>
                        <a:rPr lang="de-DE" dirty="0" smtClean="0"/>
                        <a:t> </a:t>
                      </a:r>
                    </a:p>
                    <a:p>
                      <a:r>
                        <a:rPr lang="de-DE" dirty="0" smtClean="0"/>
                        <a:t>der Film </a:t>
                      </a:r>
                    </a:p>
                    <a:p>
                      <a:r>
                        <a:rPr lang="de-DE" dirty="0" smtClean="0"/>
                        <a:t>die Fitness </a:t>
                      </a:r>
                    </a:p>
                    <a:p>
                      <a:r>
                        <a:rPr lang="de-DE" dirty="0" smtClean="0"/>
                        <a:t>das Foto</a:t>
                      </a:r>
                    </a:p>
                    <a:p>
                      <a:r>
                        <a:rPr lang="de-DE" dirty="0" smtClean="0"/>
                        <a:t> der Fußball </a:t>
                      </a:r>
                    </a:p>
                    <a:p>
                      <a:r>
                        <a:rPr lang="de-DE" dirty="0" smtClean="0"/>
                        <a:t>das Golf </a:t>
                      </a:r>
                    </a:p>
                    <a:p>
                      <a:r>
                        <a:rPr lang="de-DE" dirty="0" smtClean="0"/>
                        <a:t>die Jacht</a:t>
                      </a:r>
                    </a:p>
                    <a:p>
                      <a:r>
                        <a:rPr lang="de-DE" dirty="0" smtClean="0"/>
                        <a:t> der Hit</a:t>
                      </a:r>
                    </a:p>
                    <a:p>
                      <a:r>
                        <a:rPr lang="de-DE" dirty="0" smtClean="0"/>
                        <a:t>die Party </a:t>
                      </a:r>
                    </a:p>
                    <a:p>
                      <a:r>
                        <a:rPr lang="de-DE" dirty="0" smtClean="0"/>
                        <a:t>der Pool </a:t>
                      </a:r>
                    </a:p>
                    <a:p>
                      <a:r>
                        <a:rPr lang="de-DE" dirty="0" smtClean="0"/>
                        <a:t>das Snowboard </a:t>
                      </a:r>
                    </a:p>
                    <a:p>
                      <a:r>
                        <a:rPr lang="de-DE" dirty="0" smtClean="0"/>
                        <a:t>der Sport </a:t>
                      </a:r>
                    </a:p>
                    <a:p>
                      <a:r>
                        <a:rPr lang="de-DE" dirty="0" smtClean="0"/>
                        <a:t>der Tanz</a:t>
                      </a:r>
                    </a:p>
                    <a:p>
                      <a:r>
                        <a:rPr lang="de-DE" dirty="0" smtClean="0"/>
                        <a:t> das Tennis </a:t>
                      </a:r>
                    </a:p>
                    <a:p>
                      <a:r>
                        <a:rPr lang="de-DE" dirty="0" smtClean="0"/>
                        <a:t>das Theater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u="sng" dirty="0" smtClean="0"/>
                        <a:t>Mode / Kleidung </a:t>
                      </a:r>
                    </a:p>
                    <a:p>
                      <a:r>
                        <a:rPr lang="de-DE" dirty="0" smtClean="0"/>
                        <a:t>die Bluse </a:t>
                      </a:r>
                    </a:p>
                    <a:p>
                      <a:r>
                        <a:rPr lang="de-DE" dirty="0" smtClean="0"/>
                        <a:t>das Jackett </a:t>
                      </a:r>
                    </a:p>
                    <a:p>
                      <a:r>
                        <a:rPr lang="de-DE" dirty="0" smtClean="0"/>
                        <a:t>die Jeans </a:t>
                      </a:r>
                    </a:p>
                    <a:p>
                      <a:r>
                        <a:rPr lang="de-DE" dirty="0" smtClean="0"/>
                        <a:t>das Kostüm</a:t>
                      </a:r>
                    </a:p>
                    <a:p>
                      <a:r>
                        <a:rPr lang="de-DE" dirty="0" smtClean="0"/>
                        <a:t> das Parfüm </a:t>
                      </a:r>
                    </a:p>
                    <a:p>
                      <a:r>
                        <a:rPr lang="de-DE" dirty="0" smtClean="0"/>
                        <a:t>die Perle</a:t>
                      </a:r>
                    </a:p>
                    <a:p>
                      <a:r>
                        <a:rPr lang="de-DE" dirty="0" smtClean="0"/>
                        <a:t> der Pullover </a:t>
                      </a:r>
                    </a:p>
                    <a:p>
                      <a:r>
                        <a:rPr lang="de-DE" dirty="0" smtClean="0"/>
                        <a:t>der Ring</a:t>
                      </a:r>
                    </a:p>
                    <a:p>
                      <a:r>
                        <a:rPr lang="de-DE" dirty="0" smtClean="0"/>
                        <a:t> der Schuh </a:t>
                      </a:r>
                    </a:p>
                    <a:p>
                      <a:r>
                        <a:rPr lang="de-DE" dirty="0" smtClean="0"/>
                        <a:t>die Socke </a:t>
                      </a:r>
                    </a:p>
                    <a:p>
                      <a:r>
                        <a:rPr lang="de-DE" dirty="0" smtClean="0"/>
                        <a:t>das T-Shirt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624110"/>
            <a:ext cx="6699665" cy="876064"/>
          </a:xfrm>
        </p:spPr>
        <p:txBody>
          <a:bodyPr>
            <a:noAutofit/>
          </a:bodyPr>
          <a:lstStyle/>
          <a:p>
            <a:r>
              <a:rPr lang="de-DE" sz="4000" b="1" dirty="0" smtClean="0"/>
              <a:t>Zusammengesetzte Wörter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428736"/>
            <a:ext cx="8429652" cy="54292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de-DE" b="1" i="1" dirty="0" smtClean="0"/>
              <a:t>Bilden Sie aus dem „Wortsalat“ die entsprechenden deutschen Komposita. Die Großschreibung vereinfacht die </a:t>
            </a:r>
            <a:r>
              <a:rPr lang="de-DE" b="1" i="1" dirty="0" smtClean="0"/>
              <a:t>Gegenüberstellung</a:t>
            </a:r>
          </a:p>
          <a:p>
            <a:pPr>
              <a:buNone/>
            </a:pPr>
            <a:r>
              <a:rPr lang="de-DE" dirty="0" smtClean="0"/>
              <a:t>das </a:t>
            </a:r>
            <a:r>
              <a:rPr lang="de-DE" dirty="0" smtClean="0"/>
              <a:t>Wochen	- </a:t>
            </a:r>
            <a:r>
              <a:rPr lang="de-DE" dirty="0" smtClean="0"/>
              <a:t>ball 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der Fuß			- </a:t>
            </a:r>
            <a:r>
              <a:rPr lang="de-DE" dirty="0" smtClean="0"/>
              <a:t>pause 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die Tee			- </a:t>
            </a:r>
            <a:r>
              <a:rPr lang="de-DE" dirty="0" smtClean="0"/>
              <a:t>raum 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die Kaffee		- </a:t>
            </a:r>
            <a:r>
              <a:rPr lang="de-DE" dirty="0" err="1" smtClean="0"/>
              <a:t>kanne</a:t>
            </a:r>
            <a:r>
              <a:rPr lang="de-DE" dirty="0" smtClean="0"/>
              <a:t> 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das Schwimm	- buch</a:t>
            </a:r>
          </a:p>
          <a:p>
            <a:pPr>
              <a:buNone/>
            </a:pPr>
            <a:r>
              <a:rPr lang="de-DE" dirty="0" smtClean="0"/>
              <a:t> </a:t>
            </a:r>
            <a:r>
              <a:rPr lang="de-DE" dirty="0" smtClean="0"/>
              <a:t>der </a:t>
            </a:r>
            <a:r>
              <a:rPr lang="de-DE" dirty="0" smtClean="0"/>
              <a:t>Klassen		- </a:t>
            </a:r>
            <a:r>
              <a:rPr lang="de-DE" dirty="0" err="1" smtClean="0"/>
              <a:t>bad</a:t>
            </a:r>
            <a:r>
              <a:rPr lang="de-DE" dirty="0" smtClean="0"/>
              <a:t> 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das Schul		- ende</a:t>
            </a:r>
          </a:p>
          <a:p>
            <a:pPr>
              <a:buNone/>
            </a:pPr>
            <a:r>
              <a:rPr lang="en-US" b="1" u="sng" dirty="0" err="1" smtClean="0"/>
              <a:t>Englisch</a:t>
            </a:r>
            <a:r>
              <a:rPr lang="en-US" b="1" u="sng" dirty="0" smtClean="0"/>
              <a:t>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WEEKEND </a:t>
            </a:r>
            <a:r>
              <a:rPr lang="en-US" dirty="0" smtClean="0"/>
              <a:t>		CLASSROOM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FOOTBALL </a:t>
            </a:r>
            <a:r>
              <a:rPr lang="en-US" dirty="0" smtClean="0"/>
              <a:t>		SWIMMPOOL </a:t>
            </a:r>
          </a:p>
          <a:p>
            <a:pPr>
              <a:buNone/>
            </a:pPr>
            <a:r>
              <a:rPr lang="en-US" dirty="0" smtClean="0"/>
              <a:t>SCHOOLBOOK 		TEAPOT </a:t>
            </a:r>
          </a:p>
          <a:p>
            <a:pPr>
              <a:buNone/>
            </a:pPr>
            <a:r>
              <a:rPr lang="en-US" dirty="0" smtClean="0"/>
              <a:t>COFFEEBREAK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  </a:t>
            </a:r>
            <a:r>
              <a:rPr lang="de-DE" sz="6600" b="1" dirty="0" smtClean="0"/>
              <a:t>QUIZLET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hlinkClick r:id="rId2"/>
              </a:rPr>
              <a:t>https://quizlet.com/274244995/deutsch-flash-cards</a:t>
            </a:r>
            <a:r>
              <a:rPr lang="de-DE" dirty="0" smtClean="0">
                <a:hlinkClick r:id="rId2"/>
              </a:rPr>
              <a:t>/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 </a:t>
            </a:r>
            <a:r>
              <a:rPr lang="ru-RU" dirty="0" smtClean="0"/>
              <a:t>Отработка лексики </a:t>
            </a:r>
            <a:endParaRPr lang="de-DE" dirty="0" smtClean="0"/>
          </a:p>
          <a:p>
            <a:endParaRPr lang="ru-RU" dirty="0"/>
          </a:p>
        </p:txBody>
      </p:sp>
      <p:pic>
        <p:nvPicPr>
          <p:cNvPr id="4" name="Рисунок 3" descr="Скриншот 2019-03-27 23.21.3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2928934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РЕБУСЫ </a:t>
            </a:r>
            <a:r>
              <a:rPr lang="de-DE" b="1" dirty="0" smtClean="0"/>
              <a:t>(das Bilderrätsel, der Rebus)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hlinkClick r:id="rId2"/>
              </a:rPr>
              <a:t>https://</a:t>
            </a:r>
            <a:r>
              <a:rPr lang="ru-RU" u="sng" dirty="0" smtClean="0">
                <a:hlinkClick r:id="rId2"/>
              </a:rPr>
              <a:t>de.rebus.club/create</a:t>
            </a:r>
            <a:endParaRPr lang="ru-RU" u="sng" dirty="0" smtClean="0"/>
          </a:p>
          <a:p>
            <a:endParaRPr lang="ru-RU" u="sng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643182"/>
            <a:ext cx="9215502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Kreuzworträtsel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hlinkClick r:id="rId2"/>
              </a:rPr>
              <a:t>http://</a:t>
            </a:r>
            <a:r>
              <a:rPr lang="ru-RU" u="sng" dirty="0" smtClean="0">
                <a:hlinkClick r:id="rId2"/>
              </a:rPr>
              <a:t>cross.highcat.org/ru_RU</a:t>
            </a:r>
            <a:endParaRPr lang="de-DE" u="sng" dirty="0" smtClean="0"/>
          </a:p>
          <a:p>
            <a:endParaRPr lang="de-DE" u="sng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500306"/>
            <a:ext cx="7643866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Облако слов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hlinkClick r:id="rId2"/>
              </a:rPr>
              <a:t>https://wordart.com/create</a:t>
            </a:r>
            <a:r>
              <a:rPr lang="ru-RU" dirty="0" smtClean="0"/>
              <a:t> </a:t>
            </a:r>
            <a:endParaRPr lang="de-DE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643182"/>
            <a:ext cx="8143900" cy="39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ГРАММАТИКА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S</a:t>
            </a:r>
            <a:r>
              <a:rPr lang="ru-RU" dirty="0" smtClean="0"/>
              <a:t>-собирать = в вводном тексте </a:t>
            </a:r>
            <a:r>
              <a:rPr lang="ru-RU" dirty="0" err="1" smtClean="0"/>
              <a:t>подчеркиваeтся</a:t>
            </a:r>
            <a:r>
              <a:rPr lang="ru-RU" dirty="0" smtClean="0"/>
              <a:t> или из него </a:t>
            </a:r>
            <a:r>
              <a:rPr lang="ru-RU" dirty="0" err="1" smtClean="0"/>
              <a:t>выписываeтся</a:t>
            </a:r>
            <a:r>
              <a:rPr lang="ru-RU" dirty="0" smtClean="0"/>
              <a:t> тот феномен грамматики, которому необходимо обучать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O</a:t>
            </a:r>
            <a:r>
              <a:rPr lang="ru-RU" dirty="0" err="1" smtClean="0"/>
              <a:t>-rdnen</a:t>
            </a:r>
            <a:r>
              <a:rPr lang="ru-RU" dirty="0" smtClean="0"/>
              <a:t> </a:t>
            </a:r>
            <a:r>
              <a:rPr lang="ru-RU" dirty="0" smtClean="0"/>
              <a:t>(«соотносить», «классифицировать») = структурные соответствия данного индуктивного материала заносятся в таблицу;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S</a:t>
            </a:r>
            <a:r>
              <a:rPr lang="ru-RU" dirty="0" smtClean="0"/>
              <a:t>-систематизация = формулирование гипотезы или нахождение правила (плюс его проверка или модификация на дальнейшем материале). Указание на существующие правила в первом иностранном или в родном языке может быть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858280" cy="485778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Основная идея </a:t>
            </a:r>
            <a:r>
              <a:rPr lang="ru-RU" sz="2400" dirty="0" smtClean="0"/>
              <a:t>в преподавании грамматики последующего иностранного языка в том, что </a:t>
            </a:r>
            <a:r>
              <a:rPr lang="ru-RU" sz="2400" b="1" u="sng" dirty="0" smtClean="0"/>
              <a:t>сначала активизируются правила английской </a:t>
            </a:r>
            <a:r>
              <a:rPr lang="ru-RU" sz="2400" dirty="0" smtClean="0"/>
              <a:t>грамматики, которые затем адаптируются к отношениям в системе немецкого языка (при этом не исключается возможность обращения к русскому языку в случае необходимости). </a:t>
            </a:r>
            <a:r>
              <a:rPr lang="ru-RU" sz="2400" dirty="0" err="1" smtClean="0"/>
              <a:t>Этo</a:t>
            </a:r>
            <a:r>
              <a:rPr lang="ru-RU" sz="2400" dirty="0" smtClean="0"/>
              <a:t> вполне согласуется с основным </a:t>
            </a:r>
            <a:r>
              <a:rPr lang="ru-RU" sz="2400" b="1" u="sng" dirty="0" smtClean="0"/>
              <a:t>индуктивным подходом </a:t>
            </a:r>
            <a:r>
              <a:rPr lang="ru-RU" sz="2400" dirty="0" smtClean="0"/>
              <a:t>современного преподавания грамматики иностранного языка, предусматривающим «</a:t>
            </a:r>
            <a:r>
              <a:rPr lang="ru-RU" sz="2400" dirty="0" err="1" smtClean="0"/>
              <a:t>эксплоративное</a:t>
            </a:r>
            <a:r>
              <a:rPr lang="ru-RU" sz="2400" dirty="0" smtClean="0"/>
              <a:t> обучение</a:t>
            </a:r>
            <a:r>
              <a:rPr lang="ru-RU" sz="2400" dirty="0" smtClean="0"/>
              <a:t>»,известное еще как </a:t>
            </a:r>
            <a:r>
              <a:rPr lang="ru-RU" sz="2400" b="1" u="sng" dirty="0" smtClean="0"/>
              <a:t>«принцип </a:t>
            </a:r>
            <a:r>
              <a:rPr lang="de-DE" sz="2400" b="1" u="sng" dirty="0" smtClean="0"/>
              <a:t>SOS</a:t>
            </a:r>
            <a:r>
              <a:rPr lang="ru-RU" sz="2400" b="1" u="sng" dirty="0" smtClean="0"/>
              <a:t>»</a:t>
            </a:r>
            <a:endParaRPr lang="ru-RU" sz="2400" b="1" u="sng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ГРАММАТИКА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8056987" cy="455392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de-DE" b="1" dirty="0" smtClean="0"/>
              <a:t>Aufgabe 1. Ordnen Sie ähnlich lautende Imperativformen zu! Deutsch </a:t>
            </a:r>
            <a:r>
              <a:rPr lang="ru-RU" b="1" dirty="0" smtClean="0"/>
              <a:t>					</a:t>
            </a:r>
            <a:r>
              <a:rPr lang="de-DE" b="1" dirty="0" smtClean="0"/>
              <a:t>Englisch</a:t>
            </a:r>
            <a:endParaRPr lang="ru-RU" b="1" dirty="0" smtClean="0"/>
          </a:p>
          <a:p>
            <a:pPr>
              <a:buNone/>
            </a:pPr>
            <a:r>
              <a:rPr lang="de-DE" dirty="0" smtClean="0"/>
              <a:t> </a:t>
            </a:r>
            <a:r>
              <a:rPr lang="de-DE" dirty="0" smtClean="0"/>
              <a:t>Komm! </a:t>
            </a:r>
            <a:r>
              <a:rPr lang="ru-RU" dirty="0" smtClean="0"/>
              <a:t>						</a:t>
            </a:r>
            <a:r>
              <a:rPr lang="de-DE" dirty="0" err="1" smtClean="0"/>
              <a:t>Give</a:t>
            </a:r>
            <a:r>
              <a:rPr lang="de-DE" dirty="0" smtClean="0"/>
              <a:t>! 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Geh</a:t>
            </a:r>
            <a:r>
              <a:rPr lang="de-DE" dirty="0" smtClean="0"/>
              <a:t>! </a:t>
            </a:r>
            <a:r>
              <a:rPr lang="ru-RU" dirty="0" smtClean="0"/>
              <a:t>						</a:t>
            </a:r>
            <a:r>
              <a:rPr lang="de-DE" dirty="0" err="1" smtClean="0"/>
              <a:t>Learn</a:t>
            </a:r>
            <a:r>
              <a:rPr lang="de-DE" dirty="0" smtClean="0"/>
              <a:t>! 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Sing</a:t>
            </a:r>
            <a:r>
              <a:rPr lang="de-DE" dirty="0" smtClean="0"/>
              <a:t>! </a:t>
            </a:r>
            <a:r>
              <a:rPr lang="ru-RU" dirty="0" smtClean="0"/>
              <a:t>						</a:t>
            </a:r>
            <a:r>
              <a:rPr lang="de-DE" dirty="0" smtClean="0"/>
              <a:t>Drink</a:t>
            </a:r>
            <a:r>
              <a:rPr lang="de-DE" dirty="0" smtClean="0"/>
              <a:t>! 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Lern</a:t>
            </a:r>
            <a:r>
              <a:rPr lang="de-DE" dirty="0" smtClean="0"/>
              <a:t>! </a:t>
            </a:r>
            <a:r>
              <a:rPr lang="ru-RU" dirty="0" smtClean="0"/>
              <a:t>						</a:t>
            </a:r>
            <a:r>
              <a:rPr lang="de-DE" dirty="0" smtClean="0"/>
              <a:t>Go!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 </a:t>
            </a:r>
            <a:r>
              <a:rPr lang="de-DE" dirty="0" smtClean="0"/>
              <a:t>Trink! </a:t>
            </a:r>
            <a:r>
              <a:rPr lang="ru-RU" dirty="0" smtClean="0"/>
              <a:t>						</a:t>
            </a:r>
            <a:r>
              <a:rPr lang="de-DE" dirty="0" err="1" smtClean="0"/>
              <a:t>Come</a:t>
            </a:r>
            <a:r>
              <a:rPr lang="de-DE" dirty="0" smtClean="0"/>
              <a:t>! 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Gib!</a:t>
            </a:r>
            <a:r>
              <a:rPr lang="ru-RU" dirty="0" smtClean="0"/>
              <a:t>						</a:t>
            </a:r>
            <a:r>
              <a:rPr lang="de-DE" dirty="0" smtClean="0"/>
              <a:t> </a:t>
            </a:r>
            <a:r>
              <a:rPr lang="de-DE" dirty="0" smtClean="0"/>
              <a:t>Sing! </a:t>
            </a:r>
            <a:endParaRPr lang="ru-RU" dirty="0" smtClean="0"/>
          </a:p>
          <a:p>
            <a:pPr>
              <a:buNone/>
            </a:pPr>
            <a:r>
              <a:rPr lang="de-DE" b="1" dirty="0" smtClean="0"/>
              <a:t>Aufgabe 2. Vergleichen Sie die deutschen und die englischen Sätze! Machen Sie Schlussfolgerungen über die Satzstruktur im Deutschen und im Englischen</a:t>
            </a:r>
            <a:r>
              <a:rPr lang="de-DE" b="1" dirty="0" smtClean="0"/>
              <a:t>!</a:t>
            </a:r>
            <a:endParaRPr lang="ru-RU" b="1" dirty="0" smtClean="0"/>
          </a:p>
          <a:p>
            <a:pPr>
              <a:buNone/>
            </a:pPr>
            <a:r>
              <a:rPr lang="de-DE" dirty="0" smtClean="0"/>
              <a:t> </a:t>
            </a:r>
            <a:r>
              <a:rPr lang="de-DE" dirty="0" smtClean="0"/>
              <a:t>Beispiele: Englisch: His </a:t>
            </a:r>
            <a:r>
              <a:rPr lang="de-DE" dirty="0" err="1" smtClean="0"/>
              <a:t>name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Fred: He </a:t>
            </a:r>
            <a:r>
              <a:rPr lang="de-DE" dirty="0" err="1" smtClean="0"/>
              <a:t>is</a:t>
            </a:r>
            <a:r>
              <a:rPr lang="de-DE" dirty="0" smtClean="0"/>
              <a:t> 16 </a:t>
            </a:r>
            <a:r>
              <a:rPr lang="de-DE" dirty="0" err="1" smtClean="0"/>
              <a:t>years</a:t>
            </a:r>
            <a:r>
              <a:rPr lang="de-DE" dirty="0" smtClean="0"/>
              <a:t> </a:t>
            </a:r>
            <a:r>
              <a:rPr lang="de-DE" dirty="0" err="1" smtClean="0"/>
              <a:t>old</a:t>
            </a:r>
            <a:r>
              <a:rPr lang="de-DE" dirty="0" smtClean="0"/>
              <a:t>. / </a:t>
            </a:r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yesterday</a:t>
            </a:r>
            <a:r>
              <a:rPr lang="de-DE" dirty="0" smtClean="0"/>
              <a:t>? 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Deutsch</a:t>
            </a:r>
            <a:r>
              <a:rPr lang="de-DE" dirty="0" smtClean="0"/>
              <a:t>: Sein Name </a:t>
            </a:r>
            <a:r>
              <a:rPr lang="de-DE" dirty="0" smtClean="0"/>
              <a:t>ist </a:t>
            </a:r>
            <a:r>
              <a:rPr lang="de-DE" dirty="0" smtClean="0"/>
              <a:t>Fred. Er ist 16 Jahre alt. / Wo warst du gestern?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ФОНЕТИКА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Опора на английский язык (осознание учащимися правил произношения)</a:t>
            </a:r>
          </a:p>
          <a:p>
            <a:r>
              <a:rPr lang="ru-RU" sz="3600" dirty="0" smtClean="0"/>
              <a:t>Учет интерференции (предупреждение ошибок) </a:t>
            </a:r>
            <a:endParaRPr lang="ru-RU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28736"/>
            <a:ext cx="8429684" cy="5000660"/>
          </a:xfrm>
        </p:spPr>
        <p:txBody>
          <a:bodyPr>
            <a:normAutofit fontScale="85000" lnSpcReduction="20000"/>
          </a:bodyPr>
          <a:lstStyle/>
          <a:p>
            <a:r>
              <a:rPr lang="de-DE" b="1" dirty="0" smtClean="0"/>
              <a:t>Aufgabe 3. Beachten Sie die Unterschiede in der Form des Perfekts zwischen dem Englischen und Deutschen hin. Worin besteht der Hauptunterschied? </a:t>
            </a:r>
            <a:endParaRPr lang="de-DE" b="1" dirty="0" smtClean="0"/>
          </a:p>
          <a:p>
            <a:pPr>
              <a:buNone/>
            </a:pPr>
            <a:r>
              <a:rPr lang="de-DE" dirty="0" smtClean="0"/>
              <a:t>Ich </a:t>
            </a:r>
            <a:r>
              <a:rPr lang="de-DE" dirty="0" smtClean="0"/>
              <a:t>habe gespielt. I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played</a:t>
            </a:r>
            <a:r>
              <a:rPr lang="de-DE" dirty="0" smtClean="0"/>
              <a:t>. 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Ich </a:t>
            </a:r>
            <a:r>
              <a:rPr lang="de-DE" dirty="0" smtClean="0"/>
              <a:t>habe gegessen. I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eaten</a:t>
            </a:r>
            <a:r>
              <a:rPr lang="de-DE" dirty="0" smtClean="0"/>
              <a:t>.</a:t>
            </a:r>
          </a:p>
          <a:p>
            <a:pPr>
              <a:buNone/>
            </a:pPr>
            <a:r>
              <a:rPr lang="de-DE" dirty="0" smtClean="0"/>
              <a:t> </a:t>
            </a:r>
            <a:r>
              <a:rPr lang="de-DE" dirty="0" smtClean="0"/>
              <a:t>Ich habe studiert. I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studied</a:t>
            </a:r>
            <a:r>
              <a:rPr lang="de-DE" dirty="0" smtClean="0"/>
              <a:t>.</a:t>
            </a:r>
          </a:p>
          <a:p>
            <a:pPr>
              <a:buNone/>
            </a:pPr>
            <a:r>
              <a:rPr lang="de-DE" dirty="0" smtClean="0"/>
              <a:t> </a:t>
            </a:r>
            <a:r>
              <a:rPr lang="de-DE" dirty="0" smtClean="0"/>
              <a:t>Ich bin gereist. I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traveled</a:t>
            </a:r>
            <a:r>
              <a:rPr lang="de-DE" dirty="0" smtClean="0"/>
              <a:t>. </a:t>
            </a:r>
            <a:endParaRPr lang="de-DE" dirty="0" smtClean="0"/>
          </a:p>
          <a:p>
            <a:r>
              <a:rPr lang="de-DE" b="1" dirty="0" smtClean="0"/>
              <a:t>Aufgabe </a:t>
            </a:r>
            <a:r>
              <a:rPr lang="de-DE" b="1" dirty="0" smtClean="0"/>
              <a:t>4. a) Beachten Sie die Steigerungsstufen der Adjektive im Deutschen und Englischen</a:t>
            </a:r>
            <a:r>
              <a:rPr lang="de-DE" b="1" dirty="0" smtClean="0"/>
              <a:t>.</a:t>
            </a:r>
          </a:p>
          <a:p>
            <a:pPr>
              <a:buNone/>
            </a:pP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 - </a:t>
            </a:r>
            <a:r>
              <a:rPr lang="de-DE" dirty="0" err="1" smtClean="0"/>
              <a:t>smaller</a:t>
            </a:r>
            <a:r>
              <a:rPr lang="de-DE" dirty="0" smtClean="0"/>
              <a:t> -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smallest</a:t>
            </a:r>
            <a:r>
              <a:rPr lang="de-DE" dirty="0" smtClean="0"/>
              <a:t> </a:t>
            </a:r>
            <a:endParaRPr lang="de-DE" dirty="0" smtClean="0"/>
          </a:p>
          <a:p>
            <a:pPr>
              <a:buNone/>
            </a:pPr>
            <a:r>
              <a:rPr lang="de-DE" dirty="0" err="1" smtClean="0"/>
              <a:t>cold</a:t>
            </a:r>
            <a:r>
              <a:rPr lang="de-DE" dirty="0" smtClean="0"/>
              <a:t> </a:t>
            </a:r>
            <a:r>
              <a:rPr lang="de-DE" dirty="0" smtClean="0"/>
              <a:t>- </a:t>
            </a:r>
            <a:r>
              <a:rPr lang="de-DE" dirty="0" err="1" smtClean="0"/>
              <a:t>colder</a:t>
            </a:r>
            <a:r>
              <a:rPr lang="de-DE" dirty="0" smtClean="0"/>
              <a:t> -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coldest</a:t>
            </a:r>
            <a:r>
              <a:rPr lang="de-DE" dirty="0" smtClean="0"/>
              <a:t> </a:t>
            </a:r>
            <a:endParaRPr lang="de-DE" dirty="0" smtClean="0"/>
          </a:p>
          <a:p>
            <a:pPr>
              <a:buNone/>
            </a:pPr>
            <a:r>
              <a:rPr lang="de-DE" dirty="0" err="1" smtClean="0"/>
              <a:t>nice</a:t>
            </a:r>
            <a:r>
              <a:rPr lang="de-DE" dirty="0" smtClean="0"/>
              <a:t> </a:t>
            </a:r>
            <a:r>
              <a:rPr lang="de-DE" dirty="0" smtClean="0"/>
              <a:t>- </a:t>
            </a:r>
            <a:r>
              <a:rPr lang="de-DE" dirty="0" err="1" smtClean="0"/>
              <a:t>nicer</a:t>
            </a:r>
            <a:r>
              <a:rPr lang="de-DE" dirty="0" smtClean="0"/>
              <a:t>-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nicest</a:t>
            </a:r>
            <a:r>
              <a:rPr lang="de-DE" dirty="0" smtClean="0"/>
              <a:t> </a:t>
            </a:r>
            <a:endParaRPr lang="de-DE" dirty="0" smtClean="0"/>
          </a:p>
          <a:p>
            <a:pPr>
              <a:buNone/>
            </a:pPr>
            <a:r>
              <a:rPr lang="de-DE" dirty="0" err="1" smtClean="0"/>
              <a:t>big</a:t>
            </a:r>
            <a:r>
              <a:rPr lang="de-DE" dirty="0" smtClean="0"/>
              <a:t> </a:t>
            </a:r>
            <a:r>
              <a:rPr lang="de-DE" dirty="0" smtClean="0"/>
              <a:t>- </a:t>
            </a:r>
            <a:r>
              <a:rPr lang="de-DE" dirty="0" err="1" smtClean="0"/>
              <a:t>bigger</a:t>
            </a:r>
            <a:r>
              <a:rPr lang="de-DE" dirty="0" smtClean="0"/>
              <a:t> -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bigges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****</a:t>
            </a:r>
          </a:p>
          <a:p>
            <a:pPr>
              <a:buNone/>
            </a:pPr>
            <a:r>
              <a:rPr lang="de-DE" dirty="0" smtClean="0"/>
              <a:t>laut - lauter - am </a:t>
            </a:r>
            <a:r>
              <a:rPr lang="de-DE" dirty="0" smtClean="0"/>
              <a:t>lautesten</a:t>
            </a:r>
          </a:p>
          <a:p>
            <a:pPr>
              <a:buNone/>
            </a:pPr>
            <a:r>
              <a:rPr lang="de-DE" dirty="0" smtClean="0"/>
              <a:t> </a:t>
            </a:r>
            <a:r>
              <a:rPr lang="de-DE" dirty="0" smtClean="0"/>
              <a:t>modern - moderner -am </a:t>
            </a:r>
            <a:r>
              <a:rPr lang="de-DE" dirty="0" smtClean="0"/>
              <a:t>modernsten</a:t>
            </a:r>
          </a:p>
          <a:p>
            <a:pPr>
              <a:buNone/>
            </a:pPr>
            <a:r>
              <a:rPr lang="de-DE" dirty="0" smtClean="0"/>
              <a:t> </a:t>
            </a:r>
            <a:r>
              <a:rPr lang="de-DE" dirty="0" smtClean="0"/>
              <a:t>warm - wärmer - am wärmsten 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klein </a:t>
            </a:r>
            <a:r>
              <a:rPr lang="de-DE" dirty="0" smtClean="0"/>
              <a:t>- kleiner - am kleinsten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400" b="1" dirty="0" smtClean="0"/>
              <a:t>Schreiben Sie die Sätze richtig!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428736"/>
            <a:ext cx="7914111" cy="5429264"/>
          </a:xfrm>
        </p:spPr>
        <p:txBody>
          <a:bodyPr>
            <a:normAutofit/>
          </a:bodyPr>
          <a:lstStyle/>
          <a:p>
            <a:r>
              <a:rPr lang="de-DE" b="1" u="sng" dirty="0" smtClean="0"/>
              <a:t>1.Falscher </a:t>
            </a:r>
            <a:r>
              <a:rPr lang="de-DE" b="1" u="sng" dirty="0" smtClean="0"/>
              <a:t>Satzbau</a:t>
            </a:r>
            <a:r>
              <a:rPr lang="de-DE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de-DE" dirty="0" smtClean="0"/>
              <a:t> </a:t>
            </a:r>
            <a:r>
              <a:rPr lang="de-DE" dirty="0" smtClean="0"/>
              <a:t>Du kannst besuchen mich. Herr Keller, wir können nicht machen die Aufgabe. Könnt ihr verstehen mich? Ich muss zum Einkaufen gehen jetzt. </a:t>
            </a:r>
            <a:endParaRPr lang="ru-RU" dirty="0" smtClean="0"/>
          </a:p>
          <a:p>
            <a:r>
              <a:rPr lang="de-DE" b="1" u="sng" dirty="0" smtClean="0"/>
              <a:t>2.Falsche </a:t>
            </a:r>
            <a:r>
              <a:rPr lang="de-DE" b="1" u="sng" dirty="0" smtClean="0"/>
              <a:t>Verbformen</a:t>
            </a:r>
            <a:r>
              <a:rPr lang="de-DE" b="1" u="sng" dirty="0" smtClean="0"/>
              <a:t>.</a:t>
            </a:r>
            <a:endParaRPr lang="ru-RU" b="1" u="sng" dirty="0" smtClean="0"/>
          </a:p>
          <a:p>
            <a:pPr>
              <a:buNone/>
            </a:pPr>
            <a:r>
              <a:rPr lang="de-DE" dirty="0" smtClean="0"/>
              <a:t> </a:t>
            </a:r>
            <a:r>
              <a:rPr lang="de-DE" dirty="0" smtClean="0"/>
              <a:t>Die Autos musst bei „Rot“ anhalten. Wann musst ihr nach Hause gehen? Wir kann noch viel lernen. Du kann heute Abend zu mir kommen. Sie musst bald kommen</a:t>
            </a:r>
            <a:r>
              <a:rPr lang="de-DE" dirty="0" smtClean="0"/>
              <a:t>.</a:t>
            </a:r>
            <a:endParaRPr lang="ru-RU" dirty="0" smtClean="0"/>
          </a:p>
          <a:p>
            <a:r>
              <a:rPr lang="de-DE" dirty="0" smtClean="0"/>
              <a:t> </a:t>
            </a:r>
            <a:r>
              <a:rPr lang="de-DE" b="1" u="sng" dirty="0" smtClean="0"/>
              <a:t>3.Falsche Antwort. </a:t>
            </a:r>
            <a:endParaRPr lang="ru-RU" b="1" u="sng" dirty="0" smtClean="0"/>
          </a:p>
          <a:p>
            <a:pPr>
              <a:buNone/>
            </a:pPr>
            <a:r>
              <a:rPr lang="de-DE" dirty="0" smtClean="0"/>
              <a:t>„</a:t>
            </a:r>
            <a:r>
              <a:rPr lang="de-DE" dirty="0" smtClean="0"/>
              <a:t>Wer ist das auf dem Bild?“ – „Das ist mich!“ „Seid ihr das?“ – „Ja, die zwei da, das ist uns!“ „Das da, ist das deine Schwester?“ – „Ja, das ist ihr!“ „Und das, ist das dein kleiner Bruder?“ – „Ja, das ist ihm.“ „Und das sind deine beiden Cousins, oder?“ – „Ja, das seid sie.“ „Und das bin ich. Da war ich 25.“ – „Was, das ist du?!“ </a:t>
            </a:r>
            <a:endParaRPr lang="ru-RU" dirty="0" smtClean="0"/>
          </a:p>
          <a:p>
            <a:r>
              <a:rPr lang="de-DE" b="1" u="sng" dirty="0" smtClean="0"/>
              <a:t>4</a:t>
            </a:r>
            <a:r>
              <a:rPr lang="de-DE" b="1" u="sng" dirty="0" smtClean="0"/>
              <a:t>. Falsche Wortstellung im Nebensatz</a:t>
            </a:r>
            <a:r>
              <a:rPr lang="de-DE" dirty="0" smtClean="0"/>
              <a:t>. „Kannst du morgen kommen?“ – „Nein, ich kann nicht kommen, weil ich bin 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 smtClean="0"/>
              <a:t>ЧТЕНИЕ. </a:t>
            </a:r>
            <a:r>
              <a:rPr lang="ru-RU" b="1" dirty="0" smtClean="0"/>
              <a:t>Методы активного чтения</a:t>
            </a:r>
            <a:endParaRPr lang="ru-RU" b="1" dirty="0"/>
          </a:p>
        </p:txBody>
      </p:sp>
      <p:pic>
        <p:nvPicPr>
          <p:cNvPr id="4" name="Содержимое 3" descr="скачанные файл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2143116"/>
            <a:ext cx="5755258" cy="4316444"/>
          </a:xfrm>
          <a:prstGeom prst="rect">
            <a:avLst/>
          </a:prstGeom>
        </p:spPr>
      </p:pic>
      <p:pic>
        <p:nvPicPr>
          <p:cNvPr id="5" name="Рисунок 4" descr="скачанные файлы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7696" y="1928802"/>
            <a:ext cx="2736304" cy="2736304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 кластеров</a:t>
            </a:r>
            <a:endParaRPr lang="ru-RU" dirty="0"/>
          </a:p>
        </p:txBody>
      </p:sp>
      <p:pic>
        <p:nvPicPr>
          <p:cNvPr id="4" name="Содержимое 3" descr="clast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2714620"/>
            <a:ext cx="5481328" cy="3597121"/>
          </a:xfrm>
        </p:spPr>
      </p:pic>
      <p:pic>
        <p:nvPicPr>
          <p:cNvPr id="5" name="Рисунок 4" descr="s647995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1714488"/>
            <a:ext cx="4762500" cy="357187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00042"/>
            <a:ext cx="7414045" cy="140495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+-правда  </a:t>
            </a:r>
            <a:r>
              <a:rPr lang="ru-RU" sz="2400" b="1" dirty="0" smtClean="0">
                <a:solidFill>
                  <a:srgbClr val="FF0000"/>
                </a:solidFill>
              </a:rPr>
              <a:t>     - </a:t>
            </a:r>
            <a:r>
              <a:rPr lang="ru-RU" sz="2400" b="1" dirty="0" smtClean="0">
                <a:solidFill>
                  <a:srgbClr val="FF0000"/>
                </a:solidFill>
              </a:rPr>
              <a:t>не правда </a:t>
            </a:r>
            <a:r>
              <a:rPr lang="ru-RU" sz="2400" b="1" dirty="0" smtClean="0">
                <a:solidFill>
                  <a:srgbClr val="FF0000"/>
                </a:solidFill>
              </a:rPr>
              <a:t>       ? </a:t>
            </a:r>
            <a:r>
              <a:rPr lang="ru-RU" sz="2400" b="1" dirty="0" smtClean="0">
                <a:solidFill>
                  <a:srgbClr val="FF0000"/>
                </a:solidFill>
              </a:rPr>
              <a:t>-неизвестно</a:t>
            </a:r>
            <a:endParaRPr lang="ru-RU" sz="2400" b="1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Нобель был ярким пацифистом</a:t>
            </a:r>
          </a:p>
          <a:p>
            <a:pPr marL="514350" indent="-514350">
              <a:buAutoNum type="arabicPeriod"/>
            </a:pPr>
            <a:r>
              <a:rPr lang="ru-RU" dirty="0" smtClean="0"/>
              <a:t>Нобель владел в совершенстве пятью языками</a:t>
            </a:r>
          </a:p>
          <a:p>
            <a:pPr marL="514350" indent="-514350">
              <a:buAutoNum type="arabicPeriod"/>
            </a:pPr>
            <a:r>
              <a:rPr lang="ru-RU" dirty="0" smtClean="0"/>
              <a:t>Младший брат Нобеля погиб при взрыве на заводе по производству нитроглицерина</a:t>
            </a:r>
          </a:p>
          <a:p>
            <a:pPr marL="514350" indent="-514350">
              <a:buAutoNum type="arabicPeriod"/>
            </a:pPr>
            <a:r>
              <a:rPr lang="ru-RU" dirty="0" smtClean="0"/>
              <a:t>Нобель был не только ученым-химиком, но и доктором филологии, написал несколько романов. Стихов, пьес</a:t>
            </a:r>
          </a:p>
          <a:p>
            <a:pPr marL="514350" indent="-514350">
              <a:buAutoNum type="arabicPeriod"/>
            </a:pPr>
            <a:r>
              <a:rPr lang="ru-RU" dirty="0" smtClean="0"/>
              <a:t>Нобель предпочитал жить в роскоши</a:t>
            </a:r>
          </a:p>
          <a:p>
            <a:pPr marL="514350" indent="-514350">
              <a:buAutoNum type="arabicPeriod"/>
            </a:pPr>
            <a:r>
              <a:rPr lang="ru-RU" dirty="0" smtClean="0"/>
              <a:t>Нобель не внес математику в список дисциплин премии, т.к. его жена изменила с математиком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slide_18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8476669" cy="6357501"/>
          </a:xfrm>
        </p:spPr>
      </p:pic>
      <p:pic>
        <p:nvPicPr>
          <p:cNvPr id="5" name="Содержимое 4" descr="images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00166" y="1285860"/>
            <a:ext cx="7057632" cy="5286412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ПИСЬМО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571612"/>
            <a:ext cx="7699797" cy="52863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ОШИБКИ</a:t>
            </a:r>
          </a:p>
          <a:p>
            <a:r>
              <a:rPr lang="ru-RU" b="1" dirty="0" smtClean="0"/>
              <a:t>Написание строчных/заглавных букв</a:t>
            </a:r>
          </a:p>
          <a:p>
            <a:r>
              <a:rPr lang="ru-RU" b="1" dirty="0" smtClean="0"/>
              <a:t>Написание похожих слов из английского языка</a:t>
            </a:r>
          </a:p>
          <a:p>
            <a:r>
              <a:rPr lang="da-DK" dirty="0" smtClean="0"/>
              <a:t>action Aktion </a:t>
            </a:r>
            <a:r>
              <a:rPr lang="ru-RU" dirty="0" smtClean="0"/>
              <a:t>			</a:t>
            </a:r>
            <a:r>
              <a:rPr lang="da-DK" dirty="0" smtClean="0"/>
              <a:t>alcohol Alkohol </a:t>
            </a:r>
            <a:endParaRPr lang="ru-RU" dirty="0" smtClean="0"/>
          </a:p>
          <a:p>
            <a:r>
              <a:rPr lang="da-DK" dirty="0" smtClean="0"/>
              <a:t>contact Kontakt</a:t>
            </a:r>
            <a:r>
              <a:rPr lang="ru-RU" dirty="0" smtClean="0"/>
              <a:t>		</a:t>
            </a:r>
            <a:r>
              <a:rPr lang="de-DE" dirty="0" smtClean="0"/>
              <a:t>individual </a:t>
            </a:r>
            <a:r>
              <a:rPr lang="ru-RU" dirty="0" smtClean="0"/>
              <a:t>	</a:t>
            </a:r>
            <a:r>
              <a:rPr lang="de-DE" dirty="0" smtClean="0"/>
              <a:t>individuell </a:t>
            </a:r>
            <a:endParaRPr lang="ru-RU" dirty="0" smtClean="0"/>
          </a:p>
          <a:p>
            <a:r>
              <a:rPr lang="de-DE" dirty="0" smtClean="0"/>
              <a:t>original </a:t>
            </a:r>
            <a:r>
              <a:rPr lang="ru-RU" dirty="0" smtClean="0"/>
              <a:t>   </a:t>
            </a:r>
            <a:r>
              <a:rPr lang="de-DE" dirty="0" smtClean="0"/>
              <a:t>originell </a:t>
            </a:r>
            <a:endParaRPr lang="ru-RU" dirty="0" smtClean="0"/>
          </a:p>
          <a:p>
            <a:endParaRPr lang="ru-RU" dirty="0" smtClean="0"/>
          </a:p>
          <a:p>
            <a:r>
              <a:rPr lang="de-DE" dirty="0" smtClean="0"/>
              <a:t>Adresse </a:t>
            </a:r>
            <a:r>
              <a:rPr lang="de-DE" dirty="0" err="1" smtClean="0"/>
              <a:t>address</a:t>
            </a:r>
            <a:r>
              <a:rPr lang="de-DE" dirty="0" smtClean="0"/>
              <a:t> </a:t>
            </a:r>
            <a:r>
              <a:rPr lang="ru-RU" dirty="0" smtClean="0"/>
              <a:t>			</a:t>
            </a:r>
            <a:r>
              <a:rPr lang="de-DE" dirty="0" smtClean="0"/>
              <a:t>Personal </a:t>
            </a:r>
            <a:r>
              <a:rPr lang="de-DE" dirty="0" err="1" smtClean="0"/>
              <a:t>personnel</a:t>
            </a:r>
            <a:r>
              <a:rPr lang="de-DE" dirty="0" smtClean="0"/>
              <a:t> </a:t>
            </a:r>
            <a:endParaRPr lang="ru-RU" dirty="0" smtClean="0"/>
          </a:p>
          <a:p>
            <a:r>
              <a:rPr lang="de-DE" dirty="0" smtClean="0"/>
              <a:t>Filet </a:t>
            </a:r>
            <a:r>
              <a:rPr lang="de-DE" dirty="0" err="1" smtClean="0"/>
              <a:t>fillet</a:t>
            </a:r>
            <a:r>
              <a:rPr lang="de-DE" dirty="0" smtClean="0"/>
              <a:t> </a:t>
            </a:r>
            <a:r>
              <a:rPr lang="ru-RU" dirty="0" smtClean="0"/>
              <a:t>					</a:t>
            </a:r>
            <a:r>
              <a:rPr lang="de-DE" dirty="0" smtClean="0"/>
              <a:t>Elefant </a:t>
            </a:r>
            <a:r>
              <a:rPr lang="de-DE" dirty="0" err="1" smtClean="0"/>
              <a:t>elephant</a:t>
            </a:r>
            <a:endParaRPr lang="ru-RU" dirty="0" smtClean="0"/>
          </a:p>
          <a:p>
            <a:r>
              <a:rPr lang="de-DE" dirty="0" smtClean="0"/>
              <a:t>Neffe </a:t>
            </a:r>
            <a:r>
              <a:rPr lang="de-DE" dirty="0" err="1" smtClean="0"/>
              <a:t>nephew</a:t>
            </a:r>
            <a:r>
              <a:rPr lang="ru-RU" dirty="0" smtClean="0"/>
              <a:t>			</a:t>
            </a:r>
            <a:r>
              <a:rPr lang="de-DE" dirty="0" smtClean="0"/>
              <a:t>Telefon </a:t>
            </a:r>
            <a:r>
              <a:rPr lang="de-DE" dirty="0" err="1" smtClean="0"/>
              <a:t>telephon</a:t>
            </a:r>
            <a:r>
              <a:rPr lang="de-DE" dirty="0" smtClean="0"/>
              <a:t> </a:t>
            </a:r>
            <a:endParaRPr lang="ru-RU" dirty="0" smtClean="0"/>
          </a:p>
          <a:p>
            <a:r>
              <a:rPr lang="de-DE" dirty="0" smtClean="0"/>
              <a:t> </a:t>
            </a:r>
            <a:r>
              <a:rPr lang="de-DE" dirty="0" smtClean="0"/>
              <a:t>Dialog </a:t>
            </a:r>
            <a:r>
              <a:rPr lang="de-DE" dirty="0" err="1" smtClean="0"/>
              <a:t>dialogue</a:t>
            </a:r>
            <a:r>
              <a:rPr lang="ru-RU" dirty="0" smtClean="0"/>
              <a:t>			</a:t>
            </a:r>
            <a:r>
              <a:rPr lang="de-DE" dirty="0" smtClean="0"/>
              <a:t> Garantie </a:t>
            </a:r>
            <a:r>
              <a:rPr lang="de-DE" dirty="0" err="1" smtClean="0"/>
              <a:t>guarantee</a:t>
            </a:r>
            <a:r>
              <a:rPr lang="de-DE" dirty="0" smtClean="0"/>
              <a:t> </a:t>
            </a:r>
            <a:r>
              <a:rPr lang="de-DE" dirty="0" smtClean="0"/>
              <a:t> </a:t>
            </a:r>
            <a:endParaRPr lang="ru-RU" dirty="0" smtClean="0"/>
          </a:p>
          <a:p>
            <a:r>
              <a:rPr lang="de-DE" dirty="0" smtClean="0"/>
              <a:t>Katalog </a:t>
            </a:r>
            <a:r>
              <a:rPr lang="de-DE" dirty="0" err="1" smtClean="0"/>
              <a:t>catalogue</a:t>
            </a:r>
            <a:r>
              <a:rPr lang="de-DE" dirty="0" smtClean="0"/>
              <a:t> </a:t>
            </a:r>
            <a:r>
              <a:rPr lang="ru-RU" dirty="0" smtClean="0"/>
              <a:t>		</a:t>
            </a:r>
            <a:r>
              <a:rPr lang="de-DE" dirty="0" smtClean="0"/>
              <a:t> Gitarre </a:t>
            </a:r>
            <a:r>
              <a:rPr lang="de-DE" dirty="0" err="1" smtClean="0"/>
              <a:t>guitar</a:t>
            </a:r>
            <a:r>
              <a:rPr lang="de-DE" dirty="0" smtClean="0"/>
              <a:t> </a:t>
            </a:r>
            <a:endParaRPr lang="ru-RU" dirty="0" smtClean="0"/>
          </a:p>
          <a:p>
            <a:r>
              <a:rPr lang="de-DE" dirty="0" smtClean="0"/>
              <a:t>Etikette </a:t>
            </a:r>
            <a:r>
              <a:rPr lang="de-DE" dirty="0" err="1" smtClean="0"/>
              <a:t>etiquette</a:t>
            </a:r>
            <a:r>
              <a:rPr lang="de-DE" dirty="0" smtClean="0"/>
              <a:t> </a:t>
            </a:r>
            <a:r>
              <a:rPr lang="ru-RU" dirty="0" smtClean="0"/>
              <a:t>		</a:t>
            </a:r>
            <a:r>
              <a:rPr lang="de-DE" dirty="0" smtClean="0"/>
              <a:t>Technik </a:t>
            </a:r>
            <a:r>
              <a:rPr lang="de-DE" dirty="0" err="1" smtClean="0"/>
              <a:t>technique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571480"/>
            <a:ext cx="6683765" cy="1280890"/>
          </a:xfrm>
        </p:spPr>
        <p:txBody>
          <a:bodyPr/>
          <a:lstStyle/>
          <a:p>
            <a:r>
              <a:rPr lang="de-DE" b="1" dirty="0" smtClean="0"/>
              <a:t>Kreatives Schreiben. Kleinformen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785926"/>
            <a:ext cx="6985417" cy="4572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/>
            <a:r>
              <a:rPr lang="de-DE" sz="3600" b="1" dirty="0" smtClean="0"/>
              <a:t>Das </a:t>
            </a:r>
            <a:r>
              <a:rPr lang="de-DE" sz="3600" b="1" dirty="0" err="1" smtClean="0"/>
              <a:t>Akrostichon</a:t>
            </a:r>
            <a:endParaRPr lang="de-DE" sz="3600" b="1" dirty="0" smtClean="0"/>
          </a:p>
          <a:p>
            <a:r>
              <a:rPr lang="de-DE" sz="2000" b="1" dirty="0" smtClean="0"/>
              <a:t>Ein Wort wird „erklärt“, indem es senkrecht notiert und zu jedem Buchstaben </a:t>
            </a:r>
          </a:p>
          <a:p>
            <a:pPr>
              <a:buNone/>
            </a:pPr>
            <a:r>
              <a:rPr lang="de-DE" sz="2000" b="1" dirty="0" smtClean="0"/>
              <a:t>A) ein Wort oder</a:t>
            </a:r>
          </a:p>
          <a:p>
            <a:pPr>
              <a:buNone/>
            </a:pPr>
            <a:r>
              <a:rPr lang="de-DE" sz="2000" b="1" dirty="0" smtClean="0"/>
              <a:t>B) eine Aussage geschrieben wird</a:t>
            </a:r>
          </a:p>
          <a:p>
            <a:pPr>
              <a:buNone/>
            </a:pPr>
            <a:r>
              <a:rPr lang="de-DE" sz="2400" b="1" dirty="0" smtClean="0">
                <a:solidFill>
                  <a:srgbClr val="C00000"/>
                </a:solidFill>
              </a:rPr>
              <a:t>B</a:t>
            </a:r>
            <a:r>
              <a:rPr lang="de-DE" sz="2000" b="1" dirty="0" smtClean="0"/>
              <a:t>unt</a:t>
            </a:r>
          </a:p>
          <a:p>
            <a:pPr>
              <a:buNone/>
            </a:pPr>
            <a:r>
              <a:rPr lang="de-DE" sz="2400" b="1" dirty="0" smtClean="0">
                <a:solidFill>
                  <a:srgbClr val="C00000"/>
                </a:solidFill>
              </a:rPr>
              <a:t>L</a:t>
            </a:r>
            <a:r>
              <a:rPr lang="de-DE" sz="2000" b="1" dirty="0" smtClean="0"/>
              <a:t>euchten</a:t>
            </a:r>
          </a:p>
          <a:p>
            <a:pPr>
              <a:buNone/>
            </a:pPr>
            <a:r>
              <a:rPr lang="de-DE" sz="2400" b="1" dirty="0" smtClean="0">
                <a:solidFill>
                  <a:srgbClr val="C00000"/>
                </a:solidFill>
              </a:rPr>
              <a:t>U</a:t>
            </a:r>
            <a:r>
              <a:rPr lang="de-DE" sz="2000" b="1" dirty="0" smtClean="0"/>
              <a:t>nendliche</a:t>
            </a:r>
          </a:p>
          <a:p>
            <a:pPr>
              <a:buNone/>
            </a:pPr>
            <a:r>
              <a:rPr lang="de-DE" sz="2600" b="1" dirty="0" smtClean="0">
                <a:solidFill>
                  <a:srgbClr val="C00000"/>
                </a:solidFill>
              </a:rPr>
              <a:t>M</a:t>
            </a:r>
            <a:r>
              <a:rPr lang="de-DE" sz="2000" b="1" dirty="0" smtClean="0"/>
              <a:t>atten</a:t>
            </a:r>
          </a:p>
          <a:p>
            <a:pPr>
              <a:buNone/>
            </a:pPr>
            <a:r>
              <a:rPr lang="de-DE" sz="2600" b="1" dirty="0" smtClean="0">
                <a:solidFill>
                  <a:srgbClr val="C00000"/>
                </a:solidFill>
              </a:rPr>
              <a:t>E</a:t>
            </a:r>
            <a:r>
              <a:rPr lang="de-DE" sz="2000" b="1" dirty="0" smtClean="0"/>
              <a:t>indrucksvolles</a:t>
            </a:r>
          </a:p>
          <a:p>
            <a:pPr>
              <a:buNone/>
            </a:pPr>
            <a:r>
              <a:rPr lang="de-DE" sz="2600" b="1" dirty="0" smtClean="0">
                <a:solidFill>
                  <a:srgbClr val="C00000"/>
                </a:solidFill>
              </a:rPr>
              <a:t>N</a:t>
            </a:r>
            <a:r>
              <a:rPr lang="de-DE" sz="2000" b="1" dirty="0" smtClean="0"/>
              <a:t>aturschauspiel</a:t>
            </a:r>
          </a:p>
          <a:p>
            <a:pPr algn="ctr"/>
            <a:endParaRPr lang="ru-RU" sz="3600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Das Haiku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Ein Haiku ist ein Gedicht mit folgender Zeilenfolge</a:t>
            </a:r>
          </a:p>
          <a:p>
            <a:pPr>
              <a:buNone/>
            </a:pPr>
            <a:r>
              <a:rPr lang="de-DE" dirty="0" smtClean="0"/>
              <a:t>Zeile 1:   </a:t>
            </a:r>
            <a:r>
              <a:rPr lang="de-DE" b="1" dirty="0" smtClean="0"/>
              <a:t>5 Silben</a:t>
            </a:r>
          </a:p>
          <a:p>
            <a:pPr>
              <a:buNone/>
            </a:pPr>
            <a:r>
              <a:rPr lang="de-DE" dirty="0" smtClean="0"/>
              <a:t>Zeile 2</a:t>
            </a:r>
            <a:r>
              <a:rPr lang="de-DE" b="1" dirty="0" smtClean="0"/>
              <a:t>:   7 Silben</a:t>
            </a:r>
          </a:p>
          <a:p>
            <a:pPr>
              <a:buNone/>
            </a:pPr>
            <a:r>
              <a:rPr lang="de-DE" dirty="0" smtClean="0"/>
              <a:t>Zeile 3:   </a:t>
            </a:r>
            <a:r>
              <a:rPr lang="de-DE" b="1" dirty="0" smtClean="0"/>
              <a:t>5 Silben</a:t>
            </a:r>
          </a:p>
          <a:p>
            <a:pPr>
              <a:buNone/>
            </a:pPr>
            <a:r>
              <a:rPr lang="de-DE" sz="2400" b="1" i="1" dirty="0" smtClean="0"/>
              <a:t>Dort, die Forelle</a:t>
            </a:r>
          </a:p>
          <a:p>
            <a:pPr>
              <a:buNone/>
            </a:pPr>
            <a:r>
              <a:rPr lang="de-DE" sz="2400" b="1" i="1" dirty="0" smtClean="0"/>
              <a:t>Schwimmt fröhlich im klaren Bach</a:t>
            </a:r>
          </a:p>
          <a:p>
            <a:pPr>
              <a:buNone/>
            </a:pPr>
            <a:r>
              <a:rPr lang="de-DE" sz="2400" b="1" i="1" dirty="0" smtClean="0"/>
              <a:t>Schön silbern glänzend</a:t>
            </a:r>
          </a:p>
          <a:p>
            <a:r>
              <a:rPr lang="de-DE" dirty="0" smtClean="0"/>
              <a:t>ODER (überraschende wende in der 3. Zeile</a:t>
            </a:r>
          </a:p>
          <a:p>
            <a:pPr>
              <a:buNone/>
            </a:pPr>
            <a:r>
              <a:rPr lang="de-DE" sz="2400" i="1" dirty="0" smtClean="0"/>
              <a:t>…</a:t>
            </a:r>
            <a:r>
              <a:rPr lang="de-DE" sz="2400" b="1" i="1" dirty="0" smtClean="0"/>
              <a:t>ins Netz des Fischers</a:t>
            </a:r>
            <a:endParaRPr lang="ru-RU" sz="2400" b="1" i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Das </a:t>
            </a:r>
            <a:r>
              <a:rPr lang="de-DE" b="1" dirty="0" err="1" smtClean="0"/>
              <a:t>Elfchen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357298"/>
            <a:ext cx="6985417" cy="4553924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Besteht aus 11 Wörtern</a:t>
            </a:r>
          </a:p>
          <a:p>
            <a:pPr>
              <a:buNone/>
            </a:pPr>
            <a:r>
              <a:rPr lang="de-DE" b="1" dirty="0" smtClean="0"/>
              <a:t>1 Wort  </a:t>
            </a:r>
            <a:r>
              <a:rPr lang="de-DE" dirty="0" smtClean="0"/>
              <a:t>			Nomen</a:t>
            </a:r>
          </a:p>
          <a:p>
            <a:pPr>
              <a:buNone/>
            </a:pPr>
            <a:r>
              <a:rPr lang="de-DE" b="1" dirty="0" smtClean="0"/>
              <a:t>2 Wörter</a:t>
            </a:r>
            <a:r>
              <a:rPr lang="de-DE" dirty="0" smtClean="0"/>
              <a:t>			erläutern das Nomen</a:t>
            </a:r>
          </a:p>
          <a:p>
            <a:pPr>
              <a:buNone/>
            </a:pPr>
            <a:r>
              <a:rPr lang="de-DE" b="1" dirty="0" smtClean="0"/>
              <a:t>3 Wörter</a:t>
            </a:r>
            <a:r>
              <a:rPr lang="de-DE" dirty="0" smtClean="0"/>
              <a:t>			Folge aus dem Erwähnten</a:t>
            </a:r>
          </a:p>
          <a:p>
            <a:pPr>
              <a:buNone/>
            </a:pPr>
            <a:r>
              <a:rPr lang="de-DE" b="1" dirty="0" smtClean="0"/>
              <a:t>4 Wörter</a:t>
            </a:r>
            <a:r>
              <a:rPr lang="de-DE" dirty="0" smtClean="0"/>
              <a:t>			Das ICH wird einbezogen</a:t>
            </a:r>
          </a:p>
          <a:p>
            <a:pPr>
              <a:buNone/>
            </a:pPr>
            <a:r>
              <a:rPr lang="de-DE" b="1" dirty="0" smtClean="0"/>
              <a:t>1 Wort</a:t>
            </a:r>
            <a:r>
              <a:rPr lang="de-DE" dirty="0" smtClean="0"/>
              <a:t>			Fazit (ODER: Wende/Wunsch/Schock)</a:t>
            </a:r>
          </a:p>
          <a:p>
            <a:pPr algn="ctr">
              <a:buNone/>
            </a:pPr>
            <a:r>
              <a:rPr lang="de-DE" b="1" i="1" dirty="0" smtClean="0"/>
              <a:t>Sommer,</a:t>
            </a:r>
          </a:p>
          <a:p>
            <a:pPr algn="ctr">
              <a:buNone/>
            </a:pPr>
            <a:r>
              <a:rPr lang="de-DE" b="1" i="1" dirty="0" smtClean="0"/>
              <a:t>Alles flirrt.</a:t>
            </a:r>
          </a:p>
          <a:p>
            <a:pPr algn="ctr">
              <a:buNone/>
            </a:pPr>
            <a:r>
              <a:rPr lang="de-DE" b="1" i="1" dirty="0" smtClean="0"/>
              <a:t>Es ist heiß!</a:t>
            </a:r>
          </a:p>
          <a:p>
            <a:pPr algn="ctr">
              <a:buNone/>
            </a:pPr>
            <a:r>
              <a:rPr lang="de-DE" b="1" i="1" dirty="0" smtClean="0"/>
              <a:t>Ich fühle mich matt.</a:t>
            </a:r>
          </a:p>
          <a:p>
            <a:pPr algn="ctr">
              <a:buNone/>
            </a:pPr>
            <a:r>
              <a:rPr lang="de-DE" b="1" i="1" dirty="0" smtClean="0"/>
              <a:t>Durst</a:t>
            </a:r>
          </a:p>
          <a:p>
            <a:pPr algn="ctr">
              <a:buNone/>
            </a:pPr>
            <a:r>
              <a:rPr lang="de-DE" b="1" i="1" dirty="0" smtClean="0"/>
              <a:t>(ODER: Regentropfen/Wasser/Angst!)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Упражнения</a:t>
            </a:r>
            <a:endParaRPr lang="ru-RU" sz="6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941513" y="2133600"/>
          <a:ext cx="6686552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638"/>
                <a:gridCol w="1671638"/>
                <a:gridCol w="1671638"/>
                <a:gridCol w="167163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Englisch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Deutsch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Ja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Nein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Alarm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Alarm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all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all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alphabet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Alphabet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angel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Engel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arm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can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Kann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hand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Hand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hello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Hallo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land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Land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ice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mine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mein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Das Rondell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Das Rondell besteht aus 8 Versen. Die Verse 2,4 und 7 wiederholen sich.</a:t>
            </a:r>
          </a:p>
          <a:p>
            <a:pPr>
              <a:buNone/>
            </a:pPr>
            <a:r>
              <a:rPr lang="de-DE" dirty="0" smtClean="0"/>
              <a:t>Vers 1		Eisblumen am Fenster</a:t>
            </a:r>
          </a:p>
          <a:p>
            <a:pPr>
              <a:buNone/>
            </a:pPr>
            <a:r>
              <a:rPr lang="de-DE" dirty="0" smtClean="0"/>
              <a:t>Vers 2		</a:t>
            </a:r>
            <a:r>
              <a:rPr lang="de-DE" b="1" dirty="0" smtClean="0"/>
              <a:t>drin ist es warm</a:t>
            </a:r>
          </a:p>
          <a:p>
            <a:pPr>
              <a:buNone/>
            </a:pPr>
            <a:r>
              <a:rPr lang="de-DE" dirty="0" smtClean="0"/>
              <a:t>Vers 3		Schnee tanzt vorüber</a:t>
            </a:r>
          </a:p>
          <a:p>
            <a:pPr>
              <a:buNone/>
            </a:pPr>
            <a:r>
              <a:rPr lang="de-DE" dirty="0" smtClean="0"/>
              <a:t>Vers 4		</a:t>
            </a:r>
            <a:r>
              <a:rPr lang="de-DE" b="1" dirty="0" smtClean="0"/>
              <a:t>drin ist es warm</a:t>
            </a:r>
          </a:p>
          <a:p>
            <a:pPr>
              <a:buNone/>
            </a:pPr>
            <a:r>
              <a:rPr lang="de-DE" dirty="0" smtClean="0"/>
              <a:t>Vers 5		Zugefroren der See,</a:t>
            </a:r>
          </a:p>
          <a:p>
            <a:pPr>
              <a:buNone/>
            </a:pPr>
            <a:r>
              <a:rPr lang="de-DE" dirty="0" smtClean="0"/>
              <a:t>Vers 6		Vögel am Vogelhaus -</a:t>
            </a:r>
          </a:p>
          <a:p>
            <a:pPr>
              <a:buNone/>
            </a:pPr>
            <a:r>
              <a:rPr lang="de-DE" dirty="0" smtClean="0"/>
              <a:t>Vers 7		</a:t>
            </a:r>
            <a:r>
              <a:rPr lang="de-DE" b="1" dirty="0" smtClean="0"/>
              <a:t>Drin ist es warm</a:t>
            </a:r>
          </a:p>
          <a:p>
            <a:pPr>
              <a:buNone/>
            </a:pPr>
            <a:r>
              <a:rPr lang="de-DE" dirty="0" smtClean="0"/>
              <a:t>Vers 8		draußen ist es schön!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26218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71096"/>
            <a:ext cx="6573740" cy="6686904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Лиза </a:t>
            </a:r>
            <a:r>
              <a:rPr lang="ru-RU" b="1" dirty="0" err="1" smtClean="0"/>
              <a:t>Рэй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«Кубик </a:t>
            </a:r>
            <a:r>
              <a:rPr lang="ru-RU" b="1" dirty="0" err="1" smtClean="0"/>
              <a:t>рубик</a:t>
            </a:r>
            <a:r>
              <a:rPr lang="ru-RU" b="1" dirty="0" smtClean="0"/>
              <a:t> судьбы»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Жизнь, как кубик </a:t>
            </a:r>
            <a:r>
              <a:rPr lang="ru-RU" sz="3600" dirty="0" err="1" smtClean="0"/>
              <a:t>рубик</a:t>
            </a:r>
            <a:r>
              <a:rPr lang="ru-RU" sz="3600" dirty="0" smtClean="0"/>
              <a:t>, кто-то складывает цвета судеб или разбивает углы, но мы этого не замечаем</a:t>
            </a:r>
            <a:endParaRPr lang="ru-RU" sz="3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78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" y="0"/>
            <a:ext cx="689229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Лиза </a:t>
            </a:r>
            <a:r>
              <a:rPr lang="ru-RU" sz="4000" b="1" dirty="0" err="1" smtClean="0"/>
              <a:t>Рэй</a:t>
            </a:r>
            <a:r>
              <a:rPr lang="ru-RU" sz="4000" b="1" dirty="0" smtClean="0"/>
              <a:t>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С </a:t>
            </a:r>
            <a:r>
              <a:rPr lang="ru-RU" sz="4000" b="1" dirty="0" smtClean="0"/>
              <a:t>чистого листа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Каждый раз, начиная жизнь с чистого листа, впору задуматься, а не останется ли в конце пути ничего, кроме вороха из скомканных бумажек. Главное понять, что смысл не в новых страницах, а в их содержании. Пишите интересные книги своих судеб. © </a:t>
            </a:r>
            <a:r>
              <a:rPr lang="ru-RU" sz="2800" dirty="0" err="1" smtClean="0"/>
              <a:t>Liza</a:t>
            </a:r>
            <a:r>
              <a:rPr lang="ru-RU" sz="2800" dirty="0" smtClean="0"/>
              <a:t> </a:t>
            </a:r>
            <a:r>
              <a:rPr lang="ru-RU" sz="2800" dirty="0" err="1" smtClean="0"/>
              <a:t>Ray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800" b="1" dirty="0" smtClean="0"/>
              <a:t>Phonetik mit Liedern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3600" b="1" dirty="0" smtClean="0">
                <a:solidFill>
                  <a:srgbClr val="002060"/>
                </a:solidFill>
              </a:rPr>
              <a:t>Kinderlieder zum </a:t>
            </a:r>
            <a:r>
              <a:rPr lang="de-DE" sz="3600" b="1" dirty="0" smtClean="0">
                <a:solidFill>
                  <a:srgbClr val="002060"/>
                </a:solidFill>
              </a:rPr>
              <a:t>Mitsingen</a:t>
            </a:r>
          </a:p>
          <a:p>
            <a:r>
              <a:rPr lang="de-DE" dirty="0" smtClean="0">
                <a:hlinkClick r:id="rId2"/>
              </a:rPr>
              <a:t>https://</a:t>
            </a:r>
            <a:r>
              <a:rPr lang="de-DE" dirty="0" smtClean="0">
                <a:hlinkClick r:id="rId2"/>
              </a:rPr>
              <a:t>www.youtube.com/results?search_query=Kinderlieder+zum+Mitsingen</a:t>
            </a:r>
            <a:endParaRPr lang="de-DE" dirty="0" smtClean="0"/>
          </a:p>
          <a:p>
            <a:endParaRPr lang="de-DE" dirty="0" smtClean="0"/>
          </a:p>
          <a:p>
            <a:endParaRPr lang="ru-RU" dirty="0"/>
          </a:p>
        </p:txBody>
      </p:sp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3714752"/>
            <a:ext cx="5072098" cy="28403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2143116"/>
            <a:ext cx="6686550" cy="3777622"/>
          </a:xfrm>
        </p:spPr>
        <p:txBody>
          <a:bodyPr/>
          <a:lstStyle/>
          <a:p>
            <a:r>
              <a:rPr lang="de-DE" dirty="0" smtClean="0">
                <a:hlinkClick r:id="rId2"/>
              </a:rPr>
              <a:t>https://deutschmusikblog.de/category/phonetik</a:t>
            </a:r>
            <a:r>
              <a:rPr lang="de-DE" dirty="0" smtClean="0">
                <a:hlinkClick r:id="rId2"/>
              </a:rPr>
              <a:t>/</a:t>
            </a:r>
            <a:r>
              <a:rPr lang="de-DE" dirty="0" smtClean="0"/>
              <a:t> </a:t>
            </a:r>
            <a:r>
              <a:rPr lang="ru-RU" dirty="0" smtClean="0"/>
              <a:t>-методические материалы по работе с песнями на немецком языке </a:t>
            </a:r>
          </a:p>
          <a:p>
            <a:r>
              <a:rPr lang="de-DE" sz="2400" dirty="0" smtClean="0"/>
              <a:t>Bilddiktat </a:t>
            </a:r>
            <a:r>
              <a:rPr lang="en-US" sz="2400" dirty="0" smtClean="0"/>
              <a:t>(</a:t>
            </a:r>
            <a:r>
              <a:rPr lang="ru-RU" sz="2400" dirty="0" smtClean="0"/>
              <a:t>«</a:t>
            </a:r>
            <a:r>
              <a:rPr lang="en-US" sz="2400" dirty="0" smtClean="0"/>
              <a:t>Oh, </a:t>
            </a:r>
            <a:r>
              <a:rPr lang="en-US" sz="2400" dirty="0" err="1" smtClean="0"/>
              <a:t>Tannenbaum</a:t>
            </a:r>
            <a:r>
              <a:rPr lang="ru-RU" sz="2400" dirty="0" smtClean="0"/>
              <a:t>»</a:t>
            </a:r>
            <a:r>
              <a:rPr lang="en-US" sz="2400" dirty="0" smtClean="0"/>
              <a:t>)</a:t>
            </a:r>
            <a:endParaRPr lang="ru-RU" sz="2400" dirty="0" smtClean="0"/>
          </a:p>
          <a:p>
            <a:r>
              <a:rPr lang="de-DE" sz="2400" dirty="0" smtClean="0"/>
              <a:t>Chordiktat </a:t>
            </a:r>
          </a:p>
          <a:p>
            <a:r>
              <a:rPr lang="de-DE" sz="2400" dirty="0" smtClean="0"/>
              <a:t>„</a:t>
            </a:r>
            <a:r>
              <a:rPr lang="de-DE" sz="2400" dirty="0" err="1" smtClean="0"/>
              <a:t>Verhörer</a:t>
            </a:r>
            <a:r>
              <a:rPr lang="de-DE" sz="2400" dirty="0" smtClean="0"/>
              <a:t>“ in Worte und Bilder („Kamel ist auf der Party“)</a:t>
            </a:r>
            <a:endParaRPr lang="ru-RU" sz="2400" dirty="0" smtClean="0"/>
          </a:p>
          <a:p>
            <a:endParaRPr lang="de-DE" dirty="0" smtClean="0"/>
          </a:p>
          <a:p>
            <a:endParaRPr lang="ru-RU" dirty="0"/>
          </a:p>
        </p:txBody>
      </p:sp>
      <p:pic>
        <p:nvPicPr>
          <p:cNvPr id="4" name="Рисунок 3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4857760"/>
            <a:ext cx="7391400" cy="12096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800" b="1" dirty="0" smtClean="0"/>
              <a:t>10 Lieder zum Deutschlernen</a:t>
            </a:r>
            <a:r>
              <a:rPr lang="de-DE" dirty="0" smtClean="0"/>
              <a:t/>
            </a:r>
            <a:br>
              <a:rPr lang="de-DE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143116"/>
            <a:ext cx="7485483" cy="376810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de-DE" dirty="0" smtClean="0">
                <a:hlinkClick r:id="rId2"/>
              </a:rPr>
              <a:t>https://easy-deutsch.de/deutsche-musik</a:t>
            </a:r>
            <a:r>
              <a:rPr lang="de-DE" dirty="0" smtClean="0">
                <a:hlinkClick r:id="rId2"/>
              </a:rPr>
              <a:t>/</a:t>
            </a:r>
            <a:endParaRPr lang="de-DE" dirty="0" smtClean="0"/>
          </a:p>
          <a:p>
            <a:r>
              <a:rPr lang="de-DE" b="1" u="sng" dirty="0" smtClean="0"/>
              <a:t>So lernst du am besten mit Musikvideos:</a:t>
            </a:r>
          </a:p>
          <a:p>
            <a:pPr fontAlgn="base"/>
            <a:r>
              <a:rPr lang="de-DE" dirty="0" smtClean="0"/>
              <a:t>Suche dir die Lieder raus die du gut findest!</a:t>
            </a:r>
          </a:p>
          <a:p>
            <a:pPr fontAlgn="base"/>
            <a:r>
              <a:rPr lang="de-DE" dirty="0" smtClean="0"/>
              <a:t>Höre dir eins der Lieder aufmerksam an OHNE den Text mitzulesen.</a:t>
            </a:r>
          </a:p>
          <a:p>
            <a:pPr fontAlgn="base"/>
            <a:r>
              <a:rPr lang="de-DE" dirty="0" smtClean="0"/>
              <a:t>Schreibe in Stichpunkten (auf Deutsch): Worum geht es in dem Lied?</a:t>
            </a:r>
          </a:p>
          <a:p>
            <a:pPr fontAlgn="base"/>
            <a:r>
              <a:rPr lang="de-DE" dirty="0" smtClean="0"/>
              <a:t>Hör dir das Lied nochmal an und lese jetzt mit!</a:t>
            </a:r>
          </a:p>
          <a:p>
            <a:pPr fontAlgn="base"/>
            <a:r>
              <a:rPr lang="de-DE" dirty="0" smtClean="0"/>
              <a:t>Schreibe in Stichpunkten auf Deutsch was du jetzt verstanden hast und worum es in dem Lied geht.</a:t>
            </a:r>
          </a:p>
          <a:p>
            <a:pPr fontAlgn="base"/>
            <a:r>
              <a:rPr lang="de-DE" dirty="0" smtClean="0"/>
              <a:t>Schaue die Wörter im Wörterbuch (oder meiner Vokabelliste) nach, die du dir nicht aus dem Zusammenhang </a:t>
            </a:r>
            <a:r>
              <a:rPr lang="de-DE" dirty="0" smtClean="0"/>
              <a:t>erklären </a:t>
            </a:r>
            <a:r>
              <a:rPr lang="de-DE" dirty="0" smtClean="0"/>
              <a:t>kannst nach.</a:t>
            </a:r>
          </a:p>
          <a:p>
            <a:pPr fontAlgn="base"/>
            <a:r>
              <a:rPr lang="de-DE" dirty="0" smtClean="0"/>
              <a:t>Wiederhole Punkt 4 &amp; 5 bis du das komplette Lied auch ohne den Text verstehst!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285860"/>
            <a:ext cx="8143932" cy="476823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Работа над интонацией, ударением</a:t>
            </a:r>
          </a:p>
          <a:p>
            <a:r>
              <a:rPr lang="ru-RU" dirty="0" smtClean="0"/>
              <a:t>Работа над скоростью речи (песни, </a:t>
            </a:r>
            <a:r>
              <a:rPr lang="ru-RU" dirty="0" err="1" smtClean="0"/>
              <a:t>рэп</a:t>
            </a:r>
            <a:r>
              <a:rPr lang="ru-RU" dirty="0" smtClean="0"/>
              <a:t>, метроном)</a:t>
            </a:r>
          </a:p>
          <a:p>
            <a:r>
              <a:rPr lang="de-DE" b="1" u="sng" dirty="0" smtClean="0"/>
              <a:t>Telefon –</a:t>
            </a:r>
            <a:r>
              <a:rPr lang="de-DE" b="1" u="sng" dirty="0" smtClean="0"/>
              <a:t>Rap</a:t>
            </a:r>
            <a:endParaRPr lang="ru-RU" b="1" u="sng" dirty="0" smtClean="0"/>
          </a:p>
          <a:p>
            <a:pPr>
              <a:buNone/>
            </a:pPr>
            <a:r>
              <a:rPr lang="de-DE" dirty="0" smtClean="0"/>
              <a:t> </a:t>
            </a:r>
            <a:r>
              <a:rPr lang="de-DE" i="1" dirty="0" err="1" smtClean="0"/>
              <a:t>Zwo</a:t>
            </a:r>
            <a:r>
              <a:rPr lang="de-DE" i="1" dirty="0" smtClean="0"/>
              <a:t> – </a:t>
            </a:r>
            <a:r>
              <a:rPr lang="de-DE" i="1" dirty="0" err="1" smtClean="0"/>
              <a:t>zwo</a:t>
            </a:r>
            <a:r>
              <a:rPr lang="de-DE" i="1" dirty="0" smtClean="0"/>
              <a:t> – drei – drei – null – sieben – acht </a:t>
            </a:r>
            <a:endParaRPr lang="ru-RU" i="1" dirty="0" smtClean="0"/>
          </a:p>
          <a:p>
            <a:pPr>
              <a:buNone/>
            </a:pPr>
            <a:r>
              <a:rPr lang="de-DE" i="1" dirty="0" err="1" smtClean="0"/>
              <a:t>Tüüt</a:t>
            </a:r>
            <a:r>
              <a:rPr lang="de-DE" i="1" dirty="0" smtClean="0"/>
              <a:t> </a:t>
            </a:r>
            <a:r>
              <a:rPr lang="de-DE" i="1" dirty="0" smtClean="0"/>
              <a:t>----- </a:t>
            </a:r>
            <a:r>
              <a:rPr lang="de-DE" i="1" dirty="0" err="1" smtClean="0"/>
              <a:t>Tüüt</a:t>
            </a:r>
            <a:r>
              <a:rPr lang="de-DE" i="1" dirty="0" smtClean="0"/>
              <a:t> </a:t>
            </a:r>
            <a:r>
              <a:rPr lang="de-DE" i="1" dirty="0" smtClean="0"/>
              <a:t>-----</a:t>
            </a:r>
            <a:endParaRPr lang="ru-RU" i="1" dirty="0" smtClean="0"/>
          </a:p>
          <a:p>
            <a:pPr>
              <a:buNone/>
            </a:pPr>
            <a:r>
              <a:rPr lang="de-DE" i="1" dirty="0" smtClean="0"/>
              <a:t> </a:t>
            </a:r>
            <a:r>
              <a:rPr lang="de-DE" i="1" dirty="0" smtClean="0"/>
              <a:t>Kommst Du? </a:t>
            </a:r>
            <a:r>
              <a:rPr lang="ru-RU" i="1" dirty="0" smtClean="0"/>
              <a:t>	</a:t>
            </a:r>
            <a:r>
              <a:rPr lang="de-DE" i="1" dirty="0" smtClean="0"/>
              <a:t>Ja </a:t>
            </a:r>
            <a:r>
              <a:rPr lang="de-DE" i="1" dirty="0" smtClean="0"/>
              <a:t>ich komme</a:t>
            </a:r>
            <a:r>
              <a:rPr lang="de-DE" i="1" dirty="0" smtClean="0"/>
              <a:t>.</a:t>
            </a:r>
            <a:endParaRPr lang="ru-RU" i="1" dirty="0" smtClean="0"/>
          </a:p>
          <a:p>
            <a:pPr>
              <a:buNone/>
            </a:pPr>
            <a:r>
              <a:rPr lang="de-DE" i="1" dirty="0" smtClean="0"/>
              <a:t> </a:t>
            </a:r>
            <a:r>
              <a:rPr lang="de-DE" i="1" dirty="0" smtClean="0"/>
              <a:t>Wann denn? </a:t>
            </a:r>
            <a:r>
              <a:rPr lang="ru-RU" i="1" dirty="0" smtClean="0"/>
              <a:t>	</a:t>
            </a:r>
            <a:r>
              <a:rPr lang="de-DE" i="1" dirty="0" smtClean="0"/>
              <a:t>Weiß </a:t>
            </a:r>
            <a:r>
              <a:rPr lang="de-DE" i="1" dirty="0" smtClean="0"/>
              <a:t>ich nicht. </a:t>
            </a:r>
            <a:endParaRPr lang="ru-RU" i="1" dirty="0" smtClean="0"/>
          </a:p>
          <a:p>
            <a:pPr>
              <a:buNone/>
            </a:pPr>
            <a:r>
              <a:rPr lang="de-DE" i="1" dirty="0" err="1" smtClean="0"/>
              <a:t>Hallohallo</a:t>
            </a:r>
            <a:r>
              <a:rPr lang="de-DE" i="1" dirty="0" smtClean="0"/>
              <a:t> </a:t>
            </a:r>
            <a:r>
              <a:rPr lang="ru-RU" i="1" dirty="0" smtClean="0"/>
              <a:t>	</a:t>
            </a:r>
            <a:r>
              <a:rPr lang="de-DE" i="1" dirty="0" err="1" smtClean="0"/>
              <a:t>Hallohallo</a:t>
            </a:r>
            <a:r>
              <a:rPr lang="de-DE" i="1" dirty="0" smtClean="0"/>
              <a:t> </a:t>
            </a:r>
            <a:endParaRPr lang="ru-RU" i="1" dirty="0" smtClean="0"/>
          </a:p>
          <a:p>
            <a:pPr>
              <a:buNone/>
            </a:pPr>
            <a:r>
              <a:rPr lang="de-DE" i="1" dirty="0" err="1" smtClean="0"/>
              <a:t>Hallohallo</a:t>
            </a:r>
            <a:r>
              <a:rPr lang="de-DE" i="1" dirty="0" smtClean="0"/>
              <a:t> </a:t>
            </a:r>
            <a:r>
              <a:rPr lang="ru-RU" i="1" dirty="0" smtClean="0"/>
              <a:t>	</a:t>
            </a:r>
            <a:r>
              <a:rPr lang="de-DE" i="1" dirty="0" err="1" smtClean="0"/>
              <a:t>Hallohallo</a:t>
            </a:r>
            <a:r>
              <a:rPr lang="de-DE" i="1" dirty="0" smtClean="0"/>
              <a:t> </a:t>
            </a:r>
            <a:endParaRPr lang="ru-RU" i="1" dirty="0" smtClean="0"/>
          </a:p>
          <a:p>
            <a:pPr>
              <a:buNone/>
            </a:pPr>
            <a:r>
              <a:rPr lang="de-DE" i="1" dirty="0" smtClean="0"/>
              <a:t>Um </a:t>
            </a:r>
            <a:r>
              <a:rPr lang="de-DE" i="1" dirty="0" smtClean="0"/>
              <a:t>ein Uhr? </a:t>
            </a:r>
            <a:r>
              <a:rPr lang="ru-RU" i="1" dirty="0" smtClean="0"/>
              <a:t>	</a:t>
            </a:r>
            <a:r>
              <a:rPr lang="de-DE" i="1" dirty="0" smtClean="0"/>
              <a:t>Keine </a:t>
            </a:r>
            <a:r>
              <a:rPr lang="de-DE" i="1" dirty="0" smtClean="0"/>
              <a:t>Zeit! </a:t>
            </a:r>
            <a:endParaRPr lang="ru-RU" i="1" dirty="0" smtClean="0"/>
          </a:p>
          <a:p>
            <a:pPr>
              <a:buNone/>
            </a:pPr>
            <a:r>
              <a:rPr lang="de-DE" i="1" dirty="0" smtClean="0"/>
              <a:t>Um </a:t>
            </a:r>
            <a:r>
              <a:rPr lang="de-DE" i="1" dirty="0" smtClean="0"/>
              <a:t>zwei Uhr</a:t>
            </a:r>
            <a:r>
              <a:rPr lang="de-DE" i="1" dirty="0" smtClean="0"/>
              <a:t>?</a:t>
            </a:r>
            <a:r>
              <a:rPr lang="ru-RU" i="1" dirty="0" smtClean="0"/>
              <a:t>	</a:t>
            </a:r>
            <a:r>
              <a:rPr lang="de-DE" i="1" dirty="0" smtClean="0"/>
              <a:t> </a:t>
            </a:r>
            <a:r>
              <a:rPr lang="de-DE" i="1" dirty="0" smtClean="0"/>
              <a:t>Keine Zeit! </a:t>
            </a:r>
            <a:endParaRPr lang="ru-RU" i="1" dirty="0" smtClean="0"/>
          </a:p>
          <a:p>
            <a:pPr>
              <a:buNone/>
            </a:pPr>
            <a:r>
              <a:rPr lang="de-DE" i="1" dirty="0" smtClean="0"/>
              <a:t>Um </a:t>
            </a:r>
            <a:r>
              <a:rPr lang="de-DE" i="1" dirty="0" smtClean="0"/>
              <a:t>drei Uhr? - - Ja! </a:t>
            </a:r>
            <a:endParaRPr lang="ru-RU" i="1" dirty="0" smtClean="0"/>
          </a:p>
          <a:p>
            <a:r>
              <a:rPr lang="ru-RU" dirty="0" smtClean="0"/>
              <a:t>Стихи, рифмовки, скороговорки (фонетические зарядки)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0"/>
            <a:ext cx="6699665" cy="1142984"/>
          </a:xfrm>
        </p:spPr>
        <p:txBody>
          <a:bodyPr/>
          <a:lstStyle/>
          <a:p>
            <a:r>
              <a:rPr lang="de-DE" dirty="0" smtClean="0"/>
              <a:t>Ernst Jandl </a:t>
            </a:r>
            <a:r>
              <a:rPr lang="de-DE" dirty="0" err="1" smtClean="0"/>
              <a:t>ottos</a:t>
            </a:r>
            <a:r>
              <a:rPr lang="de-DE" dirty="0" smtClean="0"/>
              <a:t> mops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142984"/>
            <a:ext cx="6985417" cy="571501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de-DE" sz="2800" dirty="0" err="1" smtClean="0"/>
              <a:t>ottos</a:t>
            </a:r>
            <a:r>
              <a:rPr lang="de-DE" sz="2800" dirty="0" smtClean="0"/>
              <a:t> </a:t>
            </a:r>
            <a:r>
              <a:rPr lang="de-DE" sz="2800" dirty="0" smtClean="0"/>
              <a:t>mops </a:t>
            </a:r>
            <a:r>
              <a:rPr lang="de-DE" sz="2800" dirty="0" smtClean="0"/>
              <a:t>trotzt</a:t>
            </a:r>
            <a:endParaRPr lang="ru-RU" sz="2800" dirty="0" smtClean="0"/>
          </a:p>
          <a:p>
            <a:pPr>
              <a:buNone/>
            </a:pPr>
            <a:r>
              <a:rPr lang="de-DE" sz="2800" dirty="0" smtClean="0"/>
              <a:t> </a:t>
            </a:r>
            <a:r>
              <a:rPr lang="de-DE" sz="2800" dirty="0" err="1" smtClean="0"/>
              <a:t>otto</a:t>
            </a:r>
            <a:r>
              <a:rPr lang="de-DE" sz="2800" dirty="0" smtClean="0"/>
              <a:t>: fort mops </a:t>
            </a:r>
            <a:r>
              <a:rPr lang="de-DE" sz="2800" dirty="0" smtClean="0"/>
              <a:t>fort</a:t>
            </a:r>
            <a:endParaRPr lang="ru-RU" sz="2800" dirty="0" smtClean="0"/>
          </a:p>
          <a:p>
            <a:pPr>
              <a:buNone/>
            </a:pPr>
            <a:r>
              <a:rPr lang="de-DE" sz="2800" dirty="0" smtClean="0"/>
              <a:t> </a:t>
            </a:r>
            <a:r>
              <a:rPr lang="de-DE" sz="2800" dirty="0" err="1" smtClean="0"/>
              <a:t>ottos</a:t>
            </a:r>
            <a:r>
              <a:rPr lang="de-DE" sz="2800" dirty="0" smtClean="0"/>
              <a:t> mops hopst fort </a:t>
            </a:r>
            <a:endParaRPr lang="ru-RU" sz="2800" dirty="0" smtClean="0"/>
          </a:p>
          <a:p>
            <a:pPr>
              <a:buNone/>
            </a:pPr>
            <a:r>
              <a:rPr lang="de-DE" sz="2800" dirty="0" err="1" smtClean="0"/>
              <a:t>otto</a:t>
            </a:r>
            <a:r>
              <a:rPr lang="de-DE" sz="2800" dirty="0" smtClean="0"/>
              <a:t>: soso </a:t>
            </a:r>
            <a:endParaRPr lang="ru-RU" sz="2800" dirty="0" smtClean="0"/>
          </a:p>
          <a:p>
            <a:pPr>
              <a:buNone/>
            </a:pPr>
            <a:r>
              <a:rPr lang="de-DE" sz="2800" dirty="0" err="1" smtClean="0"/>
              <a:t>otto</a:t>
            </a:r>
            <a:r>
              <a:rPr lang="de-DE" sz="2800" dirty="0" smtClean="0"/>
              <a:t> </a:t>
            </a:r>
            <a:r>
              <a:rPr lang="de-DE" sz="2800" dirty="0" smtClean="0"/>
              <a:t>holt koks </a:t>
            </a:r>
            <a:endParaRPr lang="ru-RU" sz="2800" dirty="0" smtClean="0"/>
          </a:p>
          <a:p>
            <a:pPr>
              <a:buNone/>
            </a:pPr>
            <a:r>
              <a:rPr lang="de-DE" sz="2800" dirty="0" err="1" smtClean="0"/>
              <a:t>otto</a:t>
            </a:r>
            <a:r>
              <a:rPr lang="de-DE" sz="2800" dirty="0" smtClean="0"/>
              <a:t> </a:t>
            </a:r>
            <a:r>
              <a:rPr lang="de-DE" sz="2800" dirty="0" smtClean="0"/>
              <a:t>holt </a:t>
            </a:r>
            <a:r>
              <a:rPr lang="de-DE" sz="2800" dirty="0" err="1" smtClean="0"/>
              <a:t>obst</a:t>
            </a:r>
            <a:r>
              <a:rPr lang="de-DE" sz="2800" dirty="0" smtClean="0"/>
              <a:t> </a:t>
            </a:r>
            <a:endParaRPr lang="ru-RU" sz="2800" dirty="0" smtClean="0"/>
          </a:p>
          <a:p>
            <a:pPr>
              <a:buNone/>
            </a:pPr>
            <a:r>
              <a:rPr lang="de-DE" sz="2800" dirty="0" err="1" smtClean="0"/>
              <a:t>otto</a:t>
            </a:r>
            <a:r>
              <a:rPr lang="de-DE" sz="2800" dirty="0" smtClean="0"/>
              <a:t> horcht</a:t>
            </a:r>
            <a:endParaRPr lang="ru-RU" sz="2800" dirty="0" smtClean="0"/>
          </a:p>
          <a:p>
            <a:pPr>
              <a:buNone/>
            </a:pPr>
            <a:r>
              <a:rPr lang="de-DE" sz="2800" dirty="0" err="1" smtClean="0"/>
              <a:t>otto</a:t>
            </a:r>
            <a:r>
              <a:rPr lang="de-DE" sz="2800" dirty="0" smtClean="0"/>
              <a:t>: mops </a:t>
            </a:r>
            <a:r>
              <a:rPr lang="de-DE" sz="2800" dirty="0" err="1" smtClean="0"/>
              <a:t>mops</a:t>
            </a:r>
            <a:r>
              <a:rPr lang="de-DE" sz="2800" dirty="0" smtClean="0"/>
              <a:t> </a:t>
            </a:r>
            <a:endParaRPr lang="ru-RU" sz="2800" dirty="0" smtClean="0"/>
          </a:p>
          <a:p>
            <a:pPr>
              <a:buNone/>
            </a:pPr>
            <a:r>
              <a:rPr lang="de-DE" sz="2800" dirty="0" err="1" smtClean="0"/>
              <a:t>otto</a:t>
            </a:r>
            <a:r>
              <a:rPr lang="de-DE" sz="2800" dirty="0" smtClean="0"/>
              <a:t> </a:t>
            </a:r>
            <a:r>
              <a:rPr lang="de-DE" sz="2800" dirty="0" smtClean="0"/>
              <a:t>hofft </a:t>
            </a:r>
            <a:endParaRPr lang="ru-RU" sz="2800" dirty="0" smtClean="0"/>
          </a:p>
          <a:p>
            <a:pPr>
              <a:buNone/>
            </a:pPr>
            <a:r>
              <a:rPr lang="de-DE" sz="2800" dirty="0" err="1" smtClean="0"/>
              <a:t>ottos</a:t>
            </a:r>
            <a:r>
              <a:rPr lang="de-DE" sz="2800" dirty="0" smtClean="0"/>
              <a:t> </a:t>
            </a:r>
            <a:r>
              <a:rPr lang="de-DE" sz="2800" dirty="0" smtClean="0"/>
              <a:t>mops </a:t>
            </a:r>
            <a:r>
              <a:rPr lang="de-DE" sz="2800" dirty="0" smtClean="0"/>
              <a:t>klopft</a:t>
            </a:r>
            <a:endParaRPr lang="ru-RU" sz="2800" dirty="0" smtClean="0"/>
          </a:p>
          <a:p>
            <a:pPr>
              <a:buNone/>
            </a:pPr>
            <a:r>
              <a:rPr lang="de-DE" sz="2800" dirty="0" smtClean="0"/>
              <a:t> </a:t>
            </a:r>
            <a:r>
              <a:rPr lang="de-DE" sz="2800" dirty="0" err="1" smtClean="0"/>
              <a:t>otto</a:t>
            </a:r>
            <a:r>
              <a:rPr lang="de-DE" sz="2800" dirty="0" smtClean="0"/>
              <a:t>: komm mops </a:t>
            </a:r>
            <a:r>
              <a:rPr lang="de-DE" sz="2800" dirty="0" smtClean="0"/>
              <a:t>komm</a:t>
            </a:r>
            <a:endParaRPr lang="ru-RU" sz="2800" dirty="0" smtClean="0"/>
          </a:p>
          <a:p>
            <a:pPr>
              <a:buNone/>
            </a:pPr>
            <a:r>
              <a:rPr lang="de-DE" sz="2800" dirty="0" smtClean="0"/>
              <a:t> </a:t>
            </a:r>
            <a:r>
              <a:rPr lang="de-DE" sz="2800" dirty="0" err="1" smtClean="0"/>
              <a:t>ottos</a:t>
            </a:r>
            <a:r>
              <a:rPr lang="de-DE" sz="2800" dirty="0" smtClean="0"/>
              <a:t> mops kommt </a:t>
            </a:r>
            <a:endParaRPr lang="ru-RU" sz="2800" dirty="0" smtClean="0"/>
          </a:p>
          <a:p>
            <a:pPr>
              <a:buNone/>
            </a:pPr>
            <a:r>
              <a:rPr lang="de-DE" sz="2800" dirty="0" err="1" smtClean="0"/>
              <a:t>ottos</a:t>
            </a:r>
            <a:r>
              <a:rPr lang="de-DE" sz="2800" dirty="0" smtClean="0"/>
              <a:t> </a:t>
            </a:r>
            <a:r>
              <a:rPr lang="de-DE" sz="2800" dirty="0" smtClean="0"/>
              <a:t>mops </a:t>
            </a:r>
            <a:r>
              <a:rPr lang="de-DE" sz="2800" dirty="0" smtClean="0"/>
              <a:t>kotzt</a:t>
            </a:r>
            <a:endParaRPr lang="ru-RU" sz="2800" dirty="0" smtClean="0"/>
          </a:p>
          <a:p>
            <a:pPr>
              <a:buNone/>
            </a:pPr>
            <a:r>
              <a:rPr lang="de-DE" sz="2800" dirty="0" smtClean="0"/>
              <a:t> </a:t>
            </a:r>
            <a:r>
              <a:rPr lang="de-DE" sz="2800" dirty="0" err="1" smtClean="0"/>
              <a:t>otto</a:t>
            </a:r>
            <a:r>
              <a:rPr lang="de-DE" sz="2800" dirty="0" smtClean="0"/>
              <a:t>: </a:t>
            </a:r>
            <a:r>
              <a:rPr lang="de-DE" sz="2800" dirty="0" err="1" smtClean="0"/>
              <a:t>ogottogott</a:t>
            </a:r>
            <a:r>
              <a:rPr lang="de-DE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Rudolf Otto </a:t>
            </a:r>
            <a:r>
              <a:rPr lang="de-DE" dirty="0" err="1" smtClean="0"/>
              <a:t>Wiemer</a:t>
            </a:r>
            <a:r>
              <a:rPr lang="de-DE" dirty="0" smtClean="0"/>
              <a:t> </a:t>
            </a:r>
            <a:r>
              <a:rPr lang="de-DE" dirty="0" err="1" smtClean="0"/>
              <a:t>empfindungswörter</a:t>
            </a:r>
            <a:r>
              <a:rPr lang="de-DE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de-DE" b="1" dirty="0" smtClean="0"/>
              <a:t>aha</a:t>
            </a:r>
            <a:r>
              <a:rPr lang="de-DE" dirty="0" smtClean="0"/>
              <a:t> die deutschen </a:t>
            </a:r>
            <a:endParaRPr lang="de-DE" dirty="0" smtClean="0"/>
          </a:p>
          <a:p>
            <a:pPr>
              <a:buNone/>
            </a:pPr>
            <a:r>
              <a:rPr lang="de-DE" b="1" dirty="0" smtClean="0"/>
              <a:t>nanu</a:t>
            </a:r>
            <a:r>
              <a:rPr lang="de-DE" dirty="0" smtClean="0"/>
              <a:t> </a:t>
            </a:r>
            <a:r>
              <a:rPr lang="de-DE" dirty="0" smtClean="0"/>
              <a:t>die deutschen </a:t>
            </a:r>
            <a:endParaRPr lang="de-DE" dirty="0" smtClean="0"/>
          </a:p>
          <a:p>
            <a:pPr>
              <a:buNone/>
            </a:pPr>
            <a:r>
              <a:rPr lang="de-DE" b="1" dirty="0" smtClean="0"/>
              <a:t>ei </a:t>
            </a:r>
            <a:r>
              <a:rPr lang="de-DE" dirty="0" smtClean="0"/>
              <a:t>die deutschen </a:t>
            </a:r>
            <a:endParaRPr lang="de-DE" dirty="0" smtClean="0"/>
          </a:p>
          <a:p>
            <a:pPr>
              <a:buNone/>
            </a:pPr>
            <a:r>
              <a:rPr lang="de-DE" b="1" dirty="0" smtClean="0"/>
              <a:t>oho</a:t>
            </a:r>
            <a:r>
              <a:rPr lang="de-DE" dirty="0" smtClean="0"/>
              <a:t> </a:t>
            </a:r>
            <a:r>
              <a:rPr lang="de-DE" dirty="0" smtClean="0"/>
              <a:t>die deutschen </a:t>
            </a:r>
            <a:endParaRPr lang="de-DE" dirty="0" smtClean="0"/>
          </a:p>
          <a:p>
            <a:pPr>
              <a:buNone/>
            </a:pPr>
            <a:r>
              <a:rPr lang="de-DE" b="1" dirty="0" smtClean="0"/>
              <a:t>hurra</a:t>
            </a:r>
            <a:r>
              <a:rPr lang="de-DE" dirty="0" smtClean="0"/>
              <a:t> </a:t>
            </a:r>
            <a:r>
              <a:rPr lang="de-DE" dirty="0" smtClean="0"/>
              <a:t>die </a:t>
            </a:r>
            <a:r>
              <a:rPr lang="de-DE" dirty="0" smtClean="0"/>
              <a:t>deutschen</a:t>
            </a:r>
          </a:p>
          <a:p>
            <a:pPr>
              <a:buNone/>
            </a:pPr>
            <a:r>
              <a:rPr lang="de-DE" b="1" dirty="0" smtClean="0"/>
              <a:t>hm</a:t>
            </a:r>
            <a:r>
              <a:rPr lang="de-DE" dirty="0" smtClean="0"/>
              <a:t> die deutschen </a:t>
            </a:r>
            <a:endParaRPr lang="de-DE" dirty="0" smtClean="0"/>
          </a:p>
          <a:p>
            <a:pPr>
              <a:buNone/>
            </a:pPr>
            <a:r>
              <a:rPr lang="de-DE" b="1" dirty="0" smtClean="0"/>
              <a:t>pfui</a:t>
            </a:r>
            <a:r>
              <a:rPr lang="de-DE" dirty="0" smtClean="0"/>
              <a:t> </a:t>
            </a:r>
            <a:r>
              <a:rPr lang="de-DE" dirty="0" smtClean="0"/>
              <a:t>die deutschen </a:t>
            </a:r>
            <a:endParaRPr lang="de-DE" dirty="0" smtClean="0"/>
          </a:p>
          <a:p>
            <a:pPr>
              <a:buNone/>
            </a:pPr>
            <a:r>
              <a:rPr lang="de-DE" b="1" dirty="0" smtClean="0"/>
              <a:t>nein</a:t>
            </a:r>
            <a:r>
              <a:rPr lang="de-DE" dirty="0" smtClean="0"/>
              <a:t> </a:t>
            </a:r>
            <a:r>
              <a:rPr lang="de-DE" dirty="0" smtClean="0"/>
              <a:t>die deutschen </a:t>
            </a:r>
            <a:endParaRPr lang="de-DE" dirty="0" smtClean="0"/>
          </a:p>
          <a:p>
            <a:pPr>
              <a:buNone/>
            </a:pPr>
            <a:r>
              <a:rPr lang="de-DE" b="1" dirty="0" smtClean="0"/>
              <a:t>ach</a:t>
            </a:r>
            <a:r>
              <a:rPr lang="de-DE" dirty="0" smtClean="0"/>
              <a:t> </a:t>
            </a:r>
            <a:r>
              <a:rPr lang="de-DE" dirty="0" smtClean="0"/>
              <a:t>die </a:t>
            </a:r>
            <a:r>
              <a:rPr lang="de-DE" dirty="0" smtClean="0"/>
              <a:t>deutschen</a:t>
            </a:r>
          </a:p>
          <a:p>
            <a:pPr>
              <a:buNone/>
            </a:pPr>
            <a:r>
              <a:rPr lang="de-DE" b="1" dirty="0" smtClean="0"/>
              <a:t> </a:t>
            </a:r>
            <a:r>
              <a:rPr lang="de-DE" b="1" dirty="0" smtClean="0"/>
              <a:t>ja </a:t>
            </a:r>
            <a:r>
              <a:rPr lang="de-DE" b="1" dirty="0" err="1" smtClean="0"/>
              <a:t>ja</a:t>
            </a:r>
            <a:r>
              <a:rPr lang="de-DE" b="1" dirty="0" smtClean="0"/>
              <a:t> </a:t>
            </a:r>
            <a:r>
              <a:rPr lang="de-DE" dirty="0" smtClean="0"/>
              <a:t>die deutschen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</TotalTime>
  <Words>1367</Words>
  <Application>Microsoft Office PowerPoint</Application>
  <PresentationFormat>Экран (4:3)</PresentationFormat>
  <Paragraphs>283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Wisp</vt:lpstr>
      <vt:lpstr>Немецкий язык как второй иностранный (методические аспекты) </vt:lpstr>
      <vt:lpstr>ФОНЕТИКА</vt:lpstr>
      <vt:lpstr>Упражнения</vt:lpstr>
      <vt:lpstr>Phonetik mit Liedern</vt:lpstr>
      <vt:lpstr>Слайд 5</vt:lpstr>
      <vt:lpstr>10 Lieder zum Deutschlernen </vt:lpstr>
      <vt:lpstr>Слайд 7</vt:lpstr>
      <vt:lpstr>Ernst Jandl ottos mops</vt:lpstr>
      <vt:lpstr>Rudolf Otto Wiemer empfindungswörter </vt:lpstr>
      <vt:lpstr>ЛЕКСИКА</vt:lpstr>
      <vt:lpstr>Слайд 11</vt:lpstr>
      <vt:lpstr>Zusammengesetzte Wörter</vt:lpstr>
      <vt:lpstr>Ресурс  QUIZLET</vt:lpstr>
      <vt:lpstr>РЕБУСЫ (das Bilderrätsel, der Rebus) </vt:lpstr>
      <vt:lpstr>Kreuzworträtsel </vt:lpstr>
      <vt:lpstr>Облако слов</vt:lpstr>
      <vt:lpstr>ГРАММАТИКА</vt:lpstr>
      <vt:lpstr>Слайд 18</vt:lpstr>
      <vt:lpstr>ГРАММАТИКА</vt:lpstr>
      <vt:lpstr>Слайд 20</vt:lpstr>
      <vt:lpstr>Schreiben Sie die Sätze richtig!</vt:lpstr>
      <vt:lpstr>ЧТЕНИЕ. Методы активного чтения</vt:lpstr>
      <vt:lpstr>Метод кластеров</vt:lpstr>
      <vt:lpstr>+-правда       - не правда        ? -неизвестно</vt:lpstr>
      <vt:lpstr>Слайд 25</vt:lpstr>
      <vt:lpstr>ПИСЬМО</vt:lpstr>
      <vt:lpstr>Kreatives Schreiben. Kleinformen </vt:lpstr>
      <vt:lpstr>Das Haiku</vt:lpstr>
      <vt:lpstr>Das Elfchen</vt:lpstr>
      <vt:lpstr>Das Rondell</vt:lpstr>
      <vt:lpstr>Слайд 31</vt:lpstr>
      <vt:lpstr>Лиза Рэй  «Кубик рубик судьбы» </vt:lpstr>
      <vt:lpstr>Слайд 33</vt:lpstr>
      <vt:lpstr>Лиза Рэй  С чистого листа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Немецкий язык как второй иностранный (методические аспекты)</dc:title>
  <dc:creator>1</dc:creator>
  <cp:lastModifiedBy>1</cp:lastModifiedBy>
  <cp:revision>31</cp:revision>
  <dcterms:created xsi:type="dcterms:W3CDTF">2019-03-27T14:03:51Z</dcterms:created>
  <dcterms:modified xsi:type="dcterms:W3CDTF">2019-03-27T19:02:24Z</dcterms:modified>
</cp:coreProperties>
</file>