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9" r:id="rId4"/>
    <p:sldId id="260" r:id="rId5"/>
    <p:sldId id="264" r:id="rId6"/>
    <p:sldId id="261" r:id="rId7"/>
    <p:sldId id="267" r:id="rId8"/>
    <p:sldId id="269" r:id="rId9"/>
    <p:sldId id="262" r:id="rId10"/>
    <p:sldId id="266" r:id="rId11"/>
    <p:sldId id="273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9" r="-29076"/>
          <a:stretch/>
        </p:blipFill>
        <p:spPr>
          <a:xfrm>
            <a:off x="-10886" y="10886"/>
            <a:ext cx="12877800" cy="68471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457" y="1600200"/>
            <a:ext cx="5818414" cy="4363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1"/>
          <a:stretch/>
        </p:blipFill>
        <p:spPr>
          <a:xfrm>
            <a:off x="1627414" y="262164"/>
            <a:ext cx="60198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9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81200" y="762000"/>
            <a:ext cx="5181600" cy="193899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5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закончился, но появились новые идеи и задачи для их осуществления. А это является главной задачей профессиональных встреч учителей иностранных языков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853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1772" y="14514"/>
            <a:ext cx="9241971" cy="68434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Однажды </a:t>
            </a: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ученики спросили Учителя, какова его основная задача. Мудрец, улыбнувшись, сказал: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Завтра вы узнаете об этом.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следующий день ученики собирались провести некое время у подножья горы, которую местные жители называли Бессмертной Горой. Ранним утром, ученики собрали вещи, которые могли им пригодиться в дороге и вместе отправились к подножию, у которого им раньше не приходилось бывать.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обеду, уставшие и проголодавшиеся, добрались они до живописного пригорка и, остановившись на привал, решили пообедать рисом и солёными овощами, которые захватил с собой Учитель. Овощи мудрец посолил весьма щедро, а потому спустя какое-то время ученикам захотелось пить. Но, как нарочно, оказалось, что вся вода, которую они захватили с собой, уже закончилась. Тогда ученики поднялись и стали осматривать окрестность в поисках пресного источника.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Учитель не поднимался со своего места и не участвовал в поисках. В результате, так и не найдя источника воды, ученики решили вернуться обратно, но тут мудрец поднялся и, подойдя к ним, сказал: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Источник, который вы ищите, находится вон за тем холмом.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Ученики радостно поспешили туда, нашли источник и, утолив жажду, вернулись к Учителю, принеся и для него воды. Но тот отказался от воды, показывая на сосуд, стоявший у его ног, — он был практически полон.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Учитель, но почему ты не дал нам сразу напиться, если у тебя была вода?-изумились ученики.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Я выполнял свою задачу, — ответил мудрец, — сначала я пробудил в вас жажду, которая заставила вас заняться поисками источника, так же, как я пробуждаю в вас жажду знаний. Затем, когда вы отчаялись, я показал вам, в какой стороне находится источник, тем самым, поддержав вас. Ну а, взяв с собой побольше воды, я подал вам пример того, что желаемое может быть совсем рядом, стоит лишь позаботиться об этом заблаговременно, не позволяя тем самым случайности или забывчивости влиять на ваши планы…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Значит, главная задача Учителя в том, чтобы пробуждать жажду, поддерживать и подавать правильный пример? — спросили ученики</a:t>
            </a:r>
            <a:r>
              <a:rPr lang="ru-RU" sz="1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думаете, что им ответил Учитель</a:t>
            </a:r>
            <a:r>
              <a:rPr lang="ru-RU" sz="1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3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Нет, — сказал Мудрец, — главная задача Учителя — воспитать в ученике человечность и доброту, — он улыбнулся и продолжил, — и принесённая вами для меня вода подсказывает мне, что свою главную задачу я пока что выполняю верно.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828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06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/>
          <a:stretch/>
        </p:blipFill>
        <p:spPr>
          <a:xfrm>
            <a:off x="2133600" y="2133600"/>
            <a:ext cx="2590800" cy="38745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6" t="14584" r="-24306"/>
          <a:stretch/>
        </p:blipFill>
        <p:spPr>
          <a:xfrm>
            <a:off x="5284395" y="1221723"/>
            <a:ext cx="3343151" cy="38074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19400" y="120150"/>
            <a:ext cx="5657850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МОУ «</a:t>
            </a:r>
            <a:r>
              <a:rPr lang="ru-RU" b="1" dirty="0" err="1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Горкинская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СОШ» - учитель Кирсанов Д.Г.</a:t>
            </a:r>
            <a:endParaRPr lang="ru-RU" b="1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16.03.2020 – открытый урок по английскому языку во 2 классе по теме «Чего бы нам хотелось?</a:t>
            </a:r>
            <a:endParaRPr lang="ru-RU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78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29"/>
          <a:stretch/>
        </p:blipFill>
        <p:spPr>
          <a:xfrm>
            <a:off x="3030173" y="3505200"/>
            <a:ext cx="3674903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182914" y="152400"/>
            <a:ext cx="7924800" cy="3945054"/>
          </a:xfrm>
          <a:prstGeom prst="rect">
            <a:avLst/>
          </a:prstGeom>
          <a:gradFill flip="none" rotWithShape="1">
            <a:gsLst>
              <a:gs pos="0">
                <a:srgbClr val="FF5050">
                  <a:tint val="66000"/>
                  <a:satMod val="160000"/>
                </a:srgbClr>
              </a:gs>
              <a:gs pos="50000">
                <a:srgbClr val="FF5050">
                  <a:tint val="44500"/>
                  <a:satMod val="160000"/>
                </a:srgbClr>
              </a:gs>
              <a:gs pos="100000">
                <a:srgbClr val="FF505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Дмитрия Геннадьевича соответствовал требованиям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ФГОС и это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формировать личностные, регулятивные, познавательные, коммуникативные навыки учащихся. Были использованы элементы проектной деятельности, здоровьесберегающие технологии, ИКТ, дифференцированный подход. Материал урока подобран правильно, в полной мере соответствует возрастным особенностям школьников. Теория подкрепляется жизненным опытом детей, используется связь с ранее изученным материалом. Все цели и задачи реализованы в полном объеме, на уроке была создана комфортная атмосфера для самореализации каждого ребенка.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Коммуникация с обучающимися состоялась. Урок прошел в дружелюбной атмосфере, что способствует повышению мотивации обучающихся в изучении английского языка.</a:t>
            </a:r>
            <a:endParaRPr lang="ru-RU" b="1" dirty="0">
              <a:solidFill>
                <a:schemeClr val="accent5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216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01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0324"/>
            <a:ext cx="4152900" cy="311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05000" y="2819400"/>
            <a:ext cx="7162800" cy="3693319"/>
          </a:xfrm>
          <a:prstGeom prst="rect">
            <a:avLst/>
          </a:prstGeom>
          <a:gradFill flip="none" rotWithShape="1">
            <a:gsLst>
              <a:gs pos="0">
                <a:srgbClr val="FF5050">
                  <a:tint val="66000"/>
                  <a:satMod val="160000"/>
                </a:srgbClr>
              </a:gs>
              <a:gs pos="50000">
                <a:srgbClr val="FF5050">
                  <a:tint val="44500"/>
                  <a:satMod val="160000"/>
                </a:srgbClr>
              </a:gs>
              <a:gs pos="100000">
                <a:srgbClr val="FF5050">
                  <a:tint val="23500"/>
                  <a:satMod val="160000"/>
                </a:srgbClr>
              </a:gs>
            </a:gsLst>
            <a:lin ang="10800000" scaled="1"/>
            <a:tileRect/>
          </a:gra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часть дня была посвящена итоговому индивидуальному проект обучающихся ООО.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опытом поделились учителя из МОУ 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Килачевская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СОШ», МОУ Пионерская СОШ» и МОУ 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Дубская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обсуждения были озвучены требования к защите итогового индивидуального проекта, типы итоговых индивидуальных проектов, обучающихся и критерии их оценивания.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Александровна из МОУ 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Килачевская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 поделилась с коллегами о том, что у каждого руководителя проектов есть специально разработанная брошюра «Как приготовить индивидуальный проект», в которой прописаны все требования к проектной работе.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141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0"/>
            <a:ext cx="7315200" cy="548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2673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57200"/>
            <a:ext cx="7162800" cy="5372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5984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33400"/>
            <a:ext cx="6934200" cy="520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89421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657225"/>
            <a:ext cx="7251700" cy="5438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7991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687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11</cp:revision>
  <dcterms:created xsi:type="dcterms:W3CDTF">2006-08-16T00:00:00Z</dcterms:created>
  <dcterms:modified xsi:type="dcterms:W3CDTF">2020-04-17T12:44:20Z</dcterms:modified>
</cp:coreProperties>
</file>