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8697"/>
    <a:srgbClr val="C6247A"/>
    <a:srgbClr val="C52378"/>
    <a:srgbClr val="98124D"/>
    <a:srgbClr val="853E5B"/>
    <a:srgbClr val="F94900"/>
    <a:srgbClr val="613125"/>
    <a:srgbClr val="AC187B"/>
    <a:srgbClr val="542939"/>
    <a:srgbClr val="E4E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78" d="100"/>
          <a:sy n="78" d="100"/>
        </p:scale>
        <p:origin x="-10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AppData\Local\Temp\7zO43898441\9_03_&#1060;&#1080;&#1079;&#1080;&#1082;&#1072;_&#1054;&#1043;&#1069;_2019_&#1089;&#1074;&#1086;&#1076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AppData\Local\Temp\7zO438B84AF\9_03_&#1060;&#1080;&#1079;&#1080;&#1082;&#1072;_&#1054;&#1043;&#1069;_2019_&#1087;&#1088;&#1086;&#1090;&#1086;&#1082;&#1086;&#1083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AppData\Local\Temp\7zO438B84AF\9_03_&#1060;&#1080;&#1079;&#1080;&#1082;&#1072;_&#1054;&#1043;&#1069;_2019_&#1087;&#1088;&#1086;&#1090;&#1086;&#1082;&#1086;&#1083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'[9_03_Физика_ОГЭ_2019_свод.xls]Лист2'!$C$6</c:f>
              <c:strCache>
                <c:ptCount val="1"/>
                <c:pt idx="0">
                  <c:v>Количество учащихся, участвовавших в ОГЭ</c:v>
                </c:pt>
              </c:strCache>
            </c:strRef>
          </c:tx>
          <c:invertIfNegative val="0"/>
          <c:cat>
            <c:strRef>
              <c:f>'[9_03_Физика_ОГЭ_2019_свод.xls]Лист2'!$B$7:$B$14</c:f>
              <c:strCache>
                <c:ptCount val="8"/>
                <c:pt idx="0">
                  <c:v>2012 г.</c:v>
                </c:pt>
                <c:pt idx="1">
                  <c:v>2013 г.</c:v>
                </c:pt>
                <c:pt idx="2">
                  <c:v>2013 г.</c:v>
                </c:pt>
                <c:pt idx="3">
                  <c:v>2015 г.</c:v>
                </c:pt>
                <c:pt idx="4">
                  <c:v>2016 г.</c:v>
                </c:pt>
                <c:pt idx="5">
                  <c:v>2017 г.</c:v>
                </c:pt>
                <c:pt idx="6">
                  <c:v>2018 г.</c:v>
                </c:pt>
                <c:pt idx="7">
                  <c:v>2019 г.</c:v>
                </c:pt>
              </c:strCache>
            </c:strRef>
          </c:cat>
          <c:val>
            <c:numRef>
              <c:f>'[9_03_Физика_ОГЭ_2019_свод.xls]Лист2'!$C$7:$C$14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7</c:v>
                </c:pt>
                <c:pt idx="4">
                  <c:v>30</c:v>
                </c:pt>
                <c:pt idx="5">
                  <c:v>10</c:v>
                </c:pt>
                <c:pt idx="6">
                  <c:v>25</c:v>
                </c:pt>
                <c:pt idx="7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354304"/>
        <c:axId val="36864000"/>
      </c:barChart>
      <c:catAx>
        <c:axId val="36354304"/>
        <c:scaling>
          <c:orientation val="minMax"/>
        </c:scaling>
        <c:delete val="0"/>
        <c:axPos val="b"/>
        <c:majorTickMark val="out"/>
        <c:minorTickMark val="none"/>
        <c:tickLblPos val="nextTo"/>
        <c:crossAx val="36864000"/>
        <c:crosses val="autoZero"/>
        <c:auto val="1"/>
        <c:lblAlgn val="ctr"/>
        <c:lblOffset val="100"/>
        <c:noMultiLvlLbl val="0"/>
      </c:catAx>
      <c:valAx>
        <c:axId val="36864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354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6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7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9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0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2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3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5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6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7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8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9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0"/>
            <c:invertIfNegative val="0"/>
            <c:bubble3D val="0"/>
            <c:spPr>
              <a:solidFill>
                <a:srgbClr val="FFFF0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'[9_03_Физика_ОГЭ_2019_протокол.xls]Page 1'!$AO$7:$AO$27</c:f>
              <c:numCache>
                <c:formatCode>General</c:formatCode>
                <c:ptCount val="21"/>
                <c:pt idx="0">
                  <c:v>62</c:v>
                </c:pt>
                <c:pt idx="1">
                  <c:v>65</c:v>
                </c:pt>
                <c:pt idx="2">
                  <c:v>88</c:v>
                </c:pt>
                <c:pt idx="3">
                  <c:v>53</c:v>
                </c:pt>
                <c:pt idx="4">
                  <c:v>76</c:v>
                </c:pt>
                <c:pt idx="5">
                  <c:v>53</c:v>
                </c:pt>
                <c:pt idx="6">
                  <c:v>29</c:v>
                </c:pt>
                <c:pt idx="7">
                  <c:v>41</c:v>
                </c:pt>
                <c:pt idx="8">
                  <c:v>85</c:v>
                </c:pt>
                <c:pt idx="9">
                  <c:v>12</c:v>
                </c:pt>
                <c:pt idx="10">
                  <c:v>53</c:v>
                </c:pt>
                <c:pt idx="11">
                  <c:v>41</c:v>
                </c:pt>
                <c:pt idx="12">
                  <c:v>59</c:v>
                </c:pt>
                <c:pt idx="13">
                  <c:v>35</c:v>
                </c:pt>
                <c:pt idx="14">
                  <c:v>35</c:v>
                </c:pt>
                <c:pt idx="15">
                  <c:v>35</c:v>
                </c:pt>
                <c:pt idx="16">
                  <c:v>47</c:v>
                </c:pt>
                <c:pt idx="17">
                  <c:v>65</c:v>
                </c:pt>
                <c:pt idx="18">
                  <c:v>68</c:v>
                </c:pt>
                <c:pt idx="19">
                  <c:v>82</c:v>
                </c:pt>
                <c:pt idx="20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315712"/>
        <c:axId val="79317248"/>
      </c:barChart>
      <c:catAx>
        <c:axId val="79315712"/>
        <c:scaling>
          <c:orientation val="minMax"/>
        </c:scaling>
        <c:delete val="0"/>
        <c:axPos val="b"/>
        <c:majorTickMark val="out"/>
        <c:minorTickMark val="none"/>
        <c:tickLblPos val="nextTo"/>
        <c:crossAx val="79317248"/>
        <c:crosses val="autoZero"/>
        <c:auto val="1"/>
        <c:lblAlgn val="ctr"/>
        <c:lblOffset val="100"/>
        <c:noMultiLvlLbl val="0"/>
      </c:catAx>
      <c:valAx>
        <c:axId val="79317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9315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'[9_03_Физика_ОГЭ_2019_протокол.xls]Page 1'!$AS$9:$AS$13</c:f>
              <c:numCache>
                <c:formatCode>General</c:formatCode>
                <c:ptCount val="5"/>
                <c:pt idx="0">
                  <c:v>22</c:v>
                </c:pt>
                <c:pt idx="1">
                  <c:v>23</c:v>
                </c:pt>
                <c:pt idx="2">
                  <c:v>24</c:v>
                </c:pt>
                <c:pt idx="3">
                  <c:v>25</c:v>
                </c:pt>
                <c:pt idx="4">
                  <c:v>26</c:v>
                </c:pt>
              </c:numCache>
            </c:numRef>
          </c:cat>
          <c:val>
            <c:numRef>
              <c:f>'[9_03_Физика_ОГЭ_2019_протокол.xls]Page 1'!$AT$9:$AT$13</c:f>
              <c:numCache>
                <c:formatCode>General</c:formatCode>
                <c:ptCount val="5"/>
                <c:pt idx="0">
                  <c:v>53</c:v>
                </c:pt>
                <c:pt idx="1">
                  <c:v>34</c:v>
                </c:pt>
                <c:pt idx="2">
                  <c:v>26</c:v>
                </c:pt>
                <c:pt idx="3">
                  <c:v>16</c:v>
                </c:pt>
                <c:pt idx="4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293184"/>
        <c:axId val="67295104"/>
      </c:barChart>
      <c:catAx>
        <c:axId val="67293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295104"/>
        <c:crosses val="autoZero"/>
        <c:auto val="1"/>
        <c:lblAlgn val="ctr"/>
        <c:lblOffset val="100"/>
        <c:noMultiLvlLbl val="0"/>
      </c:catAx>
      <c:valAx>
        <c:axId val="67295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7293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65778" y="872166"/>
            <a:ext cx="655630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6000" dirty="0">
                <a:solidFill>
                  <a:srgbClr val="B00000"/>
                </a:solidFill>
              </a:rPr>
              <a:t>Анализ </a:t>
            </a:r>
            <a:endParaRPr lang="ru-RU" altLang="ru-RU" sz="6000" dirty="0" smtClean="0">
              <a:solidFill>
                <a:srgbClr val="B00000"/>
              </a:solidFill>
            </a:endParaRPr>
          </a:p>
          <a:p>
            <a:pPr algn="ctr"/>
            <a:r>
              <a:rPr lang="ru-RU" altLang="ru-RU" sz="6000" dirty="0" smtClean="0">
                <a:solidFill>
                  <a:srgbClr val="B00000"/>
                </a:solidFill>
              </a:rPr>
              <a:t>результатов </a:t>
            </a:r>
            <a:r>
              <a:rPr lang="ru-RU" altLang="ru-RU" sz="6000" dirty="0">
                <a:solidFill>
                  <a:srgbClr val="B00000"/>
                </a:solidFill>
              </a:rPr>
              <a:t>ОГЭ </a:t>
            </a:r>
            <a:endParaRPr lang="ru-RU" altLang="ru-RU" sz="6000" dirty="0" smtClean="0">
              <a:solidFill>
                <a:srgbClr val="B00000"/>
              </a:solidFill>
            </a:endParaRPr>
          </a:p>
          <a:p>
            <a:pPr algn="ctr"/>
            <a:r>
              <a:rPr lang="ru-RU" altLang="ru-RU" sz="6000" dirty="0" smtClean="0">
                <a:solidFill>
                  <a:srgbClr val="B00000"/>
                </a:solidFill>
              </a:rPr>
              <a:t>по физике </a:t>
            </a:r>
          </a:p>
          <a:p>
            <a:pPr algn="ctr"/>
            <a:r>
              <a:rPr lang="ru-RU" altLang="ru-RU" sz="6000" dirty="0" smtClean="0">
                <a:solidFill>
                  <a:srgbClr val="B00000"/>
                </a:solidFill>
              </a:rPr>
              <a:t>в 2019 </a:t>
            </a:r>
            <a:r>
              <a:rPr lang="ru-RU" altLang="ru-RU" sz="6000" dirty="0">
                <a:solidFill>
                  <a:srgbClr val="B00000"/>
                </a:solidFill>
              </a:rPr>
              <a:t>году</a:t>
            </a:r>
            <a:br>
              <a:rPr lang="ru-RU" altLang="ru-RU" sz="6000" dirty="0">
                <a:solidFill>
                  <a:srgbClr val="B00000"/>
                </a:solidFill>
              </a:rPr>
            </a:br>
            <a:endParaRPr lang="ru-RU" sz="6000" b="1" dirty="0">
              <a:ln w="0">
                <a:noFill/>
              </a:ln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59439"/>
              </p:ext>
            </p:extLst>
          </p:nvPr>
        </p:nvGraphicFramePr>
        <p:xfrm>
          <a:off x="97536" y="170671"/>
          <a:ext cx="8814818" cy="66150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6196"/>
                <a:gridCol w="1339395"/>
                <a:gridCol w="1053199"/>
                <a:gridCol w="984512"/>
                <a:gridCol w="386363"/>
                <a:gridCol w="437879"/>
                <a:gridCol w="386363"/>
                <a:gridCol w="429292"/>
                <a:gridCol w="386363"/>
                <a:gridCol w="437879"/>
                <a:gridCol w="386363"/>
                <a:gridCol w="463638"/>
                <a:gridCol w="678285"/>
                <a:gridCol w="609596"/>
                <a:gridCol w="549495"/>
              </a:tblGrid>
              <a:tr h="494522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Информация о результатах ОГЭ в 9 классе по физике в 2019 году на 11.06.2019 г.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59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№ п/п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Школа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Количество выпускников допущенных до ГИА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Количество учащихся, участвовавших в ОГЭ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Количество (процент) учащихся, набравших соответсвующий балл по пятибальной шкале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Наибольший первичный балл (из 40)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Средний первичный балл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Средний балл по 5-бальной шкале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"2" (0-9)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 "3" (10-19)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"4" (20-30)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"5" (31-40)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7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Бердюгинская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Гаевская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11,0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Горкинская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Дубская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Зайковская</a:t>
                      </a:r>
                      <a:r>
                        <a:rPr lang="ru-RU" sz="1200" u="none" strike="noStrike" dirty="0">
                          <a:effectLst/>
                        </a:rPr>
                        <a:t> №1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29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6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Зайковская</a:t>
                      </a:r>
                      <a:r>
                        <a:rPr lang="ru-RU" sz="1200" u="none" strike="noStrike" dirty="0">
                          <a:effectLst/>
                        </a:rPr>
                        <a:t> №2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75,0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25,0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14,5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Знаменская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22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Килачевская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38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18,0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9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Киргинская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Кирилловская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Ключевская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Ницинская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Осинцевская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14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Пионерская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52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33,3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16,7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20,5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Пьянковская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16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Речкаловская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16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Рудновская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Стриганская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19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Фоминская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307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20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Харловская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417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err="1">
                          <a:effectLst/>
                        </a:rPr>
                        <a:t>Черновская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33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27,0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24176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По району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304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17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0,0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9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52,9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7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41,2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5,9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31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18,60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3,5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5593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0229308"/>
              </p:ext>
            </p:extLst>
          </p:nvPr>
        </p:nvGraphicFramePr>
        <p:xfrm>
          <a:off x="762000" y="582168"/>
          <a:ext cx="7833360" cy="5538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1393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770508"/>
              </p:ext>
            </p:extLst>
          </p:nvPr>
        </p:nvGraphicFramePr>
        <p:xfrm>
          <a:off x="109729" y="365763"/>
          <a:ext cx="8863582" cy="5864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7778"/>
                <a:gridCol w="1346804"/>
                <a:gridCol w="1059025"/>
                <a:gridCol w="989958"/>
                <a:gridCol w="388500"/>
                <a:gridCol w="440303"/>
                <a:gridCol w="388500"/>
                <a:gridCol w="431667"/>
                <a:gridCol w="388500"/>
                <a:gridCol w="440303"/>
                <a:gridCol w="388500"/>
                <a:gridCol w="466202"/>
                <a:gridCol w="682037"/>
                <a:gridCol w="612969"/>
                <a:gridCol w="552536"/>
              </a:tblGrid>
              <a:tr h="766034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Информация о результатах ОГЭ в 9 классе по физике в 2019 году на 11.06.2019 г.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687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№ п/п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Школа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Количество выпускников допущенных до ГИА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Количество учащихся, участвовавших в ОГЭ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Количество (процент) учащихся, набравших соответсвующий балл по пятибальной шкале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Наибольший первичный балл (из 40)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Средний первичный балл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Средний балл по 5-бальной шкале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574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"2" (0-9)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 "3" (10-19)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"4" (20-30)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"5" (31-40)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44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Гаевская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100,0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11,0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2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Дубская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3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Зайковская</a:t>
                      </a:r>
                      <a:r>
                        <a:rPr lang="ru-RU" sz="1200" u="none" strike="noStrike" dirty="0">
                          <a:effectLst/>
                        </a:rPr>
                        <a:t> №1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29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4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Зайковская</a:t>
                      </a:r>
                      <a:r>
                        <a:rPr lang="ru-RU" sz="1200" u="none" strike="noStrike" dirty="0">
                          <a:effectLst/>
                        </a:rPr>
                        <a:t> №2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75,0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25,0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14,5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856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Килачевская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38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100,0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18,0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6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Ницинская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7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7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Пионерская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52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33,3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16,7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20,5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74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8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err="1">
                          <a:effectLst/>
                        </a:rPr>
                        <a:t>Черновская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33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27,0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7450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По району</a:t>
                      </a:r>
                      <a:endParaRPr lang="ru-RU" sz="9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304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17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0,0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9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52,9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7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41,2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5,9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31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18,60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3,5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769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329356"/>
              </p:ext>
            </p:extLst>
          </p:nvPr>
        </p:nvGraphicFramePr>
        <p:xfrm>
          <a:off x="109729" y="365763"/>
          <a:ext cx="8863582" cy="5864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7778"/>
                <a:gridCol w="1346804"/>
                <a:gridCol w="1059025"/>
                <a:gridCol w="989958"/>
                <a:gridCol w="388500"/>
                <a:gridCol w="440303"/>
                <a:gridCol w="388500"/>
                <a:gridCol w="431667"/>
                <a:gridCol w="388500"/>
                <a:gridCol w="440303"/>
                <a:gridCol w="388500"/>
                <a:gridCol w="466202"/>
                <a:gridCol w="682037"/>
                <a:gridCol w="612969"/>
                <a:gridCol w="552536"/>
              </a:tblGrid>
              <a:tr h="766034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Информация о результатах ОГЭ в 9 классе по физике в 2019 году на 11.06.2019 г.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687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№ п/п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Школа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Количество выпускников допущенных до ГИА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Количество учащихся, участвовавших в ОГЭ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Количество (процент) учащихся, набравших соответсвующий балл по пятибальной шкале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Наибольший первичный балл (из 40)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Средний первичный балл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Средний балл по 5-бальной шкале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574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"2" (0-9)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 "3" (10-19)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"4" (20-30)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"5" (31-40)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44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кол-во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1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Гаевская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100,0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11,0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2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Дубская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7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100,0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3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Зайковская</a:t>
                      </a:r>
                      <a:r>
                        <a:rPr lang="ru-RU" sz="1200" u="none" strike="noStrike" dirty="0">
                          <a:effectLst/>
                        </a:rPr>
                        <a:t> №1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29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50,0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50,0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4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Зайковская</a:t>
                      </a:r>
                      <a:r>
                        <a:rPr lang="ru-RU" sz="1200" u="none" strike="noStrike" dirty="0">
                          <a:effectLst/>
                        </a:rPr>
                        <a:t> №2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75,0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25,0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14,5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856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Килачевская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38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100,0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18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18,0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/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6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>
                          <a:effectLst/>
                        </a:rPr>
                        <a:t>Ницинская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7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100,0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7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7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Пионерская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52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33,3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16,7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20,5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3,7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4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effectLst/>
                          <a:latin typeface="Times New Roman"/>
                        </a:rPr>
                        <a:t>8</a:t>
                      </a:r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err="1">
                          <a:effectLst/>
                        </a:rPr>
                        <a:t>Черновская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33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100,0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27,0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450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По району</a:t>
                      </a:r>
                      <a:endParaRPr lang="ru-RU" sz="9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304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17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0,0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9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52,9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7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41,2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5,9</a:t>
                      </a:r>
                      <a:endParaRPr lang="ru-RU" sz="1200" b="1" i="1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31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18,60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3,5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285" marR="7285" marT="728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4053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7827600"/>
              </p:ext>
            </p:extLst>
          </p:nvPr>
        </p:nvGraphicFramePr>
        <p:xfrm>
          <a:off x="451104" y="853440"/>
          <a:ext cx="8400288" cy="5193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04672" y="390144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Процент выполнения заданий с кратким ответом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227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4672" y="390144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Процент выполнения заданий с </a:t>
            </a:r>
            <a:r>
              <a:rPr lang="ru-RU" dirty="0" smtClean="0"/>
              <a:t>развернутым</a:t>
            </a:r>
            <a:r>
              <a:rPr lang="ru-RU" dirty="0" smtClean="0"/>
              <a:t> </a:t>
            </a:r>
            <a:r>
              <a:rPr lang="ru-RU" dirty="0" smtClean="0"/>
              <a:t>ответом</a:t>
            </a:r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9245957"/>
              </p:ext>
            </p:extLst>
          </p:nvPr>
        </p:nvGraphicFramePr>
        <p:xfrm>
          <a:off x="438912" y="1240536"/>
          <a:ext cx="8266176" cy="4867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07901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646</TotalTime>
  <Words>631</Words>
  <Application>Microsoft Office PowerPoint</Application>
  <PresentationFormat>Экран (4:3)</PresentationFormat>
  <Paragraphs>670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101</cp:revision>
  <dcterms:created xsi:type="dcterms:W3CDTF">2013-11-19T05:52:05Z</dcterms:created>
  <dcterms:modified xsi:type="dcterms:W3CDTF">2019-10-30T18:39:36Z</dcterms:modified>
</cp:coreProperties>
</file>