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60" r:id="rId2"/>
    <p:sldId id="262" r:id="rId3"/>
    <p:sldId id="263" r:id="rId4"/>
    <p:sldId id="264" r:id="rId5"/>
    <p:sldId id="265" r:id="rId6"/>
    <p:sldId id="266" r:id="rId7"/>
    <p:sldId id="267" r:id="rId8"/>
    <p:sldId id="268" r:id="rId9"/>
    <p:sldId id="269" r:id="rId10"/>
    <p:sldId id="270" r:id="rId11"/>
    <p:sldId id="271" r:id="rId12"/>
    <p:sldId id="272" r:id="rId13"/>
    <p:sldId id="273" r:id="rId14"/>
    <p:sldId id="275" r:id="rId15"/>
    <p:sldId id="276" r:id="rId16"/>
    <p:sldId id="274" r:id="rId17"/>
    <p:sldId id="257" r:id="rId18"/>
    <p:sldId id="259" r:id="rId19"/>
    <p:sldId id="25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8026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4157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66472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599606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5832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19552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296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44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8818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08.12.2019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62750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C71EC6-210F-42DE-9C53-41977AD35B3D}" type="datetimeFigureOut">
              <a:rPr lang="ru-RU" smtClean="0"/>
              <a:t>08.12.2019</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3674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C71EC6-210F-42DE-9C53-41977AD35B3D}" type="datetimeFigureOut">
              <a:rPr lang="ru-RU" smtClean="0"/>
              <a:t>08.12.2019</a:t>
            </a:fld>
            <a:endParaRPr lang="ru-RU"/>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046749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377044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C71EC6-210F-42DE-9C53-41977AD35B3D}" type="datetimeFigureOut">
              <a:rPr lang="ru-RU" smtClean="0"/>
              <a:t>08.12.2019</a:t>
            </a:fld>
            <a:endParaRPr lang="ru-RU"/>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19B0651-EE4F-4900-A07F-96A6BFA9D0F0}" type="slidenum">
              <a:rPr lang="ru-RU" smtClean="0"/>
              <a:t>‹#›</a:t>
            </a:fld>
            <a:endParaRPr lang="ru-RU"/>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42709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pedsovet.su/metodika/priemy/6001_kubik_bluma_na_uroke"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692697"/>
            <a:ext cx="7488832" cy="2123658"/>
          </a:xfrm>
          <a:prstGeom prst="rect">
            <a:avLst/>
          </a:prstGeom>
        </p:spPr>
        <p:txBody>
          <a:bodyPr wrap="square">
            <a:spAutoFit/>
          </a:bodyPr>
          <a:lstStyle/>
          <a:p>
            <a:pPr algn="ctr"/>
            <a:r>
              <a:rPr lang="ru-RU" altLang="ru-RU" sz="6600" b="1" dirty="0" smtClean="0">
                <a:effectLst>
                  <a:outerShdw blurRad="38100" dist="38100" dir="2700000" algn="tl">
                    <a:srgbClr val="000000"/>
                  </a:outerShdw>
                </a:effectLst>
              </a:rPr>
              <a:t>Приём</a:t>
            </a:r>
            <a:endParaRPr lang="ru-RU" altLang="ru-RU" sz="6600" dirty="0"/>
          </a:p>
          <a:p>
            <a:pPr algn="ctr"/>
            <a:r>
              <a:rPr lang="ru-RU" altLang="ru-RU" sz="6600" b="1" dirty="0" smtClean="0">
                <a:effectLst>
                  <a:outerShdw blurRad="38100" dist="38100" dir="2700000" algn="tl">
                    <a:srgbClr val="000000"/>
                  </a:outerShdw>
                </a:effectLst>
              </a:rPr>
              <a:t>«Кубик </a:t>
            </a:r>
            <a:r>
              <a:rPr lang="ru-RU" altLang="ru-RU" sz="6600" b="1" dirty="0" err="1" smtClean="0">
                <a:effectLst>
                  <a:outerShdw blurRad="38100" dist="38100" dir="2700000" algn="tl">
                    <a:srgbClr val="000000"/>
                  </a:outerShdw>
                </a:effectLst>
              </a:rPr>
              <a:t>Блума</a:t>
            </a:r>
            <a:r>
              <a:rPr lang="ru-RU" altLang="ru-RU" sz="6600" b="1" dirty="0" smtClean="0">
                <a:effectLst>
                  <a:outerShdw blurRad="38100" dist="38100" dir="2700000" algn="tl">
                    <a:srgbClr val="000000"/>
                  </a:outerShdw>
                </a:effectLst>
              </a:rPr>
              <a:t>»</a:t>
            </a:r>
            <a:endParaRPr lang="ru-RU" altLang="ru-RU" sz="6600" b="1" dirty="0">
              <a:effectLst>
                <a:outerShdw blurRad="38100" dist="38100" dir="2700000" algn="tl">
                  <a:srgbClr val="000000"/>
                </a:outerShdw>
              </a:effectLst>
            </a:endParaRPr>
          </a:p>
        </p:txBody>
      </p:sp>
      <p:pic>
        <p:nvPicPr>
          <p:cNvPr id="1026" name="Picture 2" descr="http://s736593.cdn3.setup.ru/u/pic/8f/49a2debc5611e68359e17955198316/-/%D0%A0%D0%B0%D0%B7%D0%B2%D0%B5%D1%80%D1%82%D0%BA%D0%B0_%D0%BA%D1%83%D0%B1%D0%B0%20%282%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837702"/>
            <a:ext cx="4752528" cy="3227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2204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3" y="1389916"/>
            <a:ext cx="8784975" cy="5693866"/>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a:t>Поделись</a:t>
            </a:r>
            <a:r>
              <a:rPr lang="ru-RU" sz="2800" dirty="0"/>
              <a:t>.</a:t>
            </a:r>
          </a:p>
          <a:p>
            <a:pPr indent="457200" algn="just" fontAlgn="base"/>
            <a:r>
              <a:rPr lang="ru-RU" sz="2800" dirty="0" smtClean="0"/>
              <a:t>Это вопросы для </a:t>
            </a:r>
            <a:r>
              <a:rPr lang="ru-RU" sz="2800" dirty="0"/>
              <a:t>активации мыслительной деятельности учащихся, учат их анализировать, выделять факты и следствия, оценивать значимость полученных сведений, акцентировать внимание на их оценке.</a:t>
            </a:r>
          </a:p>
          <a:p>
            <a:pPr indent="457200" algn="just" fontAlgn="base"/>
            <a:r>
              <a:rPr lang="ru-RU" sz="2800" dirty="0"/>
              <a:t>Вопросам </a:t>
            </a:r>
            <a:r>
              <a:rPr lang="ru-RU" sz="2800" dirty="0" smtClean="0"/>
              <a:t>желательно </a:t>
            </a:r>
            <a:r>
              <a:rPr lang="ru-RU" sz="2800" dirty="0"/>
              <a:t>добавлять </a:t>
            </a:r>
            <a:r>
              <a:rPr lang="ru-RU" sz="2800" i="1" dirty="0"/>
              <a:t>эмоциональную окраску.</a:t>
            </a:r>
            <a:r>
              <a:rPr lang="ru-RU" sz="2800" dirty="0"/>
              <a:t> То есть, сконцентрировать внимание на ощущениях и чувствах ученика, его эмоциях, которые вызваны названной темой.</a:t>
            </a:r>
          </a:p>
          <a:p>
            <a:pPr indent="457200" algn="just" fontAlgn="base"/>
            <a:r>
              <a:rPr lang="ru-RU" sz="2800" dirty="0"/>
              <a:t>Например, Поделись, что ты чувствуешь, когда слышишь музыку Моцарта? Или Почему ты выбрал именно эту тему?</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3640389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3646" y="1628800"/>
            <a:ext cx="8784975" cy="4401205"/>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i="1" dirty="0" smtClean="0"/>
              <a:t>Вопросы </a:t>
            </a:r>
            <a:r>
              <a:rPr lang="ru-RU" sz="2800" b="1" i="1" dirty="0"/>
              <a:t>формулирует </a:t>
            </a:r>
            <a:r>
              <a:rPr lang="ru-RU" sz="2800" b="1" i="1" dirty="0" smtClean="0"/>
              <a:t>учитель</a:t>
            </a:r>
            <a:r>
              <a:rPr lang="ru-RU" sz="2800" i="1" dirty="0"/>
              <a:t>.</a:t>
            </a:r>
            <a:endParaRPr lang="ru-RU" sz="2800" dirty="0"/>
          </a:p>
          <a:p>
            <a:pPr indent="457200" algn="just" fontAlgn="base"/>
            <a:r>
              <a:rPr lang="ru-RU" sz="2800" dirty="0"/>
              <a:t> Это более легкий способ, используемый на начальной стадии — когда необходимо показать учащимся примеры, способы работы с </a:t>
            </a:r>
            <a:r>
              <a:rPr lang="ru-RU" sz="2800" dirty="0" smtClean="0"/>
              <a:t>кубиком.</a:t>
            </a:r>
          </a:p>
          <a:p>
            <a:pPr indent="457200" algn="just" fontAlgn="base"/>
            <a:endParaRPr lang="ru-RU" sz="2800" dirty="0" smtClean="0"/>
          </a:p>
          <a:p>
            <a:pPr marL="457200" indent="457200" algn="just" fontAlgn="base">
              <a:buFont typeface="Wingdings" panose="05000000000000000000" pitchFamily="2" charset="2"/>
              <a:buChar char="v"/>
            </a:pPr>
            <a:r>
              <a:rPr lang="ru-RU" sz="2800" b="1" i="1" dirty="0" smtClean="0"/>
              <a:t>Вопросы </a:t>
            </a:r>
            <a:r>
              <a:rPr lang="ru-RU" sz="2800" b="1" i="1" dirty="0"/>
              <a:t>формулируют </a:t>
            </a:r>
            <a:r>
              <a:rPr lang="ru-RU" sz="2800" b="1" i="1" dirty="0" smtClean="0"/>
              <a:t>учащиеся</a:t>
            </a:r>
            <a:r>
              <a:rPr lang="ru-RU" sz="2800" b="1" i="1" dirty="0"/>
              <a:t>.</a:t>
            </a:r>
            <a:endParaRPr lang="ru-RU" sz="2800" b="1" dirty="0"/>
          </a:p>
          <a:p>
            <a:pPr indent="457200" algn="just" fontAlgn="base"/>
            <a:r>
              <a:rPr lang="ru-RU" sz="2800" dirty="0"/>
              <a:t>Это вариант требует определенной подготовки от детей, так как придумать вопросы репродуктивного характера легко, а вот вопросы-задания требуют определенного </a:t>
            </a:r>
            <a:r>
              <a:rPr lang="ru-RU" sz="2800" dirty="0" smtClean="0"/>
              <a:t>навыка</a:t>
            </a:r>
            <a:r>
              <a:rPr lang="ru-RU" sz="2800" dirty="0"/>
              <a:t>.</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dirty="0"/>
              <a:t>варианты использования </a:t>
            </a:r>
            <a:r>
              <a:rPr lang="ru-RU" sz="3600" b="1" dirty="0" smtClean="0"/>
              <a:t>а уроках</a:t>
            </a:r>
            <a:endParaRPr lang="ru-RU" sz="3600" i="1" dirty="0"/>
          </a:p>
        </p:txBody>
      </p:sp>
    </p:spTree>
    <p:extLst>
      <p:ext uri="{BB962C8B-B14F-4D97-AF65-F5344CB8AC3E}">
        <p14:creationId xmlns:p14="http://schemas.microsoft.com/office/powerpoint/2010/main" val="2485170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157192"/>
            <a:ext cx="8784975" cy="954107"/>
          </a:xfrm>
          <a:prstGeom prst="rect">
            <a:avLst/>
          </a:prstGeom>
        </p:spPr>
        <p:txBody>
          <a:bodyPr wrap="square">
            <a:spAutoFit/>
          </a:bodyPr>
          <a:lstStyle/>
          <a:p>
            <a:pPr marL="457200" algn="just" fontAlgn="base"/>
            <a:r>
              <a:rPr lang="ru-RU" sz="2800" dirty="0"/>
              <a:t>Источник: </a:t>
            </a:r>
            <a:r>
              <a:rPr lang="en-US" sz="2800" dirty="0">
                <a:hlinkClick r:id="rId2"/>
              </a:rPr>
              <a:t>http://pedsovet.su/metodika/priemy/6001_kubik_bluma_na_uroke</a:t>
            </a:r>
            <a:endParaRPr lang="ru-RU" sz="2800" dirty="0"/>
          </a:p>
        </p:txBody>
      </p:sp>
      <p:sp>
        <p:nvSpPr>
          <p:cNvPr id="3" name="Прямоугольник 2"/>
          <p:cNvSpPr/>
          <p:nvPr/>
        </p:nvSpPr>
        <p:spPr>
          <a:xfrm>
            <a:off x="395536" y="188640"/>
            <a:ext cx="8568952" cy="646331"/>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smtClean="0">
                <a:solidFill>
                  <a:srgbClr val="000000"/>
                </a:solidFill>
                <a:latin typeface="Calibri" panose="020F0502020204030204" pitchFamily="34" charset="0"/>
              </a:rPr>
              <a:t>Блума</a:t>
            </a:r>
            <a:endParaRPr lang="ru-RU" sz="3600" i="1" dirty="0"/>
          </a:p>
        </p:txBody>
      </p:sp>
    </p:spTree>
    <p:extLst>
      <p:ext uri="{BB962C8B-B14F-4D97-AF65-F5344CB8AC3E}">
        <p14:creationId xmlns:p14="http://schemas.microsoft.com/office/powerpoint/2010/main" val="389693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188640"/>
            <a:ext cx="8568952" cy="646331"/>
          </a:xfrm>
          <a:prstGeom prst="rect">
            <a:avLst/>
          </a:prstGeom>
        </p:spPr>
        <p:txBody>
          <a:bodyPr wrap="square">
            <a:spAutoFit/>
          </a:bodyPr>
          <a:lstStyle/>
          <a:p>
            <a:pPr fontAlgn="base"/>
            <a:r>
              <a:rPr lang="ru-RU" sz="3600" b="1" i="1" dirty="0" smtClean="0">
                <a:solidFill>
                  <a:srgbClr val="000000"/>
                </a:solidFill>
                <a:latin typeface="Calibri" panose="020F0502020204030204" pitchFamily="34" charset="0"/>
              </a:rPr>
              <a:t>Ромашка </a:t>
            </a:r>
            <a:r>
              <a:rPr lang="ru-RU" sz="3600" b="1" i="1" dirty="0" err="1" smtClean="0">
                <a:solidFill>
                  <a:srgbClr val="000000"/>
                </a:solidFill>
                <a:latin typeface="Calibri" panose="020F0502020204030204" pitchFamily="34" charset="0"/>
              </a:rPr>
              <a:t>Блума</a:t>
            </a:r>
            <a:endParaRPr lang="ru-RU" sz="3600" i="1" dirty="0"/>
          </a:p>
        </p:txBody>
      </p:sp>
      <p:pic>
        <p:nvPicPr>
          <p:cNvPr id="2050" name="Picture 2" descr="Картинки по запросу ромашка блума пример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124744"/>
            <a:ext cx="4536504" cy="507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750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Картинки по запросу пирамида блу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3888432" cy="390608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188640"/>
            <a:ext cx="8568952" cy="646331"/>
          </a:xfrm>
          <a:prstGeom prst="rect">
            <a:avLst/>
          </a:prstGeom>
        </p:spPr>
        <p:txBody>
          <a:bodyPr wrap="square">
            <a:spAutoFit/>
          </a:bodyPr>
          <a:lstStyle/>
          <a:p>
            <a:pPr fontAlgn="base"/>
            <a:r>
              <a:rPr lang="ru-RU" sz="3600" b="1" i="1" dirty="0" smtClean="0">
                <a:solidFill>
                  <a:srgbClr val="000000"/>
                </a:solidFill>
                <a:latin typeface="Calibri" panose="020F0502020204030204" pitchFamily="34" charset="0"/>
              </a:rPr>
              <a:t>Ромашка </a:t>
            </a:r>
            <a:r>
              <a:rPr lang="ru-RU" sz="3600" b="1" i="1" dirty="0" err="1" smtClean="0">
                <a:solidFill>
                  <a:srgbClr val="000000"/>
                </a:solidFill>
                <a:latin typeface="Calibri" panose="020F0502020204030204" pitchFamily="34" charset="0"/>
              </a:rPr>
              <a:t>Блума</a:t>
            </a:r>
            <a:endParaRPr lang="ru-RU" sz="3600" i="1" dirty="0"/>
          </a:p>
        </p:txBody>
      </p:sp>
      <p:sp>
        <p:nvSpPr>
          <p:cNvPr id="2" name="Прямоугольник 1"/>
          <p:cNvSpPr/>
          <p:nvPr/>
        </p:nvSpPr>
        <p:spPr>
          <a:xfrm>
            <a:off x="3635896" y="834971"/>
            <a:ext cx="5112568" cy="2585323"/>
          </a:xfrm>
          <a:prstGeom prst="rect">
            <a:avLst/>
          </a:prstGeom>
        </p:spPr>
        <p:txBody>
          <a:bodyPr wrap="square">
            <a:spAutoFit/>
          </a:bodyPr>
          <a:lstStyle/>
          <a:p>
            <a:pPr indent="457200" algn="just">
              <a:spcAft>
                <a:spcPts val="0"/>
              </a:spcAft>
            </a:pP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Метод </a:t>
            </a:r>
            <a:r>
              <a:rPr lang="ru-RU" dirty="0" err="1">
                <a:solidFill>
                  <a:srgbClr val="191919"/>
                </a:solidFill>
                <a:latin typeface="Arial" panose="020B0604020202020204" pitchFamily="34" charset="0"/>
                <a:ea typeface="Times New Roman" panose="02020603050405020304" pitchFamily="18" charset="0"/>
                <a:cs typeface="Times New Roman" panose="02020603050405020304" pitchFamily="18" charset="0"/>
              </a:rPr>
              <a:t>типологизирует</a:t>
            </a: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 вопросы в привязке к уровням пирамиды. </a:t>
            </a:r>
            <a:endParaRPr lang="ru-RU" dirty="0" smtClean="0">
              <a:solidFill>
                <a:srgbClr val="191919"/>
              </a:solidFill>
              <a:latin typeface="Arial" panose="020B0604020202020204" pitchFamily="34" charset="0"/>
              <a:ea typeface="Times New Roman" panose="02020603050405020304" pitchFamily="18" charset="0"/>
              <a:cs typeface="Times New Roman" panose="02020603050405020304" pitchFamily="18" charset="0"/>
            </a:endParaRPr>
          </a:p>
          <a:p>
            <a:pPr indent="457200" algn="just">
              <a:spcAft>
                <a:spcPts val="0"/>
              </a:spcAft>
            </a:pPr>
            <a:r>
              <a:rPr lang="ru-RU" dirty="0" smtClean="0">
                <a:solidFill>
                  <a:srgbClr val="191919"/>
                </a:solidFill>
                <a:latin typeface="Arial" panose="020B0604020202020204" pitchFamily="34" charset="0"/>
                <a:ea typeface="Times New Roman" panose="02020603050405020304" pitchFamily="18" charset="0"/>
                <a:cs typeface="Times New Roman" panose="02020603050405020304" pitchFamily="18" charset="0"/>
              </a:rPr>
              <a:t>Шесть </a:t>
            </a: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лепестков </a:t>
            </a:r>
            <a:r>
              <a:rPr lang="ru-RU" dirty="0" smtClean="0">
                <a:solidFill>
                  <a:srgbClr val="191919"/>
                </a:solidFill>
                <a:latin typeface="Arial" panose="020B0604020202020204" pitchFamily="34" charset="0"/>
                <a:ea typeface="Times New Roman" panose="02020603050405020304" pitchFamily="18" charset="0"/>
                <a:cs typeface="Times New Roman" panose="02020603050405020304" pitchFamily="18" charset="0"/>
              </a:rPr>
              <a:t>– шесть типов </a:t>
            </a: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вопросов.</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indent="457200" algn="just"/>
            <a:r>
              <a:rPr lang="ru-RU" dirty="0">
                <a:solidFill>
                  <a:srgbClr val="191919"/>
                </a:solidFill>
                <a:latin typeface="Arial" panose="020B0604020202020204" pitchFamily="34" charset="0"/>
                <a:ea typeface="Times New Roman" panose="02020603050405020304" pitchFamily="18" charset="0"/>
              </a:rPr>
              <a:t>От простого к сложному. От установки на получение большего объема и уточнения информации к её интерпретации, гипотезам, сценарному планированию, оценке сценариев.</a:t>
            </a:r>
            <a:endParaRPr lang="ru-RU" dirty="0"/>
          </a:p>
        </p:txBody>
      </p:sp>
      <p:pic>
        <p:nvPicPr>
          <p:cNvPr id="8" name="Picture 4" descr="Картинки по запросу ромашка блума пример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140968"/>
            <a:ext cx="3240360" cy="2975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530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188640"/>
            <a:ext cx="8568952" cy="646331"/>
          </a:xfrm>
          <a:prstGeom prst="rect">
            <a:avLst/>
          </a:prstGeom>
        </p:spPr>
        <p:txBody>
          <a:bodyPr wrap="square">
            <a:spAutoFit/>
          </a:bodyPr>
          <a:lstStyle/>
          <a:p>
            <a:pPr fontAlgn="base"/>
            <a:r>
              <a:rPr lang="ru-RU" sz="3600" b="1" i="1" dirty="0" smtClean="0">
                <a:solidFill>
                  <a:srgbClr val="000000"/>
                </a:solidFill>
                <a:latin typeface="Calibri" panose="020F0502020204030204" pitchFamily="34" charset="0"/>
              </a:rPr>
              <a:t>Ромашка </a:t>
            </a:r>
            <a:r>
              <a:rPr lang="ru-RU" sz="3600" b="1" i="1" dirty="0" err="1" smtClean="0">
                <a:solidFill>
                  <a:srgbClr val="000000"/>
                </a:solidFill>
                <a:latin typeface="Calibri" panose="020F0502020204030204" pitchFamily="34" charset="0"/>
              </a:rPr>
              <a:t>Блума</a:t>
            </a:r>
            <a:endParaRPr lang="ru-RU" sz="3600" i="1" dirty="0"/>
          </a:p>
        </p:txBody>
      </p:sp>
      <p:sp>
        <p:nvSpPr>
          <p:cNvPr id="2" name="Прямоугольник 1"/>
          <p:cNvSpPr/>
          <p:nvPr/>
        </p:nvSpPr>
        <p:spPr>
          <a:xfrm>
            <a:off x="2286000" y="2274838"/>
            <a:ext cx="4572000" cy="2308324"/>
          </a:xfrm>
          <a:prstGeom prst="rect">
            <a:avLst/>
          </a:prstGeom>
        </p:spPr>
        <p:txBody>
          <a:bodyPr>
            <a:spAutoFit/>
          </a:bodyPr>
          <a:lstStyle/>
          <a:p>
            <a:pPr algn="just">
              <a:spcAft>
                <a:spcPts val="0"/>
              </a:spcAft>
            </a:pP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Метод </a:t>
            </a:r>
            <a:r>
              <a:rPr lang="ru-RU" dirty="0" err="1">
                <a:solidFill>
                  <a:srgbClr val="191919"/>
                </a:solidFill>
                <a:latin typeface="Arial" panose="020B0604020202020204" pitchFamily="34" charset="0"/>
                <a:ea typeface="Times New Roman" panose="02020603050405020304" pitchFamily="18" charset="0"/>
                <a:cs typeface="Times New Roman" panose="02020603050405020304" pitchFamily="18" charset="0"/>
              </a:rPr>
              <a:t>типологизирует</a:t>
            </a:r>
            <a:r>
              <a:rPr lang="ru-RU" dirty="0">
                <a:solidFill>
                  <a:srgbClr val="191919"/>
                </a:solidFill>
                <a:latin typeface="Arial" panose="020B0604020202020204" pitchFamily="34" charset="0"/>
                <a:ea typeface="Times New Roman" panose="02020603050405020304" pitchFamily="18" charset="0"/>
                <a:cs typeface="Times New Roman" panose="02020603050405020304" pitchFamily="18" charset="0"/>
              </a:rPr>
              <a:t> вопросы в привязке к уровням пирамиды. Шесть лепестков - шесть типов вопросов.</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r>
              <a:rPr lang="ru-RU" dirty="0">
                <a:solidFill>
                  <a:srgbClr val="191919"/>
                </a:solidFill>
                <a:latin typeface="Arial" panose="020B0604020202020204" pitchFamily="34" charset="0"/>
                <a:ea typeface="Times New Roman" panose="02020603050405020304" pitchFamily="18" charset="0"/>
              </a:rPr>
              <a:t>От простого к сложному. От установки на получение большего объема и уточнения информации к её интерпретации, гипотезам, сценарному планированию, оценке сценариев.</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0" y="0"/>
            <a:ext cx="9118879" cy="6858000"/>
          </a:xfrm>
          <a:prstGeom prst="rect">
            <a:avLst/>
          </a:prstGeom>
        </p:spPr>
      </p:pic>
    </p:spTree>
    <p:extLst>
      <p:ext uri="{BB962C8B-B14F-4D97-AF65-F5344CB8AC3E}">
        <p14:creationId xmlns:p14="http://schemas.microsoft.com/office/powerpoint/2010/main" val="3163322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188640"/>
            <a:ext cx="8568952" cy="646331"/>
          </a:xfrm>
          <a:prstGeom prst="rect">
            <a:avLst/>
          </a:prstGeom>
        </p:spPr>
        <p:txBody>
          <a:bodyPr wrap="square">
            <a:spAutoFit/>
          </a:bodyPr>
          <a:lstStyle/>
          <a:p>
            <a:pPr fontAlgn="base"/>
            <a:r>
              <a:rPr lang="ru-RU" sz="3600" b="1" i="1" dirty="0" smtClean="0">
                <a:solidFill>
                  <a:srgbClr val="000000"/>
                </a:solidFill>
                <a:latin typeface="Calibri" panose="020F0502020204030204" pitchFamily="34" charset="0"/>
              </a:rPr>
              <a:t>Ромашка </a:t>
            </a:r>
            <a:r>
              <a:rPr lang="ru-RU" sz="3600" b="1" i="1" dirty="0" err="1" smtClean="0">
                <a:solidFill>
                  <a:srgbClr val="000000"/>
                </a:solidFill>
                <a:latin typeface="Calibri" panose="020F0502020204030204" pitchFamily="34" charset="0"/>
              </a:rPr>
              <a:t>Блума</a:t>
            </a:r>
            <a:endParaRPr lang="ru-RU" sz="3600" i="1" dirty="0"/>
          </a:p>
        </p:txBody>
      </p:sp>
      <p:pic>
        <p:nvPicPr>
          <p:cNvPr id="3074" name="Picture 2" descr="CriticalThinking2-1.png (46.17 K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8784976" cy="4219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739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08720"/>
            <a:ext cx="7632847" cy="2308324"/>
          </a:xfrm>
          <a:prstGeom prst="rect">
            <a:avLst/>
          </a:prstGeom>
        </p:spPr>
        <p:txBody>
          <a:bodyPr wrap="square">
            <a:spAutoFit/>
          </a:bodyPr>
          <a:lstStyle/>
          <a:p>
            <a:pPr algn="ctr"/>
            <a:r>
              <a:rPr lang="ru-RU" altLang="ru-RU" sz="7200" b="1" dirty="0" smtClean="0">
                <a:effectLst>
                  <a:outerShdw blurRad="38100" dist="38100" dir="2700000" algn="tl">
                    <a:srgbClr val="000000"/>
                  </a:outerShdw>
                </a:effectLst>
              </a:rPr>
              <a:t>Приём</a:t>
            </a:r>
          </a:p>
          <a:p>
            <a:pPr algn="ctr"/>
            <a:r>
              <a:rPr lang="ru-RU" altLang="ru-RU" sz="7200" b="1" dirty="0" smtClean="0">
                <a:effectLst>
                  <a:outerShdw blurRad="38100" dist="38100" dir="2700000" algn="tl">
                    <a:srgbClr val="000000"/>
                  </a:outerShdw>
                </a:effectLst>
              </a:rPr>
              <a:t>ПОПС-формула</a:t>
            </a:r>
            <a:endParaRPr lang="ru-RU" sz="7200" dirty="0"/>
          </a:p>
        </p:txBody>
      </p:sp>
    </p:spTree>
    <p:extLst>
      <p:ext uri="{BB962C8B-B14F-4D97-AF65-F5344CB8AC3E}">
        <p14:creationId xmlns:p14="http://schemas.microsoft.com/office/powerpoint/2010/main" val="31070251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7824" y="4437112"/>
            <a:ext cx="5688632" cy="1384995"/>
          </a:xfrm>
          <a:prstGeom prst="rect">
            <a:avLst/>
          </a:prstGeom>
        </p:spPr>
        <p:txBody>
          <a:bodyPr wrap="square">
            <a:spAutoFit/>
          </a:bodyPr>
          <a:lstStyle/>
          <a:p>
            <a:pPr algn="ctr">
              <a:buFontTx/>
              <a:buNone/>
            </a:pPr>
            <a:r>
              <a:rPr lang="ru-RU" altLang="ru-RU" sz="2800" i="1" dirty="0">
                <a:latin typeface="Calibri" panose="020F0502020204030204" pitchFamily="34" charset="0"/>
              </a:rPr>
              <a:t> </a:t>
            </a:r>
            <a:r>
              <a:rPr lang="ru-RU" altLang="ru-RU" sz="2800" b="1" i="1" dirty="0">
                <a:latin typeface="Calibri" panose="020F0502020204030204" pitchFamily="34" charset="0"/>
              </a:rPr>
              <a:t>Автор интерактивного приёма –</a:t>
            </a:r>
          </a:p>
          <a:p>
            <a:pPr algn="ctr">
              <a:buFontTx/>
              <a:buNone/>
            </a:pPr>
            <a:r>
              <a:rPr lang="ru-RU" altLang="ru-RU" sz="2800" b="1" i="1" dirty="0">
                <a:latin typeface="Calibri" panose="020F0502020204030204" pitchFamily="34" charset="0"/>
              </a:rPr>
              <a:t>      профессор права из ЮАР</a:t>
            </a:r>
          </a:p>
          <a:p>
            <a:pPr algn="ctr">
              <a:buFontTx/>
              <a:buNone/>
            </a:pPr>
            <a:r>
              <a:rPr lang="ru-RU" altLang="ru-RU" sz="2800" b="1" i="1" dirty="0">
                <a:latin typeface="Calibri" panose="020F0502020204030204" pitchFamily="34" charset="0"/>
              </a:rPr>
              <a:t>      Дэйвид </a:t>
            </a:r>
            <a:r>
              <a:rPr lang="ru-RU" altLang="ru-RU" sz="2800" b="1" i="1" dirty="0" err="1">
                <a:latin typeface="Calibri" panose="020F0502020204030204" pitchFamily="34" charset="0"/>
              </a:rPr>
              <a:t>Маккойд-Мэйсон</a:t>
            </a:r>
            <a:endParaRPr lang="ru-RU" sz="2800" i="1" dirty="0">
              <a:latin typeface="Calibri" panose="020F0502020204030204" pitchFamily="34" charset="0"/>
            </a:endParaRPr>
          </a:p>
        </p:txBody>
      </p:sp>
      <p:sp>
        <p:nvSpPr>
          <p:cNvPr id="3" name="AutoShape 2" descr="https://northtexan.unt.edu/sites/default/files/2016_winter_16_david-mason_0012_large.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948" t="-653" r="19197" b="653"/>
          <a:stretch/>
        </p:blipFill>
        <p:spPr bwMode="auto">
          <a:xfrm>
            <a:off x="899591" y="380999"/>
            <a:ext cx="3960441" cy="3624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5835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t="14319"/>
          <a:stretch/>
        </p:blipFill>
        <p:spPr bwMode="auto">
          <a:xfrm>
            <a:off x="467544" y="692696"/>
            <a:ext cx="8160907" cy="5244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4262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003461"/>
            <a:ext cx="5976664" cy="6001643"/>
          </a:xfrm>
          <a:prstGeom prst="rect">
            <a:avLst/>
          </a:prstGeom>
        </p:spPr>
        <p:txBody>
          <a:bodyPr wrap="square">
            <a:spAutoFit/>
          </a:bodyPr>
          <a:lstStyle/>
          <a:p>
            <a:pPr indent="457200" algn="just"/>
            <a:r>
              <a:rPr lang="ru-RU" sz="2400" i="1" dirty="0" smtClean="0">
                <a:solidFill>
                  <a:srgbClr val="000000"/>
                </a:solidFill>
                <a:latin typeface="Calibri" panose="020F0502020204030204" pitchFamily="34" charset="0"/>
              </a:rPr>
              <a:t>Бенджамин </a:t>
            </a:r>
            <a:r>
              <a:rPr lang="ru-RU" sz="2400" i="1" dirty="0" err="1">
                <a:solidFill>
                  <a:srgbClr val="000000"/>
                </a:solidFill>
                <a:latin typeface="Calibri" panose="020F0502020204030204" pitchFamily="34" charset="0"/>
              </a:rPr>
              <a:t>Блум</a:t>
            </a:r>
            <a:r>
              <a:rPr lang="ru-RU" sz="2400" i="1" dirty="0">
                <a:solidFill>
                  <a:srgbClr val="000000"/>
                </a:solidFill>
                <a:latin typeface="Calibri" panose="020F0502020204030204" pitchFamily="34" charset="0"/>
              </a:rPr>
              <a:t> </a:t>
            </a:r>
            <a:r>
              <a:rPr lang="ru-RU" sz="2400" i="1" dirty="0" smtClean="0">
                <a:solidFill>
                  <a:srgbClr val="000000"/>
                </a:solidFill>
                <a:latin typeface="Calibri" panose="020F0502020204030204" pitchFamily="34" charset="0"/>
              </a:rPr>
              <a:t>– </a:t>
            </a:r>
            <a:r>
              <a:rPr lang="ru-RU" sz="2400" i="1" dirty="0">
                <a:latin typeface="Calibri" panose="020F0502020204030204" pitchFamily="34" charset="0"/>
              </a:rPr>
              <a:t>американский психолог, автор знаменитой пирамиды мыслительных умений (или таксономии), </a:t>
            </a:r>
            <a:r>
              <a:rPr lang="ru-RU" sz="2400" i="1" dirty="0">
                <a:solidFill>
                  <a:srgbClr val="000000"/>
                </a:solidFill>
                <a:latin typeface="Calibri" panose="020F0502020204030204" pitchFamily="34" charset="0"/>
              </a:rPr>
              <a:t>– </a:t>
            </a:r>
            <a:r>
              <a:rPr lang="ru-RU" sz="2400" i="1" dirty="0" smtClean="0">
                <a:latin typeface="Calibri" panose="020F0502020204030204" pitchFamily="34" charset="0"/>
              </a:rPr>
              <a:t>таксономия </a:t>
            </a:r>
            <a:r>
              <a:rPr lang="ru-RU" sz="2400" i="1" dirty="0" err="1" smtClean="0">
                <a:latin typeface="Calibri" panose="020F0502020204030204" pitchFamily="34" charset="0"/>
              </a:rPr>
              <a:t>Блума</a:t>
            </a:r>
            <a:r>
              <a:rPr lang="ru-RU" sz="2400" i="1" dirty="0" smtClean="0">
                <a:latin typeface="Calibri" panose="020F0502020204030204" pitchFamily="34" charset="0"/>
              </a:rPr>
              <a:t>; </a:t>
            </a:r>
            <a:r>
              <a:rPr lang="ru-RU" sz="2400" i="1" dirty="0" smtClean="0">
                <a:solidFill>
                  <a:srgbClr val="000000"/>
                </a:solidFill>
                <a:latin typeface="Calibri" panose="020F0502020204030204" pitchFamily="34" charset="0"/>
              </a:rPr>
              <a:t>автор </a:t>
            </a:r>
            <a:r>
              <a:rPr lang="ru-RU" sz="2400" i="1" dirty="0">
                <a:solidFill>
                  <a:srgbClr val="000000"/>
                </a:solidFill>
                <a:latin typeface="Calibri" panose="020F0502020204030204" pitchFamily="34" charset="0"/>
              </a:rPr>
              <a:t>уникальной системы алгоритмов педагогической деятельности. </a:t>
            </a:r>
            <a:endParaRPr lang="ru-RU" sz="2400" i="1" dirty="0" smtClean="0">
              <a:solidFill>
                <a:srgbClr val="000000"/>
              </a:solidFill>
              <a:latin typeface="Calibri" panose="020F0502020204030204" pitchFamily="34" charset="0"/>
            </a:endParaRPr>
          </a:p>
          <a:p>
            <a:pPr indent="457200" algn="just"/>
            <a:r>
              <a:rPr lang="ru-RU" sz="2400" i="1" dirty="0" smtClean="0">
                <a:solidFill>
                  <a:srgbClr val="000000"/>
                </a:solidFill>
                <a:latin typeface="Calibri" panose="020F0502020204030204" pitchFamily="34" charset="0"/>
              </a:rPr>
              <a:t>Предложенная </a:t>
            </a:r>
            <a:r>
              <a:rPr lang="ru-RU" sz="2400" i="1" dirty="0">
                <a:solidFill>
                  <a:srgbClr val="000000"/>
                </a:solidFill>
                <a:latin typeface="Calibri" panose="020F0502020204030204" pitchFamily="34" charset="0"/>
              </a:rPr>
              <a:t>им </a:t>
            </a:r>
            <a:r>
              <a:rPr lang="ru-RU" sz="2400" i="1" dirty="0" smtClean="0">
                <a:solidFill>
                  <a:srgbClr val="000000"/>
                </a:solidFill>
                <a:latin typeface="Calibri" panose="020F0502020204030204" pitchFamily="34" charset="0"/>
              </a:rPr>
              <a:t>теория разделяет </a:t>
            </a:r>
            <a:r>
              <a:rPr lang="ru-RU" sz="2400" i="1" dirty="0">
                <a:solidFill>
                  <a:srgbClr val="000000"/>
                </a:solidFill>
                <a:latin typeface="Calibri" panose="020F0502020204030204" pitchFamily="34" charset="0"/>
              </a:rPr>
              <a:t>образовательные цели на три блока: когнитивную, психомоторную и аффективную</a:t>
            </a:r>
            <a:r>
              <a:rPr lang="ru-RU" sz="2400" i="1" dirty="0" smtClean="0">
                <a:solidFill>
                  <a:srgbClr val="000000"/>
                </a:solidFill>
                <a:latin typeface="Calibri" panose="020F0502020204030204" pitchFamily="34" charset="0"/>
              </a:rPr>
              <a:t>.</a:t>
            </a:r>
            <a:r>
              <a:rPr lang="ru-RU" sz="2400" i="1" dirty="0">
                <a:latin typeface="Calibri" panose="020F0502020204030204" pitchFamily="34" charset="0"/>
              </a:rPr>
              <a:t> </a:t>
            </a:r>
            <a:endParaRPr lang="ru-RU" sz="2400" i="1" dirty="0" smtClean="0">
              <a:latin typeface="Calibri" panose="020F0502020204030204" pitchFamily="34" charset="0"/>
            </a:endParaRPr>
          </a:p>
          <a:p>
            <a:pPr indent="457200" algn="just"/>
            <a:r>
              <a:rPr lang="ru-RU" sz="2400" i="1" dirty="0" smtClean="0">
                <a:solidFill>
                  <a:srgbClr val="000000"/>
                </a:solidFill>
                <a:latin typeface="Calibri" panose="020F0502020204030204" pitchFamily="34" charset="0"/>
              </a:rPr>
              <a:t>Проще </a:t>
            </a:r>
            <a:r>
              <a:rPr lang="ru-RU" sz="2400" i="1" dirty="0">
                <a:solidFill>
                  <a:srgbClr val="000000"/>
                </a:solidFill>
                <a:latin typeface="Calibri" panose="020F0502020204030204" pitchFamily="34" charset="0"/>
              </a:rPr>
              <a:t>говоря, эти цели можно обозначить блоками "Знаю", "Творю" и "Умею". То есть, ребенку предлагают не готовое знание, а проблему. А он, используя свой опыт и познания, должен найти пути разрешения этой проблемы.</a:t>
            </a:r>
            <a:endParaRPr lang="ru-RU" sz="2400" i="1" dirty="0">
              <a:latin typeface="Calibri" panose="020F0502020204030204" pitchFamily="34" charset="0"/>
            </a:endParaRPr>
          </a:p>
        </p:txBody>
      </p:sp>
      <p:sp>
        <p:nvSpPr>
          <p:cNvPr id="3" name="Прямоугольник 2"/>
          <p:cNvSpPr/>
          <p:nvPr/>
        </p:nvSpPr>
        <p:spPr>
          <a:xfrm>
            <a:off x="634051" y="332656"/>
            <a:ext cx="3096344" cy="646331"/>
          </a:xfrm>
          <a:prstGeom prst="rect">
            <a:avLst/>
          </a:prstGeom>
        </p:spPr>
        <p:txBody>
          <a:bodyPr wrap="square">
            <a:spAutoFit/>
          </a:bodyPr>
          <a:lstStyle/>
          <a:p>
            <a:pPr algn="just"/>
            <a:r>
              <a:rPr lang="ru-RU" sz="3600" b="1" i="1" dirty="0">
                <a:solidFill>
                  <a:srgbClr val="000000"/>
                </a:solidFill>
                <a:latin typeface="Calibri" panose="020F0502020204030204" pitchFamily="34" charset="0"/>
              </a:rPr>
              <a:t>Для </a:t>
            </a:r>
            <a:r>
              <a:rPr lang="ru-RU" sz="3600" b="1" i="1" dirty="0" smtClean="0">
                <a:solidFill>
                  <a:srgbClr val="000000"/>
                </a:solidFill>
                <a:latin typeface="Calibri" panose="020F0502020204030204" pitchFamily="34" charset="0"/>
              </a:rPr>
              <a:t>справки:</a:t>
            </a:r>
            <a:endParaRPr lang="ru-RU" sz="3600" b="1" dirty="0">
              <a:latin typeface="Calibri" panose="020F0502020204030204" pitchFamily="34" charset="0"/>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5199" t="3155" r="389" b="58983"/>
          <a:stretch/>
        </p:blipFill>
        <p:spPr bwMode="auto">
          <a:xfrm>
            <a:off x="6516216" y="2060848"/>
            <a:ext cx="2232248"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8504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0462" y="1700808"/>
            <a:ext cx="8424936" cy="4385816"/>
          </a:xfrm>
          <a:prstGeom prst="rect">
            <a:avLst/>
          </a:prstGeom>
        </p:spPr>
        <p:txBody>
          <a:bodyPr wrap="square">
            <a:spAutoFit/>
          </a:bodyPr>
          <a:lstStyle/>
          <a:p>
            <a:pPr indent="450215" algn="just" fontAlgn="base">
              <a:spcBef>
                <a:spcPts val="480"/>
              </a:spcBef>
              <a:spcAft>
                <a:spcPts val="600"/>
              </a:spcAft>
            </a:pPr>
            <a:r>
              <a:rPr lang="ru-RU" sz="2800" dirty="0" smtClean="0">
                <a:solidFill>
                  <a:srgbClr val="000000"/>
                </a:solidFill>
                <a:latin typeface="Calibri" panose="020F0502020204030204" pitchFamily="34" charset="0"/>
              </a:rPr>
              <a:t>1</a:t>
            </a:r>
            <a:r>
              <a:rPr lang="ru-RU" sz="2800" dirty="0">
                <a:solidFill>
                  <a:srgbClr val="000000"/>
                </a:solidFill>
                <a:latin typeface="Calibri" panose="020F0502020204030204" pitchFamily="34" charset="0"/>
              </a:rPr>
              <a:t>. Понадобится обычный </a:t>
            </a:r>
            <a:r>
              <a:rPr lang="ru-RU" sz="2800" dirty="0" smtClean="0">
                <a:solidFill>
                  <a:srgbClr val="000000"/>
                </a:solidFill>
                <a:latin typeface="Calibri" panose="020F0502020204030204" pitchFamily="34" charset="0"/>
              </a:rPr>
              <a:t>куб</a:t>
            </a:r>
            <a:r>
              <a:rPr lang="ru-RU" sz="2800" dirty="0">
                <a:solidFill>
                  <a:srgbClr val="000000"/>
                </a:solidFill>
                <a:latin typeface="Calibri" panose="020F0502020204030204" pitchFamily="34" charset="0"/>
              </a:rPr>
              <a:t>, на гранях которого написано:</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Назови.</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Почему.</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Объясни.</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Предложи.</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Придумай.</a:t>
            </a:r>
          </a:p>
          <a:p>
            <a:pPr marL="1136015" indent="-457200" fontAlgn="base">
              <a:spcBef>
                <a:spcPts val="480"/>
              </a:spcBef>
              <a:spcAft>
                <a:spcPts val="600"/>
              </a:spcAft>
              <a:buFont typeface="Wingdings" panose="05000000000000000000" pitchFamily="2" charset="2"/>
              <a:buChar char="v"/>
            </a:pPr>
            <a:r>
              <a:rPr lang="ru-RU" sz="2800" dirty="0" smtClean="0">
                <a:solidFill>
                  <a:srgbClr val="000000"/>
                </a:solidFill>
                <a:latin typeface="Calibri" panose="020F0502020204030204" pitchFamily="34" charset="0"/>
              </a:rPr>
              <a:t>Поделись</a:t>
            </a:r>
            <a:r>
              <a:rPr lang="ru-RU" sz="2800" dirty="0">
                <a:solidFill>
                  <a:srgbClr val="000000"/>
                </a:solidFill>
                <a:latin typeface="Calibri" panose="020F0502020204030204" pitchFamily="34" charset="0"/>
              </a:rPr>
              <a:t>.</a:t>
            </a:r>
            <a:endParaRPr lang="ru-RU" sz="2800" b="0" i="0" dirty="0">
              <a:solidFill>
                <a:srgbClr val="000000"/>
              </a:solidFill>
              <a:effectLst/>
              <a:latin typeface="Calibri" panose="020F0502020204030204" pitchFamily="34" charset="0"/>
            </a:endParaRP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smtClean="0">
                <a:solidFill>
                  <a:srgbClr val="000000"/>
                </a:solidFill>
                <a:latin typeface="Calibri" panose="020F0502020204030204" pitchFamily="34" charset="0"/>
              </a:rPr>
              <a:t>методика использования</a:t>
            </a:r>
            <a:endParaRPr lang="ru-RU" sz="3600" i="1"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487739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916832"/>
            <a:ext cx="8424936" cy="3108543"/>
          </a:xfrm>
          <a:prstGeom prst="rect">
            <a:avLst/>
          </a:prstGeom>
        </p:spPr>
        <p:txBody>
          <a:bodyPr wrap="square">
            <a:spAutoFit/>
          </a:bodyPr>
          <a:lstStyle/>
          <a:p>
            <a:pPr indent="457200" algn="just" fontAlgn="base"/>
            <a:r>
              <a:rPr lang="ru-RU" sz="2800" dirty="0"/>
              <a:t>2. Формулируется тема. То есть тема должна обозначить круг вопросов, на которые придется отвечать.</a:t>
            </a:r>
          </a:p>
          <a:p>
            <a:pPr indent="457200" algn="just" fontAlgn="base"/>
            <a:r>
              <a:rPr lang="ru-RU" sz="2800" dirty="0"/>
              <a:t>3. </a:t>
            </a:r>
            <a:r>
              <a:rPr lang="ru-RU" sz="2800" dirty="0" smtClean="0"/>
              <a:t>Учитель/ученик </a:t>
            </a:r>
            <a:r>
              <a:rPr lang="ru-RU" sz="2800" dirty="0"/>
              <a:t>бросает кубик. Выпавшая грань укажет: какого типа вопрос следует задать. Удобнее ориентироваться по слову на грани кубика — с него и должен начинаться вопрос.</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smtClean="0">
                <a:solidFill>
                  <a:srgbClr val="000000"/>
                </a:solidFill>
                <a:latin typeface="Calibri" panose="020F0502020204030204" pitchFamily="34" charset="0"/>
              </a:rPr>
              <a:t>методика использования</a:t>
            </a:r>
            <a:endParaRPr lang="ru-RU" sz="3600" i="1"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761851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700808"/>
            <a:ext cx="8424936" cy="4401205"/>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smtClean="0"/>
              <a:t>Назови</a:t>
            </a:r>
            <a:r>
              <a:rPr lang="ru-RU" sz="2800" dirty="0"/>
              <a:t>.</a:t>
            </a:r>
          </a:p>
          <a:p>
            <a:pPr indent="457200" algn="just" fontAlgn="base"/>
            <a:r>
              <a:rPr lang="ru-RU" sz="2800" dirty="0"/>
              <a:t>Предполагает воспроизведение знаний. Это самые простые вопросы. Ученику предлагается просто назвать предмет, явление, термин и т.д.</a:t>
            </a:r>
          </a:p>
          <a:p>
            <a:pPr indent="457200" algn="just" fontAlgn="base"/>
            <a:r>
              <a:rPr lang="ru-RU" sz="2800" dirty="0"/>
              <a:t>Например, "Назовите главных героев поэмы А.С. Пушкина "Евгений Онегин". Или "Назовите три признака подобия треугольников".</a:t>
            </a:r>
          </a:p>
          <a:p>
            <a:pPr indent="457200" algn="just" fontAlgn="base"/>
            <a:r>
              <a:rPr lang="ru-RU" sz="2800" dirty="0"/>
              <a:t>Данный блок можно разнообразить вариативными заданиями, которые помогают проверить самые общие знания по теме.</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3577253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700808"/>
            <a:ext cx="8208912" cy="3970318"/>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smtClean="0"/>
              <a:t>Почему</a:t>
            </a:r>
            <a:r>
              <a:rPr lang="ru-RU" sz="2800" dirty="0"/>
              <a:t>.</a:t>
            </a:r>
          </a:p>
          <a:p>
            <a:pPr indent="457200" algn="just" fontAlgn="base"/>
            <a:r>
              <a:rPr lang="ru-RU" sz="2800" dirty="0"/>
              <a:t>Это блок вопросов позволяет сформулировать причинно-следственные связи, то есть описать процессы, которые происходят с указанным предметом, явлением.  </a:t>
            </a:r>
          </a:p>
          <a:p>
            <a:pPr indent="457200" algn="just" fontAlgn="base"/>
            <a:endParaRPr lang="ru-RU" sz="2800" dirty="0" smtClean="0"/>
          </a:p>
          <a:p>
            <a:pPr indent="457200" algn="just" fontAlgn="base"/>
            <a:r>
              <a:rPr lang="ru-RU" sz="2800" dirty="0" smtClean="0"/>
              <a:t>Например</a:t>
            </a:r>
            <a:r>
              <a:rPr lang="ru-RU" sz="2800" dirty="0"/>
              <a:t>: Почему Петр Первый был прозван Великим? Почему математику называют "царицей наук"? Почему вымерли динозавры? И т.д.</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997410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865" y="1556792"/>
            <a:ext cx="8208912" cy="4832092"/>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a:t>Объясни</a:t>
            </a:r>
            <a:r>
              <a:rPr lang="ru-RU" sz="2800" dirty="0"/>
              <a:t>.</a:t>
            </a:r>
          </a:p>
          <a:p>
            <a:pPr indent="457200" algn="just" fontAlgn="base"/>
            <a:r>
              <a:rPr lang="ru-RU" sz="2800" dirty="0"/>
              <a:t>Это вопросы уточняющие. Они помогают увидеть проблему в разных аспектах и сфокусировать внимание на всех сторонах заданной проблемы.</a:t>
            </a:r>
          </a:p>
          <a:p>
            <a:pPr indent="457200" algn="just" fontAlgn="base"/>
            <a:r>
              <a:rPr lang="ru-RU" sz="2800" dirty="0"/>
              <a:t>Дополнительные фразы, которые помогут сформулировать вопросы этого блока:</a:t>
            </a:r>
          </a:p>
          <a:p>
            <a:pPr indent="457200" algn="just" fontAlgn="base"/>
            <a:r>
              <a:rPr lang="ru-RU" sz="2800" dirty="0"/>
              <a:t>Ты действительно думаешь, что…</a:t>
            </a:r>
          </a:p>
          <a:p>
            <a:pPr indent="457200" algn="just" fontAlgn="base"/>
            <a:r>
              <a:rPr lang="ru-RU" sz="2800" dirty="0"/>
              <a:t>Ты уверен, что…</a:t>
            </a:r>
          </a:p>
          <a:p>
            <a:pPr indent="457200" algn="just" fontAlgn="base"/>
            <a:r>
              <a:rPr lang="ru-RU" sz="2800" dirty="0"/>
              <a:t>Например: Ты действительно думаешь, что реформы Петра I были необходимы? Ты уверен, что во всех случаях после буквы "Ц" пишется буква "И"? </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2915319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865" y="1556792"/>
            <a:ext cx="8208912" cy="4832092"/>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smtClean="0"/>
              <a:t>Предложи</a:t>
            </a:r>
            <a:r>
              <a:rPr lang="ru-RU" sz="2800" dirty="0"/>
              <a:t>.</a:t>
            </a:r>
          </a:p>
          <a:p>
            <a:pPr indent="457200" algn="just" fontAlgn="base"/>
            <a:r>
              <a:rPr lang="ru-RU" sz="2800" dirty="0"/>
              <a:t>Ученик должен предложить свою задачу, которая позволяет применить то или иное правило. Либо предложить свое видение проблемы, свои идеи. То есть, ученик должен объяснить, как использовать то или иное знание на практике, для решения конкретных ситуаций.</a:t>
            </a:r>
          </a:p>
          <a:p>
            <a:pPr indent="457200" algn="just" fontAlgn="base"/>
            <a:r>
              <a:rPr lang="ru-RU" sz="2800" dirty="0"/>
              <a:t>Например: Предложи, где и как можно использовать таблицу Д.И. Менделеева? Для чего тебе может понадобиться знание правил рифмы?</a:t>
            </a:r>
          </a:p>
          <a:p>
            <a:pPr indent="457200" algn="just" fontAlgn="base"/>
            <a:r>
              <a:rPr lang="ru-RU" sz="2800" dirty="0"/>
              <a:t> </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2843993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865" y="1556792"/>
            <a:ext cx="8208912" cy="4832092"/>
          </a:xfrm>
          <a:prstGeom prst="rect">
            <a:avLst/>
          </a:prstGeom>
        </p:spPr>
        <p:txBody>
          <a:bodyPr wrap="square">
            <a:spAutoFit/>
          </a:bodyPr>
          <a:lstStyle/>
          <a:p>
            <a:pPr marL="457200" indent="457200" algn="just" fontAlgn="base">
              <a:buFont typeface="Wingdings" panose="05000000000000000000" pitchFamily="2" charset="2"/>
              <a:buChar char="v"/>
            </a:pPr>
            <a:r>
              <a:rPr lang="ru-RU" sz="2800" b="1" dirty="0"/>
              <a:t>Придумай</a:t>
            </a:r>
            <a:r>
              <a:rPr lang="ru-RU" sz="2800" dirty="0"/>
              <a:t>.</a:t>
            </a:r>
          </a:p>
          <a:p>
            <a:pPr indent="457200" algn="just" fontAlgn="base"/>
            <a:r>
              <a:rPr lang="ru-RU" sz="2800" dirty="0"/>
              <a:t>Это вопросы творческие, которые содержат в себе элемент предположения, вымысла.</a:t>
            </a:r>
          </a:p>
          <a:p>
            <a:pPr indent="457200" algn="just" fontAlgn="base"/>
            <a:endParaRPr lang="ru-RU" sz="2800" dirty="0" smtClean="0"/>
          </a:p>
          <a:p>
            <a:pPr indent="457200" algn="just" fontAlgn="base"/>
            <a:r>
              <a:rPr lang="ru-RU" sz="2800" dirty="0" smtClean="0"/>
              <a:t>Например</a:t>
            </a:r>
            <a:r>
              <a:rPr lang="ru-RU" sz="2800" dirty="0"/>
              <a:t>: Придумай, что будет, если на Земле исчезнут все источники пресной воды. </a:t>
            </a:r>
            <a:endParaRPr lang="ru-RU" sz="2800" dirty="0" smtClean="0"/>
          </a:p>
          <a:p>
            <a:pPr indent="457200" algn="just" fontAlgn="base"/>
            <a:r>
              <a:rPr lang="ru-RU" sz="2800" dirty="0" smtClean="0"/>
              <a:t>Придумай </a:t>
            </a:r>
            <a:r>
              <a:rPr lang="ru-RU" sz="2800" dirty="0"/>
              <a:t>рифмы к этому слову (на уроках английского, русского языка или литературы). </a:t>
            </a:r>
            <a:endParaRPr lang="ru-RU" sz="2800" dirty="0" smtClean="0"/>
          </a:p>
          <a:p>
            <a:pPr indent="457200" algn="just" fontAlgn="base"/>
            <a:r>
              <a:rPr lang="ru-RU" sz="2800" dirty="0" smtClean="0"/>
              <a:t>Придумай</a:t>
            </a:r>
            <a:r>
              <a:rPr lang="ru-RU" sz="2800" dirty="0"/>
              <a:t>, как использовался бы этот закон в наши дни?</a:t>
            </a:r>
          </a:p>
          <a:p>
            <a:pPr indent="457200" algn="just" fontAlgn="base"/>
            <a:r>
              <a:rPr lang="ru-RU" sz="2800" dirty="0"/>
              <a:t> </a:t>
            </a:r>
          </a:p>
        </p:txBody>
      </p:sp>
      <p:sp>
        <p:nvSpPr>
          <p:cNvPr id="3" name="Прямоугольник 2"/>
          <p:cNvSpPr/>
          <p:nvPr/>
        </p:nvSpPr>
        <p:spPr>
          <a:xfrm>
            <a:off x="395536" y="188640"/>
            <a:ext cx="8568952" cy="1200329"/>
          </a:xfrm>
          <a:prstGeom prst="rect">
            <a:avLst/>
          </a:prstGeom>
        </p:spPr>
        <p:txBody>
          <a:bodyPr wrap="square">
            <a:spAutoFit/>
          </a:bodyPr>
          <a:lstStyle/>
          <a:p>
            <a:pPr fontAlgn="base"/>
            <a:r>
              <a:rPr lang="ru-RU" sz="3600" b="1" i="1" dirty="0">
                <a:solidFill>
                  <a:srgbClr val="000000"/>
                </a:solidFill>
                <a:latin typeface="Calibri" panose="020F0502020204030204" pitchFamily="34" charset="0"/>
              </a:rPr>
              <a:t>Кубик </a:t>
            </a:r>
            <a:r>
              <a:rPr lang="ru-RU" sz="3600" b="1" i="1" dirty="0" err="1">
                <a:solidFill>
                  <a:srgbClr val="000000"/>
                </a:solidFill>
                <a:latin typeface="Calibri" panose="020F0502020204030204" pitchFamily="34" charset="0"/>
              </a:rPr>
              <a:t>Блума</a:t>
            </a:r>
            <a:r>
              <a:rPr lang="ru-RU" sz="3600" b="1" i="1" dirty="0">
                <a:solidFill>
                  <a:srgbClr val="000000"/>
                </a:solidFill>
                <a:latin typeface="Calibri" panose="020F0502020204030204" pitchFamily="34" charset="0"/>
              </a:rPr>
              <a:t>: </a:t>
            </a:r>
            <a:endParaRPr lang="ru-RU" sz="3600" b="1" i="1" dirty="0" smtClean="0">
              <a:solidFill>
                <a:srgbClr val="000000"/>
              </a:solidFill>
              <a:latin typeface="Calibri" panose="020F0502020204030204" pitchFamily="34" charset="0"/>
            </a:endParaRPr>
          </a:p>
          <a:p>
            <a:pPr fontAlgn="base"/>
            <a:r>
              <a:rPr lang="ru-RU" sz="3600" b="1" i="1" dirty="0"/>
              <a:t>классификация вопросов</a:t>
            </a:r>
            <a:endParaRPr lang="ru-RU" sz="3600" i="1" dirty="0"/>
          </a:p>
        </p:txBody>
      </p:sp>
    </p:spTree>
    <p:extLst>
      <p:ext uri="{BB962C8B-B14F-4D97-AF65-F5344CB8AC3E}">
        <p14:creationId xmlns:p14="http://schemas.microsoft.com/office/powerpoint/2010/main" val="3473189073"/>
      </p:ext>
    </p:extLst>
  </p:cSld>
  <p:clrMapOvr>
    <a:masterClrMapping/>
  </p:clrMapOvr>
</p:sld>
</file>

<file path=ppt/theme/theme1.xml><?xml version="1.0" encoding="utf-8"?>
<a:theme xmlns:a="http://schemas.openxmlformats.org/drawingml/2006/main" name="Ретро">
  <a:themeElements>
    <a:clrScheme name="Ретро">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216</TotalTime>
  <Words>646</Words>
  <Application>Microsoft Office PowerPoint</Application>
  <PresentationFormat>Экран (4:3)</PresentationFormat>
  <Paragraphs>83</Paragraphs>
  <Slides>19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Calibri Light</vt:lpstr>
      <vt:lpstr>Times New Roman</vt:lpstr>
      <vt:lpstr>Wingdings</vt:lpstr>
      <vt:lpstr>Ретро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xxx</dc:creator>
  <cp:lastModifiedBy>1</cp:lastModifiedBy>
  <cp:revision>12</cp:revision>
  <dcterms:created xsi:type="dcterms:W3CDTF">2019-11-04T16:40:52Z</dcterms:created>
  <dcterms:modified xsi:type="dcterms:W3CDTF">2019-12-08T15:15:54Z</dcterms:modified>
</cp:coreProperties>
</file>