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1"/>
  </p:notesMasterIdLst>
  <p:sldIdLst>
    <p:sldId id="279" r:id="rId2"/>
    <p:sldId id="287" r:id="rId3"/>
    <p:sldId id="288" r:id="rId4"/>
    <p:sldId id="300" r:id="rId5"/>
    <p:sldId id="299" r:id="rId6"/>
    <p:sldId id="296" r:id="rId7"/>
    <p:sldId id="297" r:id="rId8"/>
    <p:sldId id="298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8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8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7EF01-DE52-4878-BF54-29E1ACE38FFA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B432A-88A2-4BC5-B928-266434D0E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2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3B432A-88A2-4BC5-B928-266434D0E76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08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9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018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0088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357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5758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277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168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18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86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74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59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81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6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36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131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09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63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108"/>
          <p:cNvSpPr/>
          <p:nvPr/>
        </p:nvSpPr>
        <p:spPr>
          <a:xfrm>
            <a:off x="1679424" y="2034006"/>
            <a:ext cx="7858883" cy="19697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06501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ПЯТЬ ПРИЁМОВ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ФОРМИРОВАНИЯ </a:t>
            </a:r>
          </a:p>
          <a:p>
            <a:pPr marL="606501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УЧЕБНОЙ МОТИВАЦИИ</a:t>
            </a:r>
          </a:p>
          <a:p>
            <a:pPr marL="606501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 УЧАЩИХСЯ С ОВЗ </a:t>
            </a:r>
          </a:p>
          <a:p>
            <a:pPr marL="606501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НА УРОКАХ РУССКОГО ЯЗЫКА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10" name="Rectangle 110"/>
          <p:cNvSpPr/>
          <p:nvPr/>
        </p:nvSpPr>
        <p:spPr>
          <a:xfrm>
            <a:off x="3597538" y="5017204"/>
            <a:ext cx="7952039" cy="1113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Шмакова Г.Л., учитель русского языка и литературы высшей кв. к.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496CB">
                  <a:lumMod val="75000"/>
                </a:srgbClr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МОУ «Фоминская основная общеобразовательная школа»</a:t>
            </a:r>
          </a:p>
          <a:p>
            <a:pPr marL="3889629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Rectangle 705"/>
          <p:cNvSpPr/>
          <p:nvPr/>
        </p:nvSpPr>
        <p:spPr>
          <a:xfrm>
            <a:off x="2095088" y="384328"/>
            <a:ext cx="8878264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3204" b="1" kern="0" dirty="0">
                <a:solidFill>
                  <a:schemeClr val="accent2">
                    <a:lumMod val="50000"/>
                  </a:schemeClr>
                </a:solidFill>
                <a:latin typeface="Calibri,Bold"/>
              </a:rPr>
              <a:t>Особенности работы</a:t>
            </a:r>
            <a:r>
              <a:rPr lang="en-US" sz="3204" b="1" kern="0" spc="-35" dirty="0">
                <a:solidFill>
                  <a:schemeClr val="accent2">
                    <a:lumMod val="50000"/>
                  </a:schemeClr>
                </a:solidFill>
                <a:latin typeface="Calibri,Bold"/>
              </a:rPr>
              <a:t> </a:t>
            </a:r>
            <a:r>
              <a:rPr lang="en-US" sz="3204" b="1" kern="0" dirty="0">
                <a:solidFill>
                  <a:schemeClr val="accent2">
                    <a:lumMod val="50000"/>
                  </a:schemeClr>
                </a:solidFill>
                <a:latin typeface="Calibri,Bold"/>
              </a:rPr>
              <a:t>с учащимися с</a:t>
            </a:r>
            <a:r>
              <a:rPr lang="en-US" sz="3204" b="1" kern="0" spc="-16" dirty="0">
                <a:solidFill>
                  <a:schemeClr val="accent2">
                    <a:lumMod val="50000"/>
                  </a:schemeClr>
                </a:solidFill>
                <a:latin typeface="Calibri,Bold"/>
              </a:rPr>
              <a:t> </a:t>
            </a:r>
            <a:r>
              <a:rPr lang="en-US" sz="3204" b="1" kern="0" dirty="0">
                <a:solidFill>
                  <a:schemeClr val="accent2">
                    <a:lumMod val="50000"/>
                  </a:schemeClr>
                </a:solidFill>
                <a:latin typeface="Calibri,Bold"/>
              </a:rPr>
              <a:t>ОВЗ</a:t>
            </a:r>
          </a:p>
        </p:txBody>
      </p:sp>
      <p:sp>
        <p:nvSpPr>
          <p:cNvPr id="706" name="Rectangle 706"/>
          <p:cNvSpPr/>
          <p:nvPr/>
        </p:nvSpPr>
        <p:spPr>
          <a:xfrm>
            <a:off x="1764792" y="1002220"/>
            <a:ext cx="3834576" cy="3377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004" kern="0" spc="1998" dirty="0">
                <a:solidFill>
                  <a:sysClr val="windowText" lastClr="000000"/>
                </a:solidFill>
                <a:latin typeface="Arial"/>
              </a:rPr>
              <a:t>•</a:t>
            </a:r>
            <a:r>
              <a:rPr lang="en-US" sz="2004" b="1" kern="0" dirty="0">
                <a:solidFill>
                  <a:sysClr val="windowText" lastClr="000000"/>
                </a:solidFill>
                <a:latin typeface="Calibri"/>
              </a:rPr>
              <a:t>1</a:t>
            </a:r>
            <a:r>
              <a:rPr lang="en-US" sz="2004" b="1" kern="0" spc="442" dirty="0">
                <a:solidFill>
                  <a:sysClr val="windowText" lastClr="000000"/>
                </a:solidFill>
                <a:latin typeface="Calibri"/>
              </a:rPr>
              <a:t>.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Индиви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уальный</a:t>
            </a:r>
            <a:r>
              <a:rPr lang="ru-RU" sz="2195" b="1" kern="0" dirty="0">
                <a:solidFill>
                  <a:sysClr val="windowText" lastClr="000000"/>
                </a:solidFill>
                <a:latin typeface="Calibri"/>
              </a:rPr>
              <a:t> подход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.</a:t>
            </a:r>
          </a:p>
        </p:txBody>
      </p:sp>
      <p:sp>
        <p:nvSpPr>
          <p:cNvPr id="707" name="Rectangle 707"/>
          <p:cNvSpPr/>
          <p:nvPr/>
        </p:nvSpPr>
        <p:spPr>
          <a:xfrm>
            <a:off x="1764791" y="1779044"/>
            <a:ext cx="8713860" cy="6716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198" kern="0" spc="1930" dirty="0">
                <a:solidFill>
                  <a:sysClr val="windowText" lastClr="000000"/>
                </a:solidFill>
                <a:latin typeface="Arial"/>
              </a:rPr>
              <a:t>•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2. Пр</a:t>
            </a:r>
            <a:r>
              <a:rPr lang="en-US" sz="2198" b="1" kern="0" spc="-26" dirty="0">
                <a:solidFill>
                  <a:sysClr val="windowText" lastClr="000000"/>
                </a:solidFill>
                <a:latin typeface="Calibri"/>
              </a:rPr>
              <a:t>ед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отвра</a:t>
            </a:r>
            <a:r>
              <a:rPr lang="en-US" sz="2198" b="1" kern="0" spc="-28" dirty="0">
                <a:solidFill>
                  <a:sysClr val="windowText" lastClr="000000"/>
                </a:solidFill>
                <a:latin typeface="Calibri"/>
              </a:rPr>
              <a:t>щ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ение наступления у</a:t>
            </a:r>
            <a:r>
              <a:rPr lang="en-US" sz="2198" b="1" kern="0" spc="-21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омления, исп</a:t>
            </a:r>
            <a:r>
              <a:rPr lang="en-US" sz="2198" b="1" kern="0" spc="-35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ль</a:t>
            </a:r>
            <a:r>
              <a:rPr lang="en-US" sz="2198" b="1" kern="0" spc="-24" dirty="0">
                <a:solidFill>
                  <a:sysClr val="windowText" lastClr="000000"/>
                </a:solidFill>
                <a:latin typeface="Calibri"/>
              </a:rPr>
              <a:t>з</a:t>
            </a:r>
            <a:r>
              <a:rPr lang="en-US" sz="2198" b="1" kern="0" spc="-10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я для </a:t>
            </a:r>
            <a:r>
              <a:rPr lang="en-US" sz="2198" b="1" kern="0" spc="-13" dirty="0">
                <a:solidFill>
                  <a:sysClr val="windowText" lastClr="000000"/>
                </a:solidFill>
                <a:latin typeface="Calibri"/>
              </a:rPr>
              <a:t>э</a:t>
            </a:r>
            <a:r>
              <a:rPr lang="en-US" sz="2198" b="1" kern="0" spc="-21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8" b="1" kern="0" spc="-24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о </a:t>
            </a:r>
          </a:p>
          <a:p>
            <a:pPr marL="342900">
              <a:lnSpc>
                <a:spcPts val="2641"/>
              </a:lnSpc>
            </a:pP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разнообразные ср</a:t>
            </a:r>
            <a:r>
              <a:rPr lang="en-US" sz="2195" b="1" kern="0" spc="-30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ства (чер</a:t>
            </a:r>
            <a:r>
              <a:rPr lang="en-US" sz="2195" b="1" kern="0" spc="-30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ование </a:t>
            </a:r>
            <a:r>
              <a:rPr lang="en-US" sz="2195" b="1" kern="0" spc="-10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мственной и практичес</a:t>
            </a:r>
            <a:r>
              <a:rPr lang="en-US" sz="2195" b="1" kern="0" spc="-41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ой </a:t>
            </a:r>
          </a:p>
        </p:txBody>
      </p:sp>
      <p:sp>
        <p:nvSpPr>
          <p:cNvPr id="708" name="Rectangle 708"/>
          <p:cNvSpPr/>
          <p:nvPr/>
        </p:nvSpPr>
        <p:spPr>
          <a:xfrm>
            <a:off x="2107692" y="2499843"/>
            <a:ext cx="7884338" cy="13380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ея</a:t>
            </a:r>
            <a:r>
              <a:rPr lang="en-US" sz="2195" b="1" kern="0" spc="-19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5" b="1" kern="0" spc="-3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льности, преп</a:t>
            </a:r>
            <a:r>
              <a:rPr lang="en-US" sz="2195" b="1" kern="0" spc="-57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днесение ма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ериала неб</a:t>
            </a:r>
            <a:r>
              <a:rPr lang="en-US" sz="2195" b="1" kern="0" spc="-28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льшими 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озами, </a:t>
            </a:r>
          </a:p>
          <a:p>
            <a:pPr>
              <a:lnSpc>
                <a:spcPts val="2639"/>
              </a:lnSpc>
            </a:pP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исп</a:t>
            </a:r>
            <a:r>
              <a:rPr lang="en-US" sz="2195" b="1" kern="0" spc="-28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льзование ин</a:t>
            </a:r>
            <a:r>
              <a:rPr lang="en-US" sz="2195" b="1" kern="0" spc="-19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ересно</a:t>
            </a:r>
            <a:r>
              <a:rPr lang="en-US" sz="2195" b="1" kern="0" spc="-28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 и красочно</a:t>
            </a:r>
            <a:r>
              <a:rPr lang="en-US" sz="2195" b="1" kern="0" spc="-28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 дидактичес</a:t>
            </a:r>
            <a:r>
              <a:rPr lang="en-US" sz="2195" b="1" kern="0" spc="-35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spc="-28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 </a:t>
            </a:r>
          </a:p>
          <a:p>
            <a:pPr>
              <a:lnSpc>
                <a:spcPts val="2640"/>
              </a:lnSpc>
            </a:pP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ма</a:t>
            </a:r>
            <a:r>
              <a:rPr lang="en-US" sz="2198" b="1" kern="0" spc="-21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ериала и ср</a:t>
            </a:r>
            <a:r>
              <a:rPr lang="en-US" sz="2198" b="1" kern="0" spc="-28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8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ств </a:t>
            </a:r>
            <a:r>
              <a:rPr lang="en-US" sz="2198" b="1" kern="0" dirty="0" err="1">
                <a:solidFill>
                  <a:sysClr val="windowText" lastClr="000000"/>
                </a:solidFill>
                <a:latin typeface="Calibri"/>
              </a:rPr>
              <a:t>на</a:t>
            </a:r>
            <a:r>
              <a:rPr lang="en-US" sz="2198" b="1" kern="0" spc="-85" dirty="0" err="1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198" b="1" kern="0" dirty="0" err="1">
                <a:solidFill>
                  <a:sysClr val="windowText" lastClr="000000"/>
                </a:solidFill>
                <a:latin typeface="Calibri"/>
              </a:rPr>
              <a:t>лядности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).</a:t>
            </a:r>
            <a:endParaRPr lang="ru-RU" sz="2198" b="1" kern="0" dirty="0">
              <a:solidFill>
                <a:sysClr val="windowText" lastClr="000000"/>
              </a:solidFill>
              <a:latin typeface="Calibri"/>
            </a:endParaRPr>
          </a:p>
          <a:p>
            <a:pPr>
              <a:lnSpc>
                <a:spcPts val="2640"/>
              </a:lnSpc>
            </a:pPr>
            <a:endParaRPr lang="en-US" sz="2198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09" name="Rectangle 709"/>
          <p:cNvSpPr/>
          <p:nvPr/>
        </p:nvSpPr>
        <p:spPr>
          <a:xfrm>
            <a:off x="1764791" y="3925814"/>
            <a:ext cx="8878264" cy="671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195" kern="0" spc="1931" dirty="0">
                <a:solidFill>
                  <a:sysClr val="windowText" lastClr="000000"/>
                </a:solidFill>
                <a:latin typeface="Arial"/>
              </a:rPr>
              <a:t>•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3. Исп</a:t>
            </a:r>
            <a:r>
              <a:rPr lang="en-US" sz="2195" b="1" kern="0" spc="-28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льзование м</a:t>
            </a:r>
            <a:r>
              <a:rPr lang="en-US" sz="2195" b="1" kern="0" spc="-10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5" b="1" kern="0" spc="-21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5" b="1" kern="0" spc="-52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ов, активизи</a:t>
            </a:r>
            <a:r>
              <a:rPr lang="en-US" sz="2195" b="1" kern="0" spc="-17" dirty="0">
                <a:solidFill>
                  <a:sysClr val="windowText" lastClr="000000"/>
                </a:solidFill>
                <a:latin typeface="Calibri"/>
              </a:rPr>
              <a:t>р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ующих познава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5" b="1" kern="0" spc="-3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льную </a:t>
            </a:r>
          </a:p>
          <a:p>
            <a:pPr marL="342900">
              <a:lnSpc>
                <a:spcPts val="2639"/>
              </a:lnSpc>
            </a:pP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ея</a:t>
            </a:r>
            <a:r>
              <a:rPr lang="en-US" sz="2195" b="1" kern="0" spc="-19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5" b="1" kern="0" spc="-3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льность учащи</a:t>
            </a:r>
            <a:r>
              <a:rPr lang="en-US" sz="2195" b="1" kern="0" spc="-39" dirty="0">
                <a:solidFill>
                  <a:sysClr val="windowText" lastClr="000000"/>
                </a:solidFill>
                <a:latin typeface="Calibri"/>
              </a:rPr>
              <a:t>х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ся, развивающих их у</a:t>
            </a:r>
            <a:r>
              <a:rPr lang="en-US" sz="2195" b="1" kern="0" spc="-10" dirty="0">
                <a:solidFill>
                  <a:sysClr val="windowText" lastClr="000000"/>
                </a:solidFill>
                <a:latin typeface="Calibri"/>
              </a:rPr>
              <a:t>с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тную и письменную речь </a:t>
            </a:r>
          </a:p>
        </p:txBody>
      </p:sp>
      <p:sp>
        <p:nvSpPr>
          <p:cNvPr id="710" name="Rectangle 710"/>
          <p:cNvSpPr/>
          <p:nvPr/>
        </p:nvSpPr>
        <p:spPr>
          <a:xfrm>
            <a:off x="2107692" y="4646271"/>
            <a:ext cx="6050182" cy="3377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и форми</a:t>
            </a:r>
            <a:r>
              <a:rPr lang="en-US" sz="2195" b="1" kern="0" spc="-13" dirty="0">
                <a:solidFill>
                  <a:sysClr val="windowText" lastClr="000000"/>
                </a:solidFill>
                <a:latin typeface="Calibri"/>
              </a:rPr>
              <a:t>р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ующих нео</a:t>
            </a:r>
            <a:r>
              <a:rPr lang="en-US" sz="2195" b="1" kern="0" spc="-30" dirty="0">
                <a:solidFill>
                  <a:sysClr val="windowText" lastClr="000000"/>
                </a:solidFill>
                <a:latin typeface="Calibri"/>
              </a:rPr>
              <a:t>б</a:t>
            </a:r>
            <a:r>
              <a:rPr lang="en-US" sz="2195" b="1" kern="0" spc="-39" dirty="0">
                <a:solidFill>
                  <a:sysClr val="windowText" lastClr="000000"/>
                </a:solidFill>
                <a:latin typeface="Calibri"/>
              </a:rPr>
              <a:t>х</a:t>
            </a:r>
            <a:r>
              <a:rPr lang="en-US" sz="2195" b="1" kern="0" spc="-52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димые учебные навыки.</a:t>
            </a:r>
          </a:p>
        </p:txBody>
      </p:sp>
      <p:sp>
        <p:nvSpPr>
          <p:cNvPr id="711" name="Rectangle 711"/>
          <p:cNvSpPr/>
          <p:nvPr/>
        </p:nvSpPr>
        <p:spPr>
          <a:xfrm>
            <a:off x="1764791" y="5401325"/>
            <a:ext cx="8676286" cy="10046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195" kern="0" spc="1931" dirty="0">
                <a:solidFill>
                  <a:sysClr val="windowText" lastClr="000000"/>
                </a:solidFill>
                <a:latin typeface="Arial"/>
              </a:rPr>
              <a:t>•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4. Со</a:t>
            </a:r>
            <a:r>
              <a:rPr lang="en-US" sz="2195" b="1" kern="0" spc="-28" dirty="0">
                <a:solidFill>
                  <a:sysClr val="windowText" lastClr="000000"/>
                </a:solidFill>
                <a:latin typeface="Calibri"/>
              </a:rPr>
              <a:t>з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дание ситуаций </a:t>
            </a:r>
            <a:r>
              <a:rPr lang="en-US" sz="2195" b="1" kern="0" spc="-10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сп</a:t>
            </a:r>
            <a:r>
              <a:rPr lang="en-US" sz="2195" b="1" kern="0" spc="-13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ха. Пос</a:t>
            </a:r>
            <a:r>
              <a:rPr lang="en-US" sz="2195" b="1" kern="0" spc="-26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оянное </a:t>
            </a:r>
            <a:r>
              <a:rPr lang="en-US" sz="2195" b="1" kern="0" spc="-10" dirty="0">
                <a:solidFill>
                  <a:sysClr val="windowText" lastClr="000000"/>
                </a:solidFill>
                <a:latin typeface="Calibri"/>
              </a:rPr>
              <a:t>п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оощрение за малейшие </a:t>
            </a:r>
          </a:p>
          <a:p>
            <a:pPr marL="342900">
              <a:lnSpc>
                <a:spcPts val="2640"/>
              </a:lnSpc>
            </a:pPr>
            <a:r>
              <a:rPr lang="en-US" sz="2198" b="1" kern="0" spc="-10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с</a:t>
            </a:r>
            <a:r>
              <a:rPr lang="en-US" sz="2198" b="1" kern="0" spc="-10" dirty="0">
                <a:solidFill>
                  <a:sysClr val="windowText" lastClr="000000"/>
                </a:solidFill>
                <a:latin typeface="Calibri"/>
              </a:rPr>
              <a:t>п</a:t>
            </a:r>
            <a:r>
              <a:rPr lang="en-US" sz="2198" b="1" kern="0" spc="-15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хи,  развитие</a:t>
            </a:r>
            <a:r>
              <a:rPr lang="en-US" sz="2198" b="1" kern="0" spc="-1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в п</a:t>
            </a:r>
            <a:r>
              <a:rPr lang="en-US" sz="2198" b="1" kern="0" spc="-54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дрост</a:t>
            </a:r>
            <a:r>
              <a:rPr lang="en-US" sz="2198" b="1" kern="0" spc="-28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sz="2198" b="1" kern="0" dirty="0">
                <a:solidFill>
                  <a:sysClr val="windowText" lastClr="000000"/>
                </a:solidFill>
                <a:latin typeface="Calibri"/>
              </a:rPr>
              <a:t>е веры в собственные силы и </a:t>
            </a:r>
          </a:p>
          <a:p>
            <a:pPr marL="342900">
              <a:lnSpc>
                <a:spcPts val="2641"/>
              </a:lnSpc>
            </a:pP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возм</a:t>
            </a:r>
            <a:r>
              <a:rPr lang="en-US" sz="2195" b="1" kern="0" spc="-19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195" b="1" kern="0" dirty="0">
                <a:solidFill>
                  <a:sysClr val="windowText" lastClr="000000"/>
                </a:solidFill>
                <a:latin typeface="Calibri"/>
              </a:rPr>
              <a:t>жности.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Freeform 713"/>
          <p:cNvSpPr/>
          <p:nvPr/>
        </p:nvSpPr>
        <p:spPr>
          <a:xfrm>
            <a:off x="405397" y="1148223"/>
            <a:ext cx="5230713" cy="1031223"/>
          </a:xfrm>
          <a:custGeom>
            <a:avLst/>
            <a:gdLst/>
            <a:ahLst/>
            <a:cxnLst/>
            <a:rect l="0" t="0" r="0" b="0"/>
            <a:pathLst>
              <a:path w="3883152" h="748284">
                <a:moveTo>
                  <a:pt x="0" y="748284"/>
                </a:moveTo>
                <a:lnTo>
                  <a:pt x="3883152" y="748284"/>
                </a:lnTo>
                <a:lnTo>
                  <a:pt x="3883152" y="0"/>
                </a:lnTo>
                <a:lnTo>
                  <a:pt x="0" y="0"/>
                </a:lnTo>
                <a:lnTo>
                  <a:pt x="0" y="748284"/>
                </a:lnTo>
                <a:close/>
              </a:path>
            </a:pathLst>
          </a:custGeom>
          <a:solidFill>
            <a:srgbClr val="C0504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Freeform 715"/>
          <p:cNvSpPr/>
          <p:nvPr/>
        </p:nvSpPr>
        <p:spPr>
          <a:xfrm>
            <a:off x="405397" y="2194687"/>
            <a:ext cx="5230713" cy="3117879"/>
          </a:xfrm>
          <a:custGeom>
            <a:avLst/>
            <a:gdLst/>
            <a:ahLst/>
            <a:cxnLst/>
            <a:rect l="0" t="0" r="0" b="0"/>
            <a:pathLst>
              <a:path w="3883152" h="4748785">
                <a:moveTo>
                  <a:pt x="0" y="4748785"/>
                </a:moveTo>
                <a:lnTo>
                  <a:pt x="3883152" y="4748785"/>
                </a:lnTo>
                <a:lnTo>
                  <a:pt x="3883152" y="0"/>
                </a:lnTo>
                <a:lnTo>
                  <a:pt x="0" y="0"/>
                </a:lnTo>
                <a:lnTo>
                  <a:pt x="0" y="4748785"/>
                </a:lnTo>
                <a:close/>
              </a:path>
            </a:pathLst>
          </a:custGeom>
          <a:solidFill>
            <a:srgbClr val="E8D0D0">
              <a:alpha val="90196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Freeform 717"/>
          <p:cNvSpPr/>
          <p:nvPr/>
        </p:nvSpPr>
        <p:spPr>
          <a:xfrm>
            <a:off x="3095371" y="2884043"/>
            <a:ext cx="39624" cy="12192"/>
          </a:xfrm>
          <a:custGeom>
            <a:avLst/>
            <a:gdLst/>
            <a:ahLst/>
            <a:cxnLst/>
            <a:rect l="0" t="0" r="0" b="0"/>
            <a:pathLst>
              <a:path w="39624" h="12192">
                <a:moveTo>
                  <a:pt x="0" y="12192"/>
                </a:moveTo>
                <a:lnTo>
                  <a:pt x="39624" y="12192"/>
                </a:lnTo>
                <a:lnTo>
                  <a:pt x="39624" y="0"/>
                </a:lnTo>
                <a:lnTo>
                  <a:pt x="0" y="0"/>
                </a:lnTo>
                <a:lnTo>
                  <a:pt x="0" y="12192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Freeform 718"/>
          <p:cNvSpPr/>
          <p:nvPr/>
        </p:nvSpPr>
        <p:spPr>
          <a:xfrm>
            <a:off x="6096761" y="1145287"/>
            <a:ext cx="5413597" cy="748284"/>
          </a:xfrm>
          <a:custGeom>
            <a:avLst/>
            <a:gdLst/>
            <a:ahLst/>
            <a:cxnLst/>
            <a:rect l="0" t="0" r="0" b="0"/>
            <a:pathLst>
              <a:path w="4427221" h="748284">
                <a:moveTo>
                  <a:pt x="0" y="748284"/>
                </a:moveTo>
                <a:lnTo>
                  <a:pt x="4427221" y="748284"/>
                </a:lnTo>
                <a:lnTo>
                  <a:pt x="4427221" y="0"/>
                </a:lnTo>
                <a:lnTo>
                  <a:pt x="0" y="0"/>
                </a:lnTo>
                <a:lnTo>
                  <a:pt x="0" y="748284"/>
                </a:lnTo>
                <a:close/>
              </a:path>
            </a:pathLst>
          </a:custGeom>
          <a:solidFill>
            <a:srgbClr val="C0504D">
              <a:alpha val="100000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Freeform 720"/>
          <p:cNvSpPr/>
          <p:nvPr/>
        </p:nvSpPr>
        <p:spPr>
          <a:xfrm>
            <a:off x="6095238" y="1893571"/>
            <a:ext cx="5415120" cy="4748785"/>
          </a:xfrm>
          <a:custGeom>
            <a:avLst/>
            <a:gdLst/>
            <a:ahLst/>
            <a:cxnLst/>
            <a:rect l="0" t="0" r="0" b="0"/>
            <a:pathLst>
              <a:path w="4427221" h="4748785">
                <a:moveTo>
                  <a:pt x="0" y="4748785"/>
                </a:moveTo>
                <a:lnTo>
                  <a:pt x="4427221" y="4748785"/>
                </a:lnTo>
                <a:lnTo>
                  <a:pt x="4427221" y="0"/>
                </a:lnTo>
                <a:lnTo>
                  <a:pt x="0" y="0"/>
                </a:lnTo>
                <a:lnTo>
                  <a:pt x="0" y="4748785"/>
                </a:lnTo>
                <a:close/>
              </a:path>
            </a:pathLst>
          </a:custGeom>
          <a:solidFill>
            <a:srgbClr val="E8D0D0">
              <a:alpha val="90196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Freeform 722"/>
          <p:cNvSpPr/>
          <p:nvPr/>
        </p:nvSpPr>
        <p:spPr>
          <a:xfrm>
            <a:off x="1748027" y="4380341"/>
            <a:ext cx="4203192" cy="2364883"/>
          </a:xfrm>
          <a:custGeom>
            <a:avLst/>
            <a:gdLst/>
            <a:ahLst/>
            <a:cxnLst/>
            <a:rect l="0" t="0" r="0" b="0"/>
            <a:pathLst>
              <a:path w="4032504" h="2246376">
                <a:moveTo>
                  <a:pt x="0" y="2246376"/>
                </a:moveTo>
                <a:lnTo>
                  <a:pt x="4032504" y="2246376"/>
                </a:lnTo>
                <a:lnTo>
                  <a:pt x="4032504" y="0"/>
                </a:lnTo>
                <a:lnTo>
                  <a:pt x="0" y="0"/>
                </a:lnTo>
                <a:lnTo>
                  <a:pt x="0" y="2246376"/>
                </a:lnTo>
                <a:close/>
              </a:path>
            </a:pathLst>
          </a:custGeom>
          <a:solidFill>
            <a:srgbClr val="D99694">
              <a:alpha val="100000"/>
            </a:srgbClr>
          </a:solidFill>
          <a:ln w="2590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Rectangle 723"/>
          <p:cNvSpPr/>
          <p:nvPr/>
        </p:nvSpPr>
        <p:spPr>
          <a:xfrm>
            <a:off x="1667865" y="77969"/>
            <a:ext cx="10480626" cy="980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При</a:t>
            </a:r>
            <a:r>
              <a:rPr lang="en-US" sz="3206" b="1" kern="0" spc="-25" dirty="0">
                <a:solidFill>
                  <a:sysClr val="windowText" lastClr="000000"/>
                </a:solidFill>
                <a:latin typeface="Calibri,Bold"/>
              </a:rPr>
              <a:t>ё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мы</a:t>
            </a:r>
            <a:r>
              <a:rPr lang="en-US" sz="3206" b="1" kern="0" spc="-12" dirty="0">
                <a:solidFill>
                  <a:sysClr val="windowText" lastClr="000000"/>
                </a:solidFill>
                <a:latin typeface="Calibri,Bold"/>
              </a:rPr>
              <a:t> 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раб</a:t>
            </a:r>
            <a:r>
              <a:rPr lang="en-US" sz="3206" b="1" kern="0" spc="-16" dirty="0">
                <a:solidFill>
                  <a:sysClr val="windowText" lastClr="000000"/>
                </a:solidFill>
                <a:latin typeface="Calibri,Bold"/>
              </a:rPr>
              <a:t>о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ты</a:t>
            </a:r>
            <a:r>
              <a:rPr lang="en-US" sz="3206" b="1" kern="0" spc="-22" dirty="0">
                <a:solidFill>
                  <a:sysClr val="windowText" lastClr="000000"/>
                </a:solidFill>
                <a:latin typeface="Calibri,Bold"/>
              </a:rPr>
              <a:t> 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с у</a:t>
            </a:r>
            <a:r>
              <a:rPr lang="en-US" sz="3206" b="1" kern="0" spc="-12" dirty="0">
                <a:solidFill>
                  <a:sysClr val="windowText" lastClr="000000"/>
                </a:solidFill>
                <a:latin typeface="Calibri,Bold"/>
              </a:rPr>
              <a:t>ч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ащимися</a:t>
            </a:r>
            <a:r>
              <a:rPr lang="en-US" sz="3206" b="1" kern="0" spc="-12" dirty="0">
                <a:solidFill>
                  <a:sysClr val="windowText" lastClr="000000"/>
                </a:solidFill>
                <a:latin typeface="Calibri,Bold"/>
              </a:rPr>
              <a:t> 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с ОВЗ п</a:t>
            </a:r>
            <a:r>
              <a:rPr lang="en-US" sz="3206" b="1" kern="0" spc="-12" dirty="0">
                <a:solidFill>
                  <a:sysClr val="windowText" lastClr="000000"/>
                </a:solidFill>
                <a:latin typeface="Calibri,Bold"/>
              </a:rPr>
              <a:t>р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и о</a:t>
            </a:r>
            <a:r>
              <a:rPr lang="en-US" sz="3206" b="1" kern="0" spc="-38" dirty="0">
                <a:solidFill>
                  <a:sysClr val="windowText" lastClr="000000"/>
                </a:solidFill>
                <a:latin typeface="Calibri,Bold"/>
              </a:rPr>
              <a:t>б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у</a:t>
            </a:r>
            <a:r>
              <a:rPr lang="en-US" sz="3206" b="1" kern="0" spc="-12" dirty="0">
                <a:solidFill>
                  <a:sysClr val="windowText" lastClr="000000"/>
                </a:solidFill>
                <a:latin typeface="Calibri,Bold"/>
              </a:rPr>
              <a:t>ч</a:t>
            </a:r>
            <a:r>
              <a:rPr lang="en-US" sz="3206" b="1" kern="0" dirty="0">
                <a:solidFill>
                  <a:sysClr val="windowText" lastClr="000000"/>
                </a:solidFill>
                <a:latin typeface="Calibri,Bold"/>
              </a:rPr>
              <a:t>ении </a:t>
            </a:r>
          </a:p>
          <a:p>
            <a:pPr marL="1835175">
              <a:lnSpc>
                <a:spcPts val="3841"/>
              </a:lnSpc>
            </a:pPr>
            <a:r>
              <a:rPr lang="en-US" sz="3204" b="1" kern="0" spc="-41" dirty="0">
                <a:solidFill>
                  <a:sysClr val="windowText" lastClr="000000"/>
                </a:solidFill>
                <a:latin typeface="Calibri,Bold"/>
              </a:rPr>
              <a:t>р</a:t>
            </a:r>
            <a:r>
              <a:rPr lang="en-US" sz="3204" b="1" kern="0" spc="-32" dirty="0">
                <a:solidFill>
                  <a:sysClr val="windowText" lastClr="000000"/>
                </a:solidFill>
                <a:latin typeface="Calibri,Bold"/>
              </a:rPr>
              <a:t>у</a:t>
            </a:r>
            <a:r>
              <a:rPr lang="en-US" sz="3204" b="1" kern="0" spc="-19" dirty="0">
                <a:solidFill>
                  <a:sysClr val="windowText" lastClr="000000"/>
                </a:solidFill>
                <a:latin typeface="Calibri,Bold"/>
              </a:rPr>
              <a:t>с</a:t>
            </a:r>
            <a:r>
              <a:rPr lang="en-US" sz="3204" b="1" kern="0" dirty="0">
                <a:solidFill>
                  <a:sysClr val="windowText" lastClr="000000"/>
                </a:solidFill>
                <a:latin typeface="Calibri,Bold"/>
              </a:rPr>
              <a:t>с</a:t>
            </a:r>
            <a:r>
              <a:rPr lang="en-US" sz="3204" b="1" kern="0" spc="-57" dirty="0">
                <a:solidFill>
                  <a:sysClr val="windowText" lastClr="000000"/>
                </a:solidFill>
                <a:latin typeface="Calibri,Bold"/>
              </a:rPr>
              <a:t>к</a:t>
            </a:r>
            <a:r>
              <a:rPr lang="en-US" sz="3204" b="1" kern="0" dirty="0">
                <a:solidFill>
                  <a:sysClr val="windowText" lastClr="000000"/>
                </a:solidFill>
                <a:latin typeface="Calibri,Bold"/>
              </a:rPr>
              <a:t>о</a:t>
            </a:r>
            <a:r>
              <a:rPr lang="en-US" sz="3204" b="1" kern="0" spc="-25" dirty="0">
                <a:solidFill>
                  <a:sysClr val="windowText" lastClr="000000"/>
                </a:solidFill>
                <a:latin typeface="Calibri,Bold"/>
              </a:rPr>
              <a:t>м</a:t>
            </a:r>
            <a:r>
              <a:rPr lang="en-US" sz="3204" b="1" kern="0" dirty="0">
                <a:solidFill>
                  <a:sysClr val="windowText" lastClr="000000"/>
                </a:solidFill>
                <a:latin typeface="Calibri,Bold"/>
              </a:rPr>
              <a:t>у языку</a:t>
            </a:r>
            <a:r>
              <a:rPr lang="en-US" sz="3204" b="1" kern="0" spc="-12" dirty="0">
                <a:solidFill>
                  <a:sysClr val="windowText" lastClr="000000"/>
                </a:solidFill>
                <a:latin typeface="Calibri,Bold"/>
              </a:rPr>
              <a:t> </a:t>
            </a:r>
            <a:r>
              <a:rPr lang="en-US" sz="3204" b="1" kern="0" dirty="0">
                <a:solidFill>
                  <a:sysClr val="windowText" lastClr="000000"/>
                </a:solidFill>
                <a:latin typeface="Calibri,Bold"/>
              </a:rPr>
              <a:t>и ли</a:t>
            </a:r>
            <a:r>
              <a:rPr lang="en-US" sz="3204" b="1" kern="0" spc="-28" dirty="0">
                <a:solidFill>
                  <a:sysClr val="windowText" lastClr="000000"/>
                </a:solidFill>
                <a:latin typeface="Calibri,Bold"/>
              </a:rPr>
              <a:t>т</a:t>
            </a:r>
            <a:r>
              <a:rPr lang="en-US" sz="3204" b="1" kern="0" dirty="0">
                <a:solidFill>
                  <a:sysClr val="windowText" lastClr="000000"/>
                </a:solidFill>
                <a:latin typeface="Calibri,Bold"/>
              </a:rPr>
              <a:t>ер</a:t>
            </a:r>
            <a:r>
              <a:rPr lang="en-US" sz="3204" b="1" kern="0" spc="-19" dirty="0">
                <a:solidFill>
                  <a:sysClr val="windowText" lastClr="000000"/>
                </a:solidFill>
                <a:latin typeface="Calibri,Bold"/>
              </a:rPr>
              <a:t>а</a:t>
            </a:r>
            <a:r>
              <a:rPr lang="en-US" sz="3204" b="1" kern="0" dirty="0">
                <a:solidFill>
                  <a:sysClr val="windowText" lastClr="000000"/>
                </a:solidFill>
                <a:latin typeface="Calibri,Bold"/>
              </a:rPr>
              <a:t>ту</a:t>
            </a:r>
            <a:r>
              <a:rPr lang="en-US" sz="3204" b="1" kern="0" spc="-12" dirty="0">
                <a:solidFill>
                  <a:sysClr val="windowText" lastClr="000000"/>
                </a:solidFill>
                <a:latin typeface="Calibri,Bold"/>
              </a:rPr>
              <a:t>р</a:t>
            </a:r>
            <a:r>
              <a:rPr lang="en-US" sz="3204" b="1" kern="0" dirty="0">
                <a:solidFill>
                  <a:sysClr val="windowText" lastClr="000000"/>
                </a:solidFill>
                <a:latin typeface="Calibri,Bold"/>
              </a:rPr>
              <a:t>е</a:t>
            </a:r>
          </a:p>
        </p:txBody>
      </p:sp>
      <p:sp>
        <p:nvSpPr>
          <p:cNvPr id="724" name="Rectangle 724"/>
          <p:cNvSpPr/>
          <p:nvPr/>
        </p:nvSpPr>
        <p:spPr>
          <a:xfrm>
            <a:off x="501898" y="1252183"/>
            <a:ext cx="5230712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7620" algn="ctr"/>
            <a:r>
              <a:rPr lang="en-US" sz="2400" b="1" kern="0" dirty="0" err="1">
                <a:solidFill>
                  <a:sysClr val="windowText" lastClr="000000"/>
                </a:solidFill>
                <a:latin typeface="Calibri"/>
              </a:rPr>
              <a:t>При</a:t>
            </a:r>
            <a:r>
              <a:rPr lang="en-US" sz="2400" b="1" kern="0" spc="-12" dirty="0" err="1">
                <a:solidFill>
                  <a:sysClr val="windowText" lastClr="000000"/>
                </a:solidFill>
                <a:latin typeface="Calibri"/>
              </a:rPr>
              <a:t>ё</a:t>
            </a:r>
            <a:r>
              <a:rPr lang="en-US" sz="2400" b="1" kern="0" dirty="0" err="1">
                <a:solidFill>
                  <a:sysClr val="windowText" lastClr="000000"/>
                </a:solidFill>
                <a:latin typeface="Calibri"/>
              </a:rPr>
              <a:t>м</a:t>
            </a:r>
            <a:r>
              <a:rPr lang="ru-RU" sz="2400" b="1" kern="0" dirty="0">
                <a:solidFill>
                  <a:sysClr val="windowText" lastClr="000000"/>
                </a:solidFill>
                <a:latin typeface="Calibri"/>
              </a:rPr>
              <a:t>ы, </a:t>
            </a:r>
            <a:r>
              <a:rPr lang="en-US" sz="2400" b="1" kern="0" dirty="0" err="1">
                <a:solidFill>
                  <a:sysClr val="windowText" lastClr="000000"/>
                </a:solidFill>
                <a:latin typeface="Calibri"/>
              </a:rPr>
              <a:t>развивающие</a:t>
            </a:r>
            <a:endParaRPr lang="ru-RU" sz="2400" b="1" kern="0" dirty="0">
              <a:solidFill>
                <a:sysClr val="windowText" lastClr="000000"/>
              </a:solidFill>
              <a:latin typeface="Calibri"/>
            </a:endParaRPr>
          </a:p>
          <a:p>
            <a:pPr marL="7620" algn="ctr"/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400" b="1" kern="0" dirty="0" err="1">
                <a:solidFill>
                  <a:sysClr val="windowText" lastClr="000000"/>
                </a:solidFill>
                <a:latin typeface="Calibri"/>
              </a:rPr>
              <a:t>познават</a:t>
            </a:r>
            <a:r>
              <a:rPr lang="en-US" sz="2400" b="1" kern="0" spc="-38" dirty="0" err="1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400" b="1" kern="0" dirty="0" err="1">
                <a:solidFill>
                  <a:sysClr val="windowText" lastClr="000000"/>
                </a:solidFill>
                <a:latin typeface="Calibri"/>
              </a:rPr>
              <a:t>льную</a:t>
            </a:r>
            <a:r>
              <a:rPr lang="en-US" sz="2400" b="1" kern="0" spc="-4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сферу</a:t>
            </a:r>
          </a:p>
        </p:txBody>
      </p:sp>
      <p:sp>
        <p:nvSpPr>
          <p:cNvPr id="725" name="Rectangle 725"/>
          <p:cNvSpPr/>
          <p:nvPr/>
        </p:nvSpPr>
        <p:spPr>
          <a:xfrm>
            <a:off x="857121" y="2682368"/>
            <a:ext cx="4203192" cy="76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исп</a:t>
            </a:r>
            <a:r>
              <a:rPr lang="en-US" kern="0" spc="-23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льзовани</a:t>
            </a:r>
            <a:r>
              <a:rPr lang="en-US" kern="0" spc="316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ср</a:t>
            </a:r>
            <a:r>
              <a:rPr lang="en-US" kern="0" spc="-2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дств обратной</a:t>
            </a:r>
            <a:r>
              <a:rPr lang="en-US" kern="0" spc="-14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связи</a:t>
            </a:r>
          </a:p>
          <a:p>
            <a:pPr>
              <a:lnSpc>
                <a:spcPts val="1933"/>
              </a:lnSpc>
            </a:pPr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уз</a:t>
            </a:r>
            <a:r>
              <a:rPr lang="en-US" kern="0" spc="-2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лки</a:t>
            </a:r>
            <a:r>
              <a:rPr lang="en-US" kern="0" spc="-14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на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память</a:t>
            </a:r>
            <a:r>
              <a:rPr lang="ru-RU" kern="0" dirty="0">
                <a:solidFill>
                  <a:sysClr val="windowText" lastClr="000000"/>
                </a:solidFill>
                <a:latin typeface="Calibri"/>
              </a:rPr>
              <a:t>, маркеры</a:t>
            </a:r>
          </a:p>
          <a:p>
            <a:pPr>
              <a:lnSpc>
                <a:spcPts val="1933"/>
              </a:lnSpc>
            </a:pPr>
            <a:endParaRPr lang="en-US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26" name="Rectangle 726"/>
          <p:cNvSpPr/>
          <p:nvPr/>
        </p:nvSpPr>
        <p:spPr>
          <a:xfrm>
            <a:off x="857121" y="3171825"/>
            <a:ext cx="4070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раб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та с </a:t>
            </a:r>
            <a:r>
              <a:rPr lang="en-US" kern="0" spc="-26" dirty="0" err="1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ар</a:t>
            </a:r>
            <a:r>
              <a:rPr lang="en-US" kern="0" spc="-16" dirty="0" err="1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оч</a:t>
            </a:r>
            <a:r>
              <a:rPr lang="en-US" kern="0" spc="-23" dirty="0" err="1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ами</a:t>
            </a:r>
            <a:r>
              <a:rPr lang="ru-RU" kern="0" spc="-22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разно</a:t>
            </a:r>
            <a:r>
              <a:rPr lang="en-US" kern="0" spc="-13" dirty="0" err="1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spc="-13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уровня </a:t>
            </a:r>
          </a:p>
        </p:txBody>
      </p:sp>
      <p:sp>
        <p:nvSpPr>
          <p:cNvPr id="727" name="Rectangle 727"/>
          <p:cNvSpPr/>
          <p:nvPr/>
        </p:nvSpPr>
        <p:spPr>
          <a:xfrm>
            <a:off x="967505" y="3424146"/>
            <a:ext cx="451516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сл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жности, ал</a:t>
            </a:r>
            <a:r>
              <a:rPr lang="en-US" kern="0" spc="-13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ори</a:t>
            </a:r>
            <a:r>
              <a:rPr lang="en-US" kern="0" spc="-11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мами,</a:t>
            </a:r>
            <a:r>
              <a:rPr lang="en-US" kern="0" spc="-25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ru-RU" kern="0" spc="-23" dirty="0">
                <a:solidFill>
                  <a:sysClr val="windowText" lastClr="000000"/>
                </a:solidFill>
                <a:latin typeface="Calibri"/>
              </a:rPr>
              <a:t>образцами и др.</a:t>
            </a:r>
            <a:endParaRPr lang="ru-RU" kern="0" dirty="0">
              <a:solidFill>
                <a:sysClr val="windowText" lastClr="000000"/>
              </a:solidFill>
              <a:latin typeface="Calibri"/>
            </a:endParaRPr>
          </a:p>
          <a:p>
            <a:endParaRPr lang="en-US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28" name="Rectangle 728"/>
          <p:cNvSpPr/>
          <p:nvPr/>
        </p:nvSpPr>
        <p:spPr>
          <a:xfrm>
            <a:off x="6311905" y="1359738"/>
            <a:ext cx="4933210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При</a:t>
            </a:r>
            <a:r>
              <a:rPr lang="en-US" sz="2400" b="1" kern="0" spc="-12" dirty="0">
                <a:solidFill>
                  <a:sysClr val="windowText" lastClr="000000"/>
                </a:solidFill>
                <a:latin typeface="Calibri"/>
              </a:rPr>
              <a:t>ё</a:t>
            </a: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мы,</a:t>
            </a:r>
            <a:r>
              <a:rPr lang="en-US" sz="2400" b="1" kern="0" spc="-2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400" b="1" kern="0" dirty="0" err="1">
                <a:solidFill>
                  <a:sysClr val="windowText" lastClr="000000"/>
                </a:solidFill>
                <a:latin typeface="Calibri"/>
              </a:rPr>
              <a:t>форми</a:t>
            </a:r>
            <a:r>
              <a:rPr lang="en-US" sz="2400" b="1" kern="0" spc="-10" dirty="0" err="1">
                <a:solidFill>
                  <a:sysClr val="windowText" lastClr="000000"/>
                </a:solidFill>
                <a:latin typeface="Calibri"/>
              </a:rPr>
              <a:t>р</a:t>
            </a:r>
            <a:r>
              <a:rPr lang="en-US" sz="2400" b="1" kern="0" dirty="0" err="1">
                <a:solidFill>
                  <a:sysClr val="windowText" lastClr="000000"/>
                </a:solidFill>
                <a:latin typeface="Calibri"/>
              </a:rPr>
              <a:t>ующие</a:t>
            </a:r>
            <a:r>
              <a:rPr lang="en-US" sz="2400" b="1" kern="0" spc="-32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м</a:t>
            </a:r>
            <a:r>
              <a:rPr lang="en-US" sz="2400" b="1" kern="0" spc="-1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тивац</a:t>
            </a:r>
            <a:r>
              <a:rPr lang="en-US" sz="2400" b="1" kern="0" spc="-10" dirty="0">
                <a:solidFill>
                  <a:sysClr val="windowText" lastClr="000000"/>
                </a:solidFill>
                <a:latin typeface="Calibri"/>
              </a:rPr>
              <a:t>и</a:t>
            </a: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ю</a:t>
            </a:r>
          </a:p>
        </p:txBody>
      </p:sp>
      <p:sp>
        <p:nvSpPr>
          <p:cNvPr id="729" name="Rectangle 729"/>
          <p:cNvSpPr/>
          <p:nvPr/>
        </p:nvSpPr>
        <p:spPr>
          <a:xfrm>
            <a:off x="6162612" y="1922568"/>
            <a:ext cx="2083840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дидактичес</a:t>
            </a:r>
            <a:r>
              <a:rPr lang="en-US" kern="0" spc="-25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ая</a:t>
            </a:r>
            <a:r>
              <a:rPr lang="en-US" kern="0" spc="-16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игра</a:t>
            </a:r>
          </a:p>
        </p:txBody>
      </p:sp>
      <p:sp>
        <p:nvSpPr>
          <p:cNvPr id="730" name="Rectangle 730"/>
          <p:cNvSpPr/>
          <p:nvPr/>
        </p:nvSpPr>
        <p:spPr>
          <a:xfrm>
            <a:off x="6176772" y="2194687"/>
            <a:ext cx="5203476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создание</a:t>
            </a:r>
            <a:r>
              <a:rPr lang="en-US" kern="0" spc="-13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ярких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на</a:t>
            </a:r>
            <a:r>
              <a:rPr lang="en-US" kern="0" spc="-64" dirty="0" err="1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лядно-образных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ru-RU" kern="0" dirty="0">
                <a:solidFill>
                  <a:sysClr val="windowText" lastClr="000000"/>
                </a:solidFill>
                <a:latin typeface="Calibri"/>
              </a:rPr>
              <a:t>представлений</a:t>
            </a:r>
            <a:endParaRPr lang="en-US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32" name="Rectangle 732"/>
          <p:cNvSpPr/>
          <p:nvPr/>
        </p:nvSpPr>
        <p:spPr>
          <a:xfrm>
            <a:off x="6176771" y="2481126"/>
            <a:ext cx="2749151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489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создание</a:t>
            </a:r>
            <a:r>
              <a:rPr lang="en-US" kern="0" spc="-13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ситуации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усп</a:t>
            </a:r>
            <a:r>
              <a:rPr lang="en-US" kern="0" spc="-16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ха</a:t>
            </a:r>
          </a:p>
        </p:txBody>
      </p:sp>
      <p:sp>
        <p:nvSpPr>
          <p:cNvPr id="733" name="Rectangle 733"/>
          <p:cNvSpPr/>
          <p:nvPr/>
        </p:nvSpPr>
        <p:spPr>
          <a:xfrm>
            <a:off x="6176771" y="2765273"/>
            <a:ext cx="2982227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151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стим</a:t>
            </a:r>
            <a:r>
              <a:rPr lang="en-US" kern="0" spc="-49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лирую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щ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ее</a:t>
            </a:r>
            <a:r>
              <a:rPr lang="en-US" kern="0" spc="-27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ц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енивание</a:t>
            </a:r>
          </a:p>
        </p:txBody>
      </p:sp>
      <p:sp>
        <p:nvSpPr>
          <p:cNvPr id="734" name="Rectangle 734"/>
          <p:cNvSpPr/>
          <p:nvPr/>
        </p:nvSpPr>
        <p:spPr>
          <a:xfrm>
            <a:off x="6176771" y="3049420"/>
            <a:ext cx="1667316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489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выбор задания</a:t>
            </a:r>
          </a:p>
        </p:txBody>
      </p:sp>
      <p:sp>
        <p:nvSpPr>
          <p:cNvPr id="735" name="Rectangle 735"/>
          <p:cNvSpPr/>
          <p:nvPr/>
        </p:nvSpPr>
        <p:spPr>
          <a:xfrm>
            <a:off x="6176770" y="3325943"/>
            <a:ext cx="2797112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489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опора на жизненный</a:t>
            </a:r>
            <a:r>
              <a:rPr lang="en-US" kern="0" spc="-15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опыт</a:t>
            </a:r>
          </a:p>
        </p:txBody>
      </p:sp>
      <p:sp>
        <p:nvSpPr>
          <p:cNvPr id="736" name="Rectangle 736"/>
          <p:cNvSpPr/>
          <p:nvPr/>
        </p:nvSpPr>
        <p:spPr>
          <a:xfrm>
            <a:off x="6162612" y="3572991"/>
            <a:ext cx="4409156" cy="12516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создание</a:t>
            </a:r>
            <a:r>
              <a:rPr lang="en-US" kern="0" spc="-13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про</a:t>
            </a:r>
            <a:r>
              <a:rPr lang="en-US" kern="0" spc="-19" dirty="0">
                <a:solidFill>
                  <a:sysClr val="windowText" lastClr="000000"/>
                </a:solidFill>
                <a:latin typeface="Calibri"/>
              </a:rPr>
              <a:t>б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</a:t>
            </a:r>
            <a:r>
              <a:rPr lang="en-US" kern="0" spc="-11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мной</a:t>
            </a:r>
            <a:r>
              <a:rPr lang="en-US" kern="0" spc="-26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ситуации</a:t>
            </a:r>
          </a:p>
          <a:p>
            <a:pPr>
              <a:lnSpc>
                <a:spcPts val="1932"/>
              </a:lnSpc>
            </a:pPr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вып</a:t>
            </a:r>
            <a:r>
              <a:rPr lang="en-US" kern="0" spc="-25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лнение</a:t>
            </a:r>
            <a:r>
              <a:rPr lang="en-US" kern="0" spc="-15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творческих заданий</a:t>
            </a:r>
          </a:p>
          <a:p>
            <a:pPr>
              <a:lnSpc>
                <a:spcPts val="1920"/>
              </a:lnSpc>
            </a:pPr>
            <a:r>
              <a:rPr lang="en-US" kern="0" spc="151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пр</a:t>
            </a:r>
            <a:r>
              <a:rPr lang="en-US" kern="0" spc="-2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spc="-22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ъя</a:t>
            </a:r>
            <a:r>
              <a:rPr lang="en-US" kern="0" spc="-12" dirty="0">
                <a:solidFill>
                  <a:sysClr val="windowText" lastClr="000000"/>
                </a:solidFill>
                <a:latin typeface="Calibri"/>
              </a:rPr>
              <a:t>в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ление учебных требований</a:t>
            </a:r>
          </a:p>
          <a:p>
            <a:pPr>
              <a:lnSpc>
                <a:spcPts val="1921"/>
              </a:lnSpc>
            </a:pPr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информирование</a:t>
            </a:r>
            <a:r>
              <a:rPr lang="en-US" kern="0" spc="-41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ru-RU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кри</a:t>
            </a:r>
            <a:r>
              <a:rPr lang="en-US" kern="0" spc="-11" dirty="0" err="1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ериях</a:t>
            </a:r>
            <a:r>
              <a:rPr lang="ru-RU" kern="0" spc="-19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оценивания</a:t>
            </a:r>
            <a:r>
              <a:rPr lang="ru-RU" kern="0" dirty="0">
                <a:solidFill>
                  <a:sysClr val="windowText" lastClr="000000"/>
                </a:solidFill>
                <a:latin typeface="Calibri"/>
              </a:rPr>
              <a:t> </a:t>
            </a:r>
          </a:p>
          <a:p>
            <a:pPr>
              <a:lnSpc>
                <a:spcPts val="1921"/>
              </a:lnSpc>
            </a:pPr>
            <a:r>
              <a:rPr lang="ru-RU" kern="0" dirty="0">
                <a:solidFill>
                  <a:sysClr val="windowText" lastClr="000000"/>
                </a:solidFill>
                <a:latin typeface="Calibri"/>
              </a:rPr>
              <a:t>   результатов</a:t>
            </a:r>
            <a:r>
              <a:rPr lang="en-US" sz="1500" kern="0" dirty="0">
                <a:solidFill>
                  <a:sysClr val="windowText" lastClr="000000"/>
                </a:solidFill>
                <a:latin typeface="Calibri"/>
              </a:rPr>
              <a:t> </a:t>
            </a:r>
          </a:p>
        </p:txBody>
      </p:sp>
      <p:sp>
        <p:nvSpPr>
          <p:cNvPr id="738" name="Rectangle 738"/>
          <p:cNvSpPr/>
          <p:nvPr/>
        </p:nvSpPr>
        <p:spPr>
          <a:xfrm>
            <a:off x="6162612" y="4826383"/>
            <a:ext cx="5347746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формирование</a:t>
            </a:r>
            <a:r>
              <a:rPr lang="en-US" kern="0" spc="-29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тве</a:t>
            </a:r>
            <a:r>
              <a:rPr lang="en-US" kern="0" spc="-17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ственно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о </a:t>
            </a:r>
            <a:r>
              <a:rPr lang="en-US" kern="0" spc="-11" dirty="0" err="1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тношения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 к</a:t>
            </a:r>
            <a:r>
              <a:rPr lang="ru-RU" kern="0" dirty="0">
                <a:solidFill>
                  <a:sysClr val="windowText" lastClr="000000"/>
                </a:solidFill>
                <a:latin typeface="Calibri"/>
              </a:rPr>
              <a:t> учению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 </a:t>
            </a:r>
          </a:p>
        </p:txBody>
      </p:sp>
      <p:sp>
        <p:nvSpPr>
          <p:cNvPr id="740" name="Rectangle 740"/>
          <p:cNvSpPr/>
          <p:nvPr/>
        </p:nvSpPr>
        <p:spPr>
          <a:xfrm>
            <a:off x="6162612" y="5103382"/>
            <a:ext cx="4606326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на</a:t>
            </a:r>
            <a:r>
              <a:rPr lang="en-US" kern="0" spc="-22" dirty="0">
                <a:solidFill>
                  <a:sysClr val="windowText" lastClr="000000"/>
                </a:solidFill>
                <a:latin typeface="Calibri"/>
              </a:rPr>
              <a:t>х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ж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ение</a:t>
            </a:r>
            <a:r>
              <a:rPr lang="en-US" kern="0" spc="-15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пу</a:t>
            </a:r>
            <a:r>
              <a:rPr lang="en-US" kern="0" spc="-13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ей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решения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познава</a:t>
            </a:r>
            <a:r>
              <a:rPr lang="en-US" kern="0" spc="-13" dirty="0" err="1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spc="-27" dirty="0" err="1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льно</a:t>
            </a:r>
            <a:r>
              <a:rPr lang="en-US" kern="0" spc="-11" dirty="0" err="1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kern="0" dirty="0" err="1">
                <a:solidFill>
                  <a:sysClr val="windowText" lastClr="000000"/>
                </a:solidFill>
                <a:latin typeface="Calibri"/>
              </a:rPr>
              <a:t>о</a:t>
            </a:r>
            <a:endParaRPr lang="ru-RU" kern="0" dirty="0">
              <a:solidFill>
                <a:sysClr val="windowText" lastClr="000000"/>
              </a:solidFill>
              <a:latin typeface="Calibri"/>
            </a:endParaRPr>
          </a:p>
          <a:p>
            <a:r>
              <a:rPr lang="ru-RU" kern="0" dirty="0">
                <a:solidFill>
                  <a:sysClr val="windowText" lastClr="000000"/>
                </a:solidFill>
                <a:latin typeface="Calibri"/>
              </a:rPr>
              <a:t>   затруднения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 </a:t>
            </a:r>
          </a:p>
        </p:txBody>
      </p:sp>
      <p:sp>
        <p:nvSpPr>
          <p:cNvPr id="742" name="Rectangle 742"/>
          <p:cNvSpPr/>
          <p:nvPr/>
        </p:nvSpPr>
        <p:spPr>
          <a:xfrm>
            <a:off x="6176770" y="5595869"/>
            <a:ext cx="440915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самооцен</a:t>
            </a:r>
            <a:r>
              <a:rPr lang="en-US" kern="0" spc="-25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а</a:t>
            </a:r>
            <a:r>
              <a:rPr lang="en-US" kern="0" spc="-13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дея</a:t>
            </a:r>
            <a:r>
              <a:rPr lang="en-US" kern="0" spc="-16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spc="-2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льности и </a:t>
            </a:r>
            <a:r>
              <a:rPr lang="en-US" kern="0" spc="-26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оррекция</a:t>
            </a:r>
          </a:p>
        </p:txBody>
      </p:sp>
      <p:sp>
        <p:nvSpPr>
          <p:cNvPr id="743" name="Rectangle 743"/>
          <p:cNvSpPr/>
          <p:nvPr/>
        </p:nvSpPr>
        <p:spPr>
          <a:xfrm>
            <a:off x="6176770" y="5872868"/>
            <a:ext cx="4179477" cy="5206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ре</a:t>
            </a:r>
            <a:r>
              <a:rPr lang="en-US" kern="0" spc="-26" dirty="0">
                <a:solidFill>
                  <a:sysClr val="windowText" lastClr="000000"/>
                </a:solidFill>
                <a:latin typeface="Calibri"/>
              </a:rPr>
              <a:t>ф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ле</a:t>
            </a:r>
            <a:r>
              <a:rPr lang="en-US" kern="0" spc="-11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сия</a:t>
            </a:r>
            <a:r>
              <a:rPr lang="en-US" kern="0" spc="-18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пов</a:t>
            </a:r>
            <a:r>
              <a:rPr lang="en-US" kern="0" spc="-25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дения</a:t>
            </a:r>
          </a:p>
          <a:p>
            <a:pPr>
              <a:lnSpc>
                <a:spcPts val="1919"/>
              </a:lnSpc>
            </a:pPr>
            <a:r>
              <a:rPr lang="en-US" kern="0" spc="153" dirty="0">
                <a:solidFill>
                  <a:sysClr val="windowText" lastClr="000000"/>
                </a:solidFill>
                <a:latin typeface="Calibri"/>
              </a:rPr>
              <a:t>•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прогнозирование</a:t>
            </a:r>
            <a:r>
              <a:rPr lang="en-US" kern="0" spc="-29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б</a:t>
            </a:r>
            <a:r>
              <a:rPr lang="en-US" kern="0" spc="-55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дущей</a:t>
            </a:r>
            <a:r>
              <a:rPr lang="en-US" kern="0" spc="-1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дея</a:t>
            </a:r>
            <a:r>
              <a:rPr lang="en-US" kern="0" spc="-16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kern="0" spc="-27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льности</a:t>
            </a:r>
          </a:p>
        </p:txBody>
      </p:sp>
      <p:sp>
        <p:nvSpPr>
          <p:cNvPr id="744" name="Rectangle 744"/>
          <p:cNvSpPr/>
          <p:nvPr/>
        </p:nvSpPr>
        <p:spPr>
          <a:xfrm>
            <a:off x="2010765" y="4541800"/>
            <a:ext cx="4007828" cy="6161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004" b="1" kern="0" dirty="0">
                <a:solidFill>
                  <a:sysClr val="windowText" lastClr="000000"/>
                </a:solidFill>
                <a:latin typeface="Calibri,Bold"/>
              </a:rPr>
              <a:t>2020</a:t>
            </a:r>
            <a:r>
              <a:rPr lang="en-US" sz="2004" b="1" kern="0" spc="-32" dirty="0">
                <a:solidFill>
                  <a:sysClr val="windowText" lastClr="000000"/>
                </a:solidFill>
                <a:latin typeface="Calibri,Bold"/>
              </a:rPr>
              <a:t> </a:t>
            </a:r>
            <a:r>
              <a:rPr lang="en-US" sz="2004" b="1" kern="0" spc="-88" dirty="0">
                <a:solidFill>
                  <a:sysClr val="windowText" lastClr="000000"/>
                </a:solidFill>
                <a:latin typeface="Calibri,Bold"/>
              </a:rPr>
              <a:t>г</a:t>
            </a:r>
            <a:r>
              <a:rPr lang="en-US" sz="2004" b="1" kern="0" dirty="0">
                <a:solidFill>
                  <a:sysClr val="windowText" lastClr="000000"/>
                </a:solidFill>
                <a:latin typeface="Calibri,Bold"/>
              </a:rPr>
              <a:t>. </a:t>
            </a:r>
            <a:r>
              <a:rPr lang="en-US" sz="2004" kern="0" spc="454" dirty="0">
                <a:solidFill>
                  <a:sysClr val="windowText" lastClr="000000"/>
                </a:solidFill>
                <a:latin typeface="Calibri"/>
              </a:rPr>
              <a:t>-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повышен</a:t>
            </a:r>
            <a:r>
              <a:rPr lang="en-US" sz="2004" kern="0" spc="-10" dirty="0">
                <a:solidFill>
                  <a:sysClr val="windowText" lastClr="000000"/>
                </a:solidFill>
                <a:latin typeface="Calibri"/>
              </a:rPr>
              <a:t>и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е квалифи</a:t>
            </a:r>
            <a:r>
              <a:rPr lang="en-US" sz="2004" kern="0" spc="-34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ации </a:t>
            </a:r>
          </a:p>
          <a:p>
            <a:pPr marL="342900">
              <a:lnSpc>
                <a:spcPts val="2400"/>
              </a:lnSpc>
            </a:pPr>
            <a:r>
              <a:rPr lang="en-US" sz="2006" kern="0" dirty="0">
                <a:solidFill>
                  <a:sysClr val="windowText" lastClr="000000"/>
                </a:solidFill>
                <a:latin typeface="Calibri"/>
              </a:rPr>
              <a:t>«Ор</a:t>
            </a:r>
            <a:r>
              <a:rPr lang="en-US" sz="2006" kern="0" spc="-10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006" kern="0" dirty="0">
                <a:solidFill>
                  <a:sysClr val="windowText" lastClr="000000"/>
                </a:solidFill>
                <a:latin typeface="Calibri"/>
              </a:rPr>
              <a:t>аниза</a:t>
            </a:r>
            <a:r>
              <a:rPr lang="en-US" sz="2006" kern="0" spc="-10" dirty="0">
                <a:solidFill>
                  <a:sysClr val="windowText" lastClr="000000"/>
                </a:solidFill>
                <a:latin typeface="Calibri"/>
              </a:rPr>
              <a:t>ц</a:t>
            </a:r>
            <a:r>
              <a:rPr lang="en-US" sz="2006" kern="0" dirty="0">
                <a:solidFill>
                  <a:sysClr val="windowText" lastClr="000000"/>
                </a:solidFill>
                <a:latin typeface="Calibri"/>
              </a:rPr>
              <a:t>ия</a:t>
            </a:r>
            <a:r>
              <a:rPr lang="en-US" sz="2006" kern="0" spc="-22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6" kern="0" dirty="0">
                <a:solidFill>
                  <a:sysClr val="windowText" lastClr="000000"/>
                </a:solidFill>
                <a:latin typeface="Calibri"/>
              </a:rPr>
              <a:t>и</a:t>
            </a:r>
            <a:r>
              <a:rPr lang="en-US" sz="2006" kern="0" spc="-14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6" kern="0" dirty="0">
                <a:solidFill>
                  <a:sysClr val="windowText" lastClr="000000"/>
                </a:solidFill>
                <a:latin typeface="Calibri"/>
              </a:rPr>
              <a:t>с</a:t>
            </a:r>
            <a:r>
              <a:rPr lang="en-US" sz="2006" kern="0" spc="-58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006" kern="0" spc="-28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006" kern="0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006" kern="0" spc="-12" dirty="0">
                <a:solidFill>
                  <a:sysClr val="windowText" lastClr="000000"/>
                </a:solidFill>
                <a:latin typeface="Calibri"/>
              </a:rPr>
              <a:t>р</a:t>
            </a:r>
            <a:r>
              <a:rPr lang="en-US" sz="2006" kern="0" spc="-26" dirty="0">
                <a:solidFill>
                  <a:sysClr val="windowText" lastClr="000000"/>
                </a:solidFill>
                <a:latin typeface="Calibri"/>
              </a:rPr>
              <a:t>ж</a:t>
            </a:r>
            <a:r>
              <a:rPr lang="en-US" sz="2006" kern="0" dirty="0">
                <a:solidFill>
                  <a:sysClr val="windowText" lastClr="000000"/>
                </a:solidFill>
                <a:latin typeface="Calibri"/>
              </a:rPr>
              <a:t>ание </a:t>
            </a:r>
          </a:p>
        </p:txBody>
      </p:sp>
      <p:sp>
        <p:nvSpPr>
          <p:cNvPr id="745" name="Rectangle 745"/>
          <p:cNvSpPr/>
          <p:nvPr/>
        </p:nvSpPr>
        <p:spPr>
          <a:xfrm>
            <a:off x="2353665" y="5151654"/>
            <a:ext cx="3582584" cy="15395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инклюзивно</a:t>
            </a:r>
            <a:r>
              <a:rPr lang="en-US" sz="2004" kern="0" spc="-22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004" kern="0" spc="-2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о</a:t>
            </a:r>
            <a:r>
              <a:rPr lang="en-US" sz="2004" kern="0" spc="-12" dirty="0">
                <a:solidFill>
                  <a:sysClr val="windowText" lastClr="000000"/>
                </a:solidFill>
                <a:latin typeface="Calibri"/>
              </a:rPr>
              <a:t>б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учен</a:t>
            </a:r>
            <a:r>
              <a:rPr lang="en-US" sz="2004" kern="0" spc="-10" dirty="0">
                <a:solidFill>
                  <a:sysClr val="windowText" lastClr="000000"/>
                </a:solidFill>
                <a:latin typeface="Calibri"/>
              </a:rPr>
              <a:t>и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я</a:t>
            </a:r>
            <a:r>
              <a:rPr lang="en-US" sz="2004" kern="0" spc="-22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4" kern="0" spc="-26" dirty="0">
                <a:solidFill>
                  <a:sysClr val="windowText" lastClr="000000"/>
                </a:solidFill>
                <a:latin typeface="Calibri"/>
              </a:rPr>
              <a:t>д</a:t>
            </a:r>
            <a:r>
              <a:rPr lang="en-US" sz="2004" kern="0" spc="-14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тей с </a:t>
            </a:r>
          </a:p>
          <a:p>
            <a:pPr>
              <a:lnSpc>
                <a:spcPts val="2400"/>
              </a:lnSpc>
            </a:pP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ОВЗ</a:t>
            </a:r>
            <a:r>
              <a:rPr lang="en-US" sz="2004" kern="0" spc="-1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в об</a:t>
            </a:r>
            <a:r>
              <a:rPr lang="en-US" sz="2004" kern="0" spc="-26" dirty="0">
                <a:solidFill>
                  <a:sysClr val="windowText" lastClr="000000"/>
                </a:solidFill>
                <a:latin typeface="Calibri"/>
              </a:rPr>
              <a:t>щ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еобразоват</a:t>
            </a:r>
            <a:r>
              <a:rPr lang="en-US" sz="2004" kern="0" spc="-38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льной </a:t>
            </a:r>
          </a:p>
          <a:p>
            <a:pPr>
              <a:lnSpc>
                <a:spcPts val="2400"/>
              </a:lnSpc>
            </a:pP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орга</a:t>
            </a:r>
            <a:r>
              <a:rPr lang="en-US" sz="2004" kern="0" spc="-10" dirty="0">
                <a:solidFill>
                  <a:sysClr val="windowText" lastClr="000000"/>
                </a:solidFill>
                <a:latin typeface="Calibri"/>
              </a:rPr>
              <a:t>н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изац</a:t>
            </a:r>
            <a:r>
              <a:rPr lang="en-US" sz="2004" kern="0" spc="-10" dirty="0">
                <a:solidFill>
                  <a:sysClr val="windowText" lastClr="000000"/>
                </a:solidFill>
                <a:latin typeface="Calibri"/>
              </a:rPr>
              <a:t>и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и</a:t>
            </a:r>
            <a:r>
              <a:rPr lang="en-US" sz="2004" kern="0" spc="-26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в </a:t>
            </a:r>
            <a:r>
              <a:rPr lang="en-US" sz="2004" kern="0" spc="-26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он</a:t>
            </a:r>
            <a:r>
              <a:rPr lang="en-US" sz="2004" kern="0" spc="-12" dirty="0">
                <a:solidFill>
                  <a:sysClr val="windowText" lastClr="000000"/>
                </a:solidFill>
                <a:latin typeface="Calibri"/>
              </a:rPr>
              <a:t>т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004" kern="0" spc="-32" dirty="0">
                <a:solidFill>
                  <a:sysClr val="windowText" lastClr="000000"/>
                </a:solidFill>
                <a:latin typeface="Calibri"/>
              </a:rPr>
              <a:t>к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сте </a:t>
            </a:r>
          </a:p>
          <a:p>
            <a:pPr>
              <a:lnSpc>
                <a:spcPts val="2400"/>
              </a:lnSpc>
            </a:pP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вн</a:t>
            </a:r>
            <a:r>
              <a:rPr lang="en-US" sz="2004" kern="0" spc="-30" dirty="0">
                <a:solidFill>
                  <a:sysClr val="windowText" lastClr="000000"/>
                </a:solidFill>
                <a:latin typeface="Calibri"/>
              </a:rPr>
              <a:t>е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дрения Ф</a:t>
            </a:r>
            <a:r>
              <a:rPr lang="en-US" sz="2004" kern="0" spc="-62" dirty="0">
                <a:solidFill>
                  <a:sysClr val="windowText" lastClr="000000"/>
                </a:solidFill>
                <a:latin typeface="Calibri"/>
              </a:rPr>
              <a:t>Г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ОС»</a:t>
            </a:r>
            <a:r>
              <a:rPr lang="en-US" sz="2004" kern="0" spc="-2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(</a:t>
            </a:r>
            <a:r>
              <a:rPr lang="en-US" sz="2004" kern="0" spc="-72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рГП</a:t>
            </a:r>
            <a:r>
              <a:rPr lang="en-US" sz="2004" kern="0" spc="-161" dirty="0">
                <a:solidFill>
                  <a:sysClr val="windowText" lastClr="000000"/>
                </a:solidFill>
                <a:latin typeface="Calibri"/>
              </a:rPr>
              <a:t>У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,</a:t>
            </a:r>
            <a:r>
              <a:rPr lang="en-US" sz="2004" kern="0" spc="-32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72 </a:t>
            </a:r>
          </a:p>
          <a:p>
            <a:pPr>
              <a:lnSpc>
                <a:spcPts val="2402"/>
              </a:lnSpc>
            </a:pP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часа, №</a:t>
            </a:r>
            <a:r>
              <a:rPr lang="en-US" sz="2004" kern="0" spc="-1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n-US" sz="2004" kern="0" dirty="0">
                <a:solidFill>
                  <a:sysClr val="windowText" lastClr="000000"/>
                </a:solidFill>
                <a:latin typeface="Calibri"/>
              </a:rPr>
              <a:t>7647/15В)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Rectangle 429"/>
          <p:cNvSpPr/>
          <p:nvPr/>
        </p:nvSpPr>
        <p:spPr>
          <a:xfrm>
            <a:off x="182881" y="361365"/>
            <a:ext cx="939721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4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Приёмы формирования учебной мотивации у учащихся с ОВЗ на уроках русского языка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6435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Rectangle 429"/>
          <p:cNvSpPr/>
          <p:nvPr/>
        </p:nvSpPr>
        <p:spPr>
          <a:xfrm>
            <a:off x="182881" y="361365"/>
            <a:ext cx="93972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4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Приём «Цветной диктант»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E4D241-D6E8-4A43-9F11-0063CA35B172}"/>
              </a:ext>
            </a:extLst>
          </p:cNvPr>
          <p:cNvSpPr txBox="1"/>
          <p:nvPr/>
        </p:nvSpPr>
        <p:spPr>
          <a:xfrm>
            <a:off x="647114" y="1196553"/>
            <a:ext cx="610537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Ход задания: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Подберите безударные гласные словами, отвечающими на вопросы </a:t>
            </a:r>
            <a:r>
              <a:rPr lang="ru-RU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кто? что? Определите какую букву необходимо вставить.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Ответы запишите в виде цветовой схемы.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228600"/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тнистый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чать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кольный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..довитый,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сл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дить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оп..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риться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м..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довый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ш..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рокий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цв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тной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гл..деть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..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шат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indent="228600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228600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228600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228600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228600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Осуществите самопроверку: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412158E8-C292-4B1F-9F74-3D2CD08E2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0013"/>
              </p:ext>
            </p:extLst>
          </p:nvPr>
        </p:nvGraphicFramePr>
        <p:xfrm>
          <a:off x="6933645" y="1208906"/>
          <a:ext cx="182880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>
                  <a:extLst>
                    <a:ext uri="{9D8B030D-6E8A-4147-A177-3AD203B41FA5}">
                      <a16:colId xmlns:a16="http://schemas.microsoft.com/office/drawing/2014/main" val="391445088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765916301"/>
                    </a:ext>
                  </a:extLst>
                </a:gridCol>
              </a:tblGrid>
              <a:tr h="3459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буква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цвет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245878"/>
                  </a:ext>
                </a:extLst>
              </a:tr>
              <a:tr h="3459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835734"/>
                  </a:ext>
                </a:extLst>
              </a:tr>
              <a:tr h="3459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76362"/>
                  </a:ext>
                </a:extLst>
              </a:tr>
              <a:tr h="345906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903431"/>
                  </a:ext>
                </a:extLst>
              </a:tr>
            </a:tbl>
          </a:graphicData>
        </a:graphic>
      </p:graphicFrame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125E201C-6E2B-4058-9D73-2540E29CA8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55193"/>
              </p:ext>
            </p:extLst>
          </p:nvPr>
        </p:nvGraphicFramePr>
        <p:xfrm>
          <a:off x="826868" y="3584487"/>
          <a:ext cx="526913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012">
                  <a:extLst>
                    <a:ext uri="{9D8B030D-6E8A-4147-A177-3AD203B41FA5}">
                      <a16:colId xmlns:a16="http://schemas.microsoft.com/office/drawing/2014/main" val="3315613866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993834275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1165994222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2121682067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3211251488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1945874638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1443426383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3372015657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2383483540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511309166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2260801994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942522"/>
                  </a:ext>
                </a:extLst>
              </a:tr>
              <a:tr h="1961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09239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72EC1CB-D291-49AE-9012-6D5C620025B7}"/>
              </a:ext>
            </a:extLst>
          </p:cNvPr>
          <p:cNvSpPr txBox="1"/>
          <p:nvPr/>
        </p:nvSpPr>
        <p:spPr>
          <a:xfrm>
            <a:off x="6499892" y="3551044"/>
            <a:ext cx="548170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подбор яркого занимательного материала у учащихся повышается орфографическая зоркость и  познавательный интерес к учению.</a:t>
            </a:r>
          </a:p>
          <a:p>
            <a:r>
              <a:rPr lang="ru-RU" sz="2000" b="1" i="0" dirty="0">
                <a:effectLst/>
                <a:latin typeface="Times New Roman" panose="02020603050405020304" pitchFamily="18" charset="0"/>
              </a:rPr>
              <a:t>Выполнение таких заданий формируют внимательность, наблюдательность, самооценку своей деятельности и, при необходимости, её коррекцию и др.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6">
            <a:extLst>
              <a:ext uri="{FF2B5EF4-FFF2-40B4-BE49-F238E27FC236}">
                <a16:creationId xmlns:a16="http://schemas.microsoft.com/office/drawing/2014/main" id="{EB4276B4-57D3-4FD4-8654-9D4131772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823728"/>
              </p:ext>
            </p:extLst>
          </p:nvPr>
        </p:nvGraphicFramePr>
        <p:xfrm>
          <a:off x="826868" y="5049451"/>
          <a:ext cx="526913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012">
                  <a:extLst>
                    <a:ext uri="{9D8B030D-6E8A-4147-A177-3AD203B41FA5}">
                      <a16:colId xmlns:a16="http://schemas.microsoft.com/office/drawing/2014/main" val="3315613866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993834275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1165994222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2121682067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3211251488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1945874638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1443426383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3372015657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2383483540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511309166"/>
                    </a:ext>
                  </a:extLst>
                </a:gridCol>
                <a:gridCol w="479012">
                  <a:extLst>
                    <a:ext uri="{9D8B030D-6E8A-4147-A177-3AD203B41FA5}">
                      <a16:colId xmlns:a16="http://schemas.microsoft.com/office/drawing/2014/main" val="2260801994"/>
                    </a:ext>
                  </a:extLst>
                </a:gridCol>
              </a:tblGrid>
              <a:tr h="276999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942522"/>
                  </a:ext>
                </a:extLst>
              </a:tr>
              <a:tr h="2769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092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6681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Rectangle 429"/>
          <p:cNvSpPr/>
          <p:nvPr/>
        </p:nvSpPr>
        <p:spPr>
          <a:xfrm>
            <a:off x="872198" y="342902"/>
            <a:ext cx="93972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4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Приём «Почтальон»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3FA396-4F4B-4B9B-898D-9C7F217F9C4D}"/>
              </a:ext>
            </a:extLst>
          </p:cNvPr>
          <p:cNvSpPr txBox="1"/>
          <p:nvPr/>
        </p:nvSpPr>
        <p:spPr>
          <a:xfrm>
            <a:off x="407069" y="896527"/>
            <a:ext cx="964664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знания учащихся по подбору проверочного слова, расширить словарный запас, развивать фонематический слух, умение анализировать и обобщать, профилактика </a:t>
            </a:r>
            <a:r>
              <a:rPr lang="ru-RU" sz="2000" b="1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Почтальон </a:t>
            </a:r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(учитель или один из учеников)</a:t>
            </a:r>
            <a:r>
              <a:rPr lang="ru-RU" sz="20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раздает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</a:t>
            </a: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приглашения, где указаны слова какой-либо группы. Дети работают с орфограммами и определяют, куда их пригласили.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F61DE6B-2807-446E-B354-8A367E5B80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09916"/>
              </p:ext>
            </p:extLst>
          </p:nvPr>
        </p:nvGraphicFramePr>
        <p:xfrm>
          <a:off x="573629" y="3195754"/>
          <a:ext cx="6991644" cy="1938990"/>
        </p:xfrm>
        <a:graphic>
          <a:graphicData uri="http://schemas.openxmlformats.org/drawingml/2006/table">
            <a:tbl>
              <a:tblPr/>
              <a:tblGrid>
                <a:gridCol w="1134210">
                  <a:extLst>
                    <a:ext uri="{9D8B030D-6E8A-4147-A177-3AD203B41FA5}">
                      <a16:colId xmlns:a16="http://schemas.microsoft.com/office/drawing/2014/main" val="2353164565"/>
                    </a:ext>
                  </a:extLst>
                </a:gridCol>
                <a:gridCol w="1059077">
                  <a:extLst>
                    <a:ext uri="{9D8B030D-6E8A-4147-A177-3AD203B41FA5}">
                      <a16:colId xmlns:a16="http://schemas.microsoft.com/office/drawing/2014/main" val="3376190827"/>
                    </a:ext>
                  </a:extLst>
                </a:gridCol>
                <a:gridCol w="1152993">
                  <a:extLst>
                    <a:ext uri="{9D8B030D-6E8A-4147-A177-3AD203B41FA5}">
                      <a16:colId xmlns:a16="http://schemas.microsoft.com/office/drawing/2014/main" val="758241034"/>
                    </a:ext>
                  </a:extLst>
                </a:gridCol>
                <a:gridCol w="1348048">
                  <a:extLst>
                    <a:ext uri="{9D8B030D-6E8A-4147-A177-3AD203B41FA5}">
                      <a16:colId xmlns:a16="http://schemas.microsoft.com/office/drawing/2014/main" val="2681924731"/>
                    </a:ext>
                  </a:extLst>
                </a:gridCol>
                <a:gridCol w="1129875">
                  <a:extLst>
                    <a:ext uri="{9D8B030D-6E8A-4147-A177-3AD203B41FA5}">
                      <a16:colId xmlns:a16="http://schemas.microsoft.com/office/drawing/2014/main" val="3723876302"/>
                    </a:ext>
                  </a:extLst>
                </a:gridCol>
                <a:gridCol w="1167441">
                  <a:extLst>
                    <a:ext uri="{9D8B030D-6E8A-4147-A177-3AD203B41FA5}">
                      <a16:colId xmlns:a16="http://schemas.microsoft.com/office/drawing/2014/main" val="3520623975"/>
                    </a:ext>
                  </a:extLst>
                </a:gridCol>
              </a:tblGrid>
              <a:tr h="3877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огород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парк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море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школа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столовая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зоопарк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194605"/>
                  </a:ext>
                </a:extLst>
              </a:tr>
              <a:tr h="3877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гря_ки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доро_ки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пло_цы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кни_ки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хле_цы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кле_ка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707916"/>
                  </a:ext>
                </a:extLst>
              </a:tr>
              <a:tr h="3877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кали_ка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бере_ки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фла_ки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обло_ки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пиро_ки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марты_ка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037905"/>
                  </a:ext>
                </a:extLst>
              </a:tr>
              <a:tr h="3877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реди_ка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ду_ки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ло_ки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тетра_ка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сли_ки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тра_ка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507172"/>
                  </a:ext>
                </a:extLst>
              </a:tr>
              <a:tr h="3877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морко_ка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ли_ки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остро_ки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оши_ка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голу_цы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решё_ка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20022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BCDB458A-587B-435C-A489-8E488F2251CE}"/>
              </a:ext>
            </a:extLst>
          </p:cNvPr>
          <p:cNvSpPr txBox="1"/>
          <p:nvPr/>
        </p:nvSpPr>
        <p:spPr>
          <a:xfrm>
            <a:off x="436098" y="5134744"/>
            <a:ext cx="699164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0170" algn="just"/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Задания:</a:t>
            </a:r>
            <a:endParaRPr lang="ru-RU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algn="just">
              <a:buFont typeface="+mj-lt"/>
              <a:buAutoNum type="arabicPeriod"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орфограммы, подбирая проверочные слова.</a:t>
            </a:r>
          </a:p>
          <a:p>
            <a:pPr marL="90170">
              <a:buFont typeface="+mj-lt"/>
              <a:buAutoNum type="arabicPeriod"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предложения, используя данные слова.</a:t>
            </a:r>
          </a:p>
          <a:p>
            <a:pPr marL="90170"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ответное письмо с другими словами по данной орфограмме.</a:t>
            </a:r>
            <a:endParaRPr lang="ru-RU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D30541-531B-4D13-BA8F-2A32ACA6196D}"/>
              </a:ext>
            </a:extLst>
          </p:cNvPr>
          <p:cNvSpPr txBox="1"/>
          <p:nvPr/>
        </p:nvSpPr>
        <p:spPr>
          <a:xfrm>
            <a:off x="7702804" y="3663602"/>
            <a:ext cx="438613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!!! </a:t>
            </a:r>
            <a:r>
              <a:rPr lang="ru-RU" sz="2000" b="1" dirty="0"/>
              <a:t>Можно использовать этот </a:t>
            </a:r>
          </a:p>
          <a:p>
            <a:r>
              <a:rPr lang="ru-RU" sz="2000" b="1" dirty="0"/>
              <a:t>приём при изучении темы </a:t>
            </a:r>
          </a:p>
          <a:p>
            <a:r>
              <a:rPr lang="ru-RU" sz="2000" b="1" dirty="0"/>
              <a:t>«Части речи»;</a:t>
            </a:r>
          </a:p>
          <a:p>
            <a:endParaRPr lang="ru-RU" sz="2000" b="1" dirty="0"/>
          </a:p>
          <a:p>
            <a:r>
              <a:rPr lang="ru-RU" sz="2000" b="1" dirty="0">
                <a:solidFill>
                  <a:srgbClr val="C00000"/>
                </a:solidFill>
              </a:rPr>
              <a:t>!!!</a:t>
            </a:r>
            <a:r>
              <a:rPr lang="ru-RU" sz="2000" b="1" dirty="0"/>
              <a:t>Отгаданные слова могут</a:t>
            </a:r>
          </a:p>
          <a:p>
            <a:r>
              <a:rPr lang="ru-RU" sz="2000" b="1" dirty="0"/>
              <a:t>быть заголовками мини-текстов, </a:t>
            </a:r>
          </a:p>
          <a:p>
            <a:r>
              <a:rPr lang="ru-RU" sz="2000" b="1" dirty="0"/>
              <a:t>составленных учащимися по </a:t>
            </a:r>
          </a:p>
          <a:p>
            <a:r>
              <a:rPr lang="ru-RU" sz="2000" b="1" dirty="0"/>
              <a:t>условию задания.</a:t>
            </a:r>
          </a:p>
        </p:txBody>
      </p:sp>
    </p:spTree>
    <p:extLst>
      <p:ext uri="{BB962C8B-B14F-4D97-AF65-F5344CB8AC3E}">
        <p14:creationId xmlns:p14="http://schemas.microsoft.com/office/powerpoint/2010/main" val="124193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Picture 428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59"/>
          <a:stretch/>
        </p:blipFill>
        <p:spPr>
          <a:xfrm>
            <a:off x="0" y="0"/>
            <a:ext cx="5570805" cy="3197761"/>
          </a:xfrm>
          <a:prstGeom prst="rect">
            <a:avLst/>
          </a:prstGeom>
          <a:noFill/>
        </p:spPr>
      </p:pic>
      <p:sp>
        <p:nvSpPr>
          <p:cNvPr id="429" name="Rectangle 429"/>
          <p:cNvSpPr/>
          <p:nvPr/>
        </p:nvSpPr>
        <p:spPr>
          <a:xfrm>
            <a:off x="202741" y="1219493"/>
            <a:ext cx="493776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4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Приём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4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«Сказкотерапия»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1EF97-1870-455B-8D48-992A717E3977}"/>
              </a:ext>
            </a:extLst>
          </p:cNvPr>
          <p:cNvSpPr txBox="1"/>
          <p:nvPr/>
        </p:nvSpPr>
        <p:spPr>
          <a:xfrm>
            <a:off x="5773546" y="566678"/>
            <a:ext cx="610537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1750" indent="157480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Сказки на уроках русского языка можно использовать по-разному: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1750" indent="157480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качестве дидактического материала;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1750" indent="157480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Как средство, помогающее организовать объяснение нового материала и воспроизведение усвоенного ранее (лингвистическая сказка);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1750" indent="157480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Как вид работы по развитию речи (сочинение детьми лингвистических сказок при прохождении той или иной темы).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ADB4DF-8728-4941-B2B9-DC0A847F8211}"/>
              </a:ext>
            </a:extLst>
          </p:cNvPr>
          <p:cNvSpPr txBox="1"/>
          <p:nvPr/>
        </p:nvSpPr>
        <p:spPr>
          <a:xfrm>
            <a:off x="202741" y="3429000"/>
            <a:ext cx="1167618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1750" indent="157480"/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Плюсы сказкотерапии:</a:t>
            </a:r>
          </a:p>
          <a:p>
            <a:pPr marR="31750" indent="157480"/>
            <a:r>
              <a:rPr lang="ru-RU" sz="1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Сказка сразу же приковывает внимание учащихся к теме, помогает им увидеть основное в изученном явлении, легко запомнить главное, ассоциировать определения или теоретические понятия;</a:t>
            </a:r>
            <a:endParaRPr lang="ru-RU" sz="1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1750" indent="157480"/>
            <a:r>
              <a:rPr lang="ru-RU" sz="1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Проблемный вопрос, поставленный перед сказкой, нацеливает учеников на активное ее восприятие, т.к. нужно не просто прослушать, но и искать ответ на заключенную в ней задачу;</a:t>
            </a:r>
            <a:endParaRPr lang="ru-RU" sz="1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1750" indent="157480"/>
            <a:r>
              <a:rPr lang="ru-RU" sz="1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Сказки на лингвистическую тему хорошо запоминаются, т.к. языковые понятия персонализируются в образах сказочных героев;</a:t>
            </a:r>
          </a:p>
          <a:p>
            <a:pPr marR="31750" indent="157480"/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4) Учащиеся сами могут стать соавторами сказки, продолжив незаконченную сказку или включив в неё умышленно упущенные учителем моменты;</a:t>
            </a:r>
          </a:p>
          <a:p>
            <a:pPr marR="31750" indent="157480"/>
            <a:r>
              <a:rPr lang="ru-RU" sz="1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Помогают социализироваться в обществе, так как </a:t>
            </a: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заключают в себе</a:t>
            </a:r>
            <a:r>
              <a:rPr lang="ru-RU" sz="1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общие и важные для развития личности ребёнка темы</a:t>
            </a: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дружба, уважение, взаимовыручка, бескорыстная помощь и др.</a:t>
            </a:r>
            <a:endParaRPr lang="ru-RU" sz="1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079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Picture 427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6" r="17212"/>
          <a:stretch/>
        </p:blipFill>
        <p:spPr>
          <a:xfrm>
            <a:off x="164123" y="3044590"/>
            <a:ext cx="2349305" cy="3663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9" name="Rectangle 429"/>
          <p:cNvSpPr/>
          <p:nvPr/>
        </p:nvSpPr>
        <p:spPr>
          <a:xfrm>
            <a:off x="-984738" y="150350"/>
            <a:ext cx="93972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4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Приём «Работа с помощником»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D860A2-A20B-464D-B771-5B847DCB50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" t="8653" r="6840" b="5821"/>
          <a:stretch/>
        </p:blipFill>
        <p:spPr>
          <a:xfrm>
            <a:off x="6850966" y="0"/>
            <a:ext cx="5341034" cy="369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9777FC-8ADB-450B-85CB-DA0F00F9CE2F}"/>
              </a:ext>
            </a:extLst>
          </p:cNvPr>
          <p:cNvSpPr txBox="1"/>
          <p:nvPr/>
        </p:nvSpPr>
        <p:spPr>
          <a:xfrm>
            <a:off x="429564" y="817660"/>
            <a:ext cx="62897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работу со словарями осуществляется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учащихся,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рост мотивации к формированию и обогащению словарного запаса,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написанию трудных слов, требующих запоминания,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расширяется представление об окружающем мире (социализация) и др.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2EEA39-BDFC-46BC-AA61-5EE7D67593BF}"/>
              </a:ext>
            </a:extLst>
          </p:cNvPr>
          <p:cNvSpPr txBox="1"/>
          <p:nvPr/>
        </p:nvSpPr>
        <p:spPr>
          <a:xfrm>
            <a:off x="2288345" y="4155514"/>
            <a:ext cx="9621545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Найти в орфографическом словаре слова на указанную букву;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Определить верное написание слова и узнать его значение по толковому словарю;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Составить предложения с данными словами;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Рассказать другим о значении новых слов.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29975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Rectangle 429"/>
          <p:cNvSpPr/>
          <p:nvPr/>
        </p:nvSpPr>
        <p:spPr>
          <a:xfrm>
            <a:off x="-1854593" y="286759"/>
            <a:ext cx="93972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4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,Bold"/>
                <a:ea typeface="+mn-ea"/>
                <a:cs typeface="+mn-cs"/>
              </a:rPr>
              <a:t>Приём «Ладошки»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668B68F-99A5-45F8-AE40-D5C293EAE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882" y="0"/>
            <a:ext cx="3269117" cy="3263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A8DD02-36AD-4A74-A0A7-7AABF97706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17" r="14924" b="50722"/>
          <a:stretch/>
        </p:blipFill>
        <p:spPr>
          <a:xfrm>
            <a:off x="548638" y="3826706"/>
            <a:ext cx="984738" cy="9703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F627052-B3B0-41CD-925D-CA4ACCE5BA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695" t="50722" r="14747"/>
          <a:stretch/>
        </p:blipFill>
        <p:spPr>
          <a:xfrm>
            <a:off x="1739700" y="5692112"/>
            <a:ext cx="984739" cy="9703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40DAAED-0D42-49C4-BA6A-2471A46A34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349" t="50722" r="61136"/>
          <a:stretch/>
        </p:blipFill>
        <p:spPr>
          <a:xfrm>
            <a:off x="1202784" y="4742723"/>
            <a:ext cx="867509" cy="9703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5EC94E-E768-40E5-8E71-258122993D0B}"/>
              </a:ext>
            </a:extLst>
          </p:cNvPr>
          <p:cNvSpPr txBox="1"/>
          <p:nvPr/>
        </p:nvSpPr>
        <p:spPr>
          <a:xfrm>
            <a:off x="2232069" y="4072411"/>
            <a:ext cx="459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всё понял/поняла! Спасибо за урок!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186AB2-BE57-4760-9EFA-FBD0962FA43C}"/>
              </a:ext>
            </a:extLst>
          </p:cNvPr>
          <p:cNvSpPr txBox="1"/>
          <p:nvPr/>
        </p:nvSpPr>
        <p:spPr>
          <a:xfrm>
            <a:off x="2631607" y="4924911"/>
            <a:ext cx="9126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были небольшие затруднения, но я смог/смогла с ними справиться.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88EDC6-D67B-4AEC-AA79-F5245B004D06}"/>
              </a:ext>
            </a:extLst>
          </p:cNvPr>
          <p:cNvSpPr txBox="1"/>
          <p:nvPr/>
        </p:nvSpPr>
        <p:spPr>
          <a:xfrm>
            <a:off x="3087500" y="5913712"/>
            <a:ext cx="8392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всё понял/поняла на уроке. В следующий раз нужно потрудиться!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377444-BF94-4D9C-A32D-00608A38AD24}"/>
              </a:ext>
            </a:extLst>
          </p:cNvPr>
          <p:cNvSpPr txBox="1"/>
          <p:nvPr/>
        </p:nvSpPr>
        <p:spPr>
          <a:xfrm>
            <a:off x="407961" y="840757"/>
            <a:ext cx="8862648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элементов </a:t>
            </a:r>
            <a:r>
              <a:rPr lang="ru-RU" sz="20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 детьми данной категории считаю важным и необходимым.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 допускать перегрузки, обеспечивать оптимальные условия для усвоения материала на уроке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поддерживать благоприятный климат общения и др.</a:t>
            </a:r>
            <a:endParaRPr lang="ru-RU" sz="20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провожу в 5-7 классах физкультминутки, зарядку для глаз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</a:p>
          <a:p>
            <a:endParaRPr lang="ru-RU" sz="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«Ладошки»: хлопки помогают учащимся взбодриться, обменяться положительной энергией, сменить вид деятельности, отдохнуть от работы.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конце урока наши «ладошки» помогают нам провести рефлексию: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908</Words>
  <Application>Microsoft Office PowerPoint</Application>
  <PresentationFormat>Широкоэкранный</PresentationFormat>
  <Paragraphs>178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Calibri,Bold</vt:lpstr>
      <vt:lpstr>Open Sans</vt:lpstr>
      <vt:lpstr>Times New Roman</vt:lpstr>
      <vt:lpstr>Times New Roman,Bold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director_cro</cp:lastModifiedBy>
  <cp:revision>31</cp:revision>
  <dcterms:created xsi:type="dcterms:W3CDTF">2021-03-22T15:54:54Z</dcterms:created>
  <dcterms:modified xsi:type="dcterms:W3CDTF">2021-08-27T07:53:16Z</dcterms:modified>
</cp:coreProperties>
</file>