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80" r:id="rId10"/>
    <p:sldMasterId id="2147483792" r:id="rId11"/>
    <p:sldMasterId id="2147483804" r:id="rId12"/>
    <p:sldMasterId id="2147483816" r:id="rId13"/>
    <p:sldMasterId id="2147483828" r:id="rId14"/>
    <p:sldMasterId id="2147483840" r:id="rId15"/>
    <p:sldMasterId id="2147483852" r:id="rId16"/>
    <p:sldMasterId id="2147483864" r:id="rId17"/>
    <p:sldMasterId id="2147483876" r:id="rId18"/>
  </p:sldMasterIdLst>
  <p:sldIdLst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84" r:id="rId45"/>
    <p:sldId id="285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691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91935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14122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28679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9542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93444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54365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0476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35963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63016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00239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54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79737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21961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45582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66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57666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0714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383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901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15413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10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642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89362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1019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97216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98854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51429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2839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28725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4647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00406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61778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29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6574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08266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77134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39133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73052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14639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02706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35594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164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31234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247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98439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9967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93913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30526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51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6623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7277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9682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14329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2637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0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00571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43672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18073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01993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5738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07550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15044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2459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49130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63663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345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38759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44921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43434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12897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2557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22804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045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84201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77342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58653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016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41035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9511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4179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78286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64278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70588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2572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1217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73103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14397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0239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46469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71062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53357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95229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18218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09142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43370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04574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6200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60567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3278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75508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18686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8891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03302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399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08441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76892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15069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47976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9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00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4567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283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3235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8536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6907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8620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0877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1258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417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16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0128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5143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1196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3311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1355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3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1926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711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658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5523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11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3704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772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8110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9708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981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6700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9890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5292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917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4722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873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1218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345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4357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671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2070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579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5220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2467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1823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8405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458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2578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0347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0700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559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6051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68264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5585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0409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3080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796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990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8257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71000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299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83568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0811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24530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3933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440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26619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11211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73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93210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6045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27967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71592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559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7713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83086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85827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06744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22897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003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59236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6110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12903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8414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11765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2874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2243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3583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6474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66866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617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1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7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02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66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81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31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78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79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786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22.03.2021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7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364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797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67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01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178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45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537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22.03.2021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775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Направления работы. Подготовка к </a:t>
            </a:r>
            <a:r>
              <a:rPr lang="ru-RU" smtClean="0"/>
              <a:t>школьному этапу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Олимпиада по русскому языку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86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Задания-ребусы- «рассыпанные буквы» - составление слова по ключевым буквам и т.д.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05" y="1412776"/>
            <a:ext cx="5949872" cy="487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63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Исправить ошибки в реальных текстах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7115175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981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Табличное представление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98" y="1639361"/>
            <a:ext cx="8209273" cy="465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610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8373"/>
            <a:ext cx="7571184" cy="644364"/>
          </a:xfrm>
        </p:spPr>
        <p:txBody>
          <a:bodyPr>
            <a:noAutofit/>
          </a:bodyPr>
          <a:lstStyle/>
          <a:p>
            <a:r>
              <a:rPr lang="ru-RU" sz="2400" dirty="0" smtClean="0"/>
              <a:t>Задания на основе художественных текстов (региональный компонент)</a:t>
            </a:r>
            <a:endParaRPr lang="ru-RU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679321" cy="34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6" y="4537312"/>
            <a:ext cx="8229600" cy="178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8668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902450" cy="279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52936"/>
            <a:ext cx="6254378" cy="158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3096"/>
            <a:ext cx="5966346" cy="12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595" y="5301208"/>
            <a:ext cx="6623050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569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Восстановление текста. Работа с </a:t>
            </a:r>
            <a:r>
              <a:rPr lang="ru-RU" dirty="0" err="1" smtClean="0"/>
              <a:t>несплошным</a:t>
            </a:r>
            <a:r>
              <a:rPr lang="ru-RU" dirty="0" smtClean="0"/>
              <a:t> текстом.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577227" cy="251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40968"/>
            <a:ext cx="5744691" cy="323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714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Привлечение данных словарей и электронных ресурсов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829088" cy="386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808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с выбором ответа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3152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44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Задания на основе современных языковых процессов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Ум за зум зашел</a:t>
            </a:r>
          </a:p>
          <a:p>
            <a:pPr marL="0" indent="0">
              <a:buNone/>
            </a:pPr>
            <a:r>
              <a:rPr lang="ru-RU" dirty="0" smtClean="0"/>
              <a:t>Ни в зум ногой</a:t>
            </a:r>
          </a:p>
          <a:p>
            <a:pPr marL="0" indent="0">
              <a:buNone/>
            </a:pPr>
            <a:r>
              <a:rPr lang="ru-RU" dirty="0" smtClean="0"/>
              <a:t>Кто в зуме хозяин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- Я в этой области чайник.</a:t>
            </a:r>
          </a:p>
          <a:p>
            <a:pPr marL="0" indent="0">
              <a:buNone/>
            </a:pPr>
            <a:r>
              <a:rPr lang="ru-RU" dirty="0" smtClean="0"/>
              <a:t>- Не волнуйтесь. Мы все здесь чайный сервиз.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29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Неологизмы с корнем –зум-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Определить способы словообразования и значение:</a:t>
            </a:r>
          </a:p>
          <a:p>
            <a:pPr marL="0" indent="0">
              <a:buNone/>
            </a:pPr>
            <a:r>
              <a:rPr lang="ru-RU" dirty="0" err="1" smtClean="0"/>
              <a:t>Предзумник</a:t>
            </a:r>
            <a:r>
              <a:rPr lang="ru-RU" dirty="0" smtClean="0"/>
              <a:t>, </a:t>
            </a:r>
            <a:r>
              <a:rPr lang="ru-RU" dirty="0" err="1" smtClean="0"/>
              <a:t>зумная</a:t>
            </a:r>
            <a:r>
              <a:rPr lang="ru-RU" dirty="0" smtClean="0"/>
              <a:t>, </a:t>
            </a:r>
            <a:r>
              <a:rPr lang="ru-RU" dirty="0" err="1" smtClean="0"/>
              <a:t>отзумить</a:t>
            </a:r>
            <a:r>
              <a:rPr lang="ru-RU" dirty="0" smtClean="0"/>
              <a:t>, </a:t>
            </a:r>
            <a:r>
              <a:rPr lang="ru-RU" dirty="0" err="1" smtClean="0"/>
              <a:t>отзумиться</a:t>
            </a:r>
            <a:r>
              <a:rPr lang="ru-RU" dirty="0" smtClean="0"/>
              <a:t>, </a:t>
            </a:r>
            <a:r>
              <a:rPr lang="ru-RU" dirty="0" err="1" smtClean="0"/>
              <a:t>позумить</a:t>
            </a:r>
            <a:r>
              <a:rPr lang="ru-RU" dirty="0" smtClean="0"/>
              <a:t>, зум-кафе…</a:t>
            </a:r>
          </a:p>
          <a:p>
            <a:pPr marL="0" indent="0">
              <a:buNone/>
            </a:pPr>
            <a:r>
              <a:rPr lang="ru-RU" dirty="0" smtClean="0"/>
              <a:t>Орфография – грамматические признаки:</a:t>
            </a:r>
          </a:p>
          <a:p>
            <a:pPr marL="0" indent="0">
              <a:buNone/>
            </a:pPr>
            <a:r>
              <a:rPr lang="ru-RU" dirty="0" err="1" smtClean="0"/>
              <a:t>Обеззуметь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Обеззумить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Значение, контекст, правило</a:t>
            </a:r>
          </a:p>
        </p:txBody>
      </p:sp>
    </p:spTree>
    <p:extLst>
      <p:ext uri="{BB962C8B-B14F-4D97-AF65-F5344CB8AC3E}">
        <p14:creationId xmlns:p14="http://schemas.microsoft.com/office/powerpoint/2010/main" val="388056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Проблемные зоны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Относительная связь с урочным материалом</a:t>
            </a:r>
          </a:p>
          <a:p>
            <a:r>
              <a:rPr lang="ru-RU" dirty="0" smtClean="0"/>
              <a:t>Множество лингвистических трактовок  и школ</a:t>
            </a:r>
          </a:p>
          <a:p>
            <a:r>
              <a:rPr lang="ru-RU" dirty="0" smtClean="0"/>
              <a:t>Задания – ключи</a:t>
            </a:r>
          </a:p>
          <a:p>
            <a:r>
              <a:rPr lang="ru-RU" dirty="0" smtClean="0"/>
              <a:t>Соотношение </a:t>
            </a:r>
            <a:r>
              <a:rPr lang="ru-RU" dirty="0"/>
              <a:t>«участник – призер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Общеобразовательный предмет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747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С. Ильясов. Русский язык. Твоя грамотность в твоих руках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5599" y="2476873"/>
            <a:ext cx="3952137" cy="289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97490" y="2392998"/>
            <a:ext cx="4763564" cy="332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8538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9575"/>
            <a:ext cx="3962400" cy="60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2925"/>
            <a:ext cx="4181475" cy="577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1566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78" y="287949"/>
            <a:ext cx="4248150" cy="596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9279"/>
            <a:ext cx="4238625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118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Маша </a:t>
            </a:r>
            <a:r>
              <a:rPr lang="ru-RU" dirty="0" err="1" smtClean="0"/>
              <a:t>Рупасова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Веселая фразеология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637" y="1841626"/>
            <a:ext cx="4470849" cy="4392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40490"/>
            <a:ext cx="3384376" cy="480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934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 в котах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10168"/>
            <a:ext cx="3396145" cy="503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77897"/>
            <a:ext cx="3600400" cy="495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288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2696"/>
            <a:ext cx="2027787" cy="313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48681"/>
            <a:ext cx="2880320" cy="450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65640"/>
            <a:ext cx="2782595" cy="4268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9906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2437"/>
            <a:ext cx="3857625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669" y="548256"/>
            <a:ext cx="3762375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70531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8" y="1844824"/>
            <a:ext cx="1723437" cy="289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92696"/>
            <a:ext cx="3248025" cy="56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409" y="611733"/>
            <a:ext cx="3629025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05181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ru-RU" sz="3600" dirty="0" smtClean="0"/>
              <a:t>            </a:t>
            </a:r>
          </a:p>
          <a:p>
            <a:pPr marL="114300" indent="0" algn="ctr">
              <a:buNone/>
            </a:pPr>
            <a:endParaRPr lang="ru-RU" sz="3600" dirty="0"/>
          </a:p>
          <a:p>
            <a:pPr marL="114300" indent="0" algn="ctr">
              <a:buNone/>
            </a:pPr>
            <a:endParaRPr lang="ru-RU" sz="3600" smtClean="0"/>
          </a:p>
          <a:p>
            <a:pPr marL="114300" indent="0" algn="ctr">
              <a:buNone/>
            </a:pPr>
            <a:r>
              <a:rPr lang="ru-RU" sz="3600" smtClean="0"/>
              <a:t>СПАСИБО </a:t>
            </a:r>
            <a:r>
              <a:rPr lang="ru-RU" sz="3600" dirty="0" smtClean="0"/>
              <a:t>ЗА ВНИМАНИЕ!!!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45043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Методические рекомендации по разработке заданий школьного и муниципального этапов/реальность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ru-RU" dirty="0" smtClean="0"/>
              <a:t>Цели проведения школьного и муниципального этапов Олимпиады по русскому языку:</a:t>
            </a:r>
          </a:p>
          <a:p>
            <a:pPr lvl="1"/>
            <a:r>
              <a:rPr lang="ru-RU" b="1" dirty="0" smtClean="0"/>
              <a:t>Стимулировать интерес </a:t>
            </a:r>
            <a:r>
              <a:rPr lang="ru-RU" dirty="0" smtClean="0"/>
              <a:t>учащихся к русскому языку;</a:t>
            </a:r>
          </a:p>
          <a:p>
            <a:pPr lvl="1"/>
            <a:r>
              <a:rPr lang="ru-RU" b="1" dirty="0" smtClean="0"/>
              <a:t>Популяризироват</a:t>
            </a:r>
            <a:r>
              <a:rPr lang="ru-RU" dirty="0" smtClean="0"/>
              <a:t>ь русский язык как школьный предмет, а русистику и лингвистику как научную дисциплину;</a:t>
            </a:r>
          </a:p>
          <a:p>
            <a:pPr lvl="1"/>
            <a:r>
              <a:rPr lang="ru-RU" dirty="0" smtClean="0"/>
              <a:t>Создавать</a:t>
            </a:r>
            <a:r>
              <a:rPr lang="ru-RU" b="1" dirty="0" smtClean="0"/>
              <a:t> интеллектуальную среду</a:t>
            </a:r>
            <a:r>
              <a:rPr lang="ru-RU" dirty="0" smtClean="0"/>
              <a:t>, способствующую сознательному и творческому отношению к образованию и самообразованию;</a:t>
            </a:r>
          </a:p>
          <a:p>
            <a:pPr lvl="1"/>
            <a:r>
              <a:rPr lang="ru-RU" dirty="0" smtClean="0"/>
              <a:t>Расширять возможности </a:t>
            </a:r>
            <a:r>
              <a:rPr lang="ru-RU" b="1" dirty="0" smtClean="0"/>
              <a:t>оценк</a:t>
            </a:r>
            <a:r>
              <a:rPr lang="ru-RU" dirty="0" smtClean="0"/>
              <a:t>и знаний, умений и навыков;</a:t>
            </a:r>
          </a:p>
          <a:p>
            <a:pPr lvl="1"/>
            <a:r>
              <a:rPr lang="ru-RU" dirty="0" smtClean="0"/>
              <a:t>Активизировать </a:t>
            </a:r>
            <a:r>
              <a:rPr lang="ru-RU" b="1" dirty="0" smtClean="0"/>
              <a:t>творчески</a:t>
            </a:r>
            <a:r>
              <a:rPr lang="ru-RU" dirty="0" smtClean="0"/>
              <a:t>е способности;</a:t>
            </a:r>
          </a:p>
          <a:p>
            <a:pPr lvl="1"/>
            <a:r>
              <a:rPr lang="ru-RU" b="1" dirty="0" smtClean="0"/>
              <a:t>Выявлять уч-ся</a:t>
            </a:r>
            <a:r>
              <a:rPr lang="ru-RU" dirty="0" smtClean="0"/>
              <a:t>, которые могут представлять свою образовательную организацию на последующих этапах олимпиады.</a:t>
            </a:r>
          </a:p>
          <a:p>
            <a:pPr lvl="1"/>
            <a:endParaRPr lang="ru-RU" dirty="0" smtClean="0"/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82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Критерии, которым должны соответствовать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Доступность</a:t>
            </a:r>
          </a:p>
          <a:p>
            <a:r>
              <a:rPr lang="ru-RU" dirty="0" smtClean="0"/>
              <a:t>Однозначность</a:t>
            </a:r>
          </a:p>
          <a:p>
            <a:r>
              <a:rPr lang="ru-RU" dirty="0" smtClean="0"/>
              <a:t>Уникальность</a:t>
            </a:r>
          </a:p>
          <a:p>
            <a:r>
              <a:rPr lang="ru-RU" dirty="0" smtClean="0"/>
              <a:t>Эвристический, проблемный характер заданий</a:t>
            </a:r>
          </a:p>
          <a:p>
            <a:r>
              <a:rPr lang="ru-RU" dirty="0" smtClean="0"/>
              <a:t>Соответствие вопроса, ответа и критериев оценивания друг другу</a:t>
            </a:r>
          </a:p>
          <a:p>
            <a:endParaRPr lang="ru-RU" dirty="0"/>
          </a:p>
          <a:p>
            <a:r>
              <a:rPr lang="ru-RU" dirty="0" smtClean="0"/>
              <a:t>1-2 задания – 70% участников</a:t>
            </a:r>
          </a:p>
          <a:p>
            <a:r>
              <a:rPr lang="ru-RU" dirty="0" smtClean="0"/>
              <a:t>2-3 задания – 50%</a:t>
            </a:r>
          </a:p>
          <a:p>
            <a:r>
              <a:rPr lang="ru-RU" dirty="0" smtClean="0"/>
              <a:t>2 задания – для наиболее способных участников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89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Связь в другими дисциплинами (1-2 задания)</a:t>
            </a:r>
          </a:p>
          <a:p>
            <a:r>
              <a:rPr lang="ru-RU" dirty="0" smtClean="0"/>
              <a:t>Опора нескольких заданий на региональную специфику (областные словари, произведения писателей, чьи имена связаны с регионом, соотношение с направлениями ведущих научных школ региона)</a:t>
            </a:r>
          </a:p>
          <a:p>
            <a:r>
              <a:rPr lang="ru-RU" dirty="0" smtClean="0"/>
              <a:t>Задания, требующие развернутого ответа, демонстрирующие культуру письменной речи (?)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59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Древнерусский и диалектный материал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Включение древнерусского и диалектного материала и материала других славянских языков: возможность сопоставления с современным языком, закономерности и характеристики языковых явлений, панхронический подход, умение видеть в диалектной обособленности отдельных единиц</a:t>
            </a:r>
          </a:p>
          <a:p>
            <a:r>
              <a:rPr lang="ru-RU" dirty="0" smtClean="0"/>
              <a:t>НЕ следует включать в задания материал, требующий знаний и навыков, полученных при освоении вузовских курсов «Старославянский язык», «Историческая грамматика», «Русская диалектология», «История русского литературного языка». </a:t>
            </a:r>
          </a:p>
          <a:p>
            <a:r>
              <a:rPr lang="ru-RU" dirty="0" smtClean="0"/>
              <a:t>Не рекомендуется предлагать этот материал без связи с современным языком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36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заданий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Лингвистические тесты</a:t>
            </a:r>
          </a:p>
          <a:p>
            <a:r>
              <a:rPr lang="ru-RU" dirty="0" smtClean="0"/>
              <a:t>Лингвистические задачи</a:t>
            </a:r>
          </a:p>
          <a:p>
            <a:pPr lvl="1"/>
            <a:r>
              <a:rPr lang="ru-RU" dirty="0" smtClean="0"/>
              <a:t>От текста к языку</a:t>
            </a:r>
          </a:p>
          <a:p>
            <a:pPr lvl="1"/>
            <a:r>
              <a:rPr lang="ru-RU" dirty="0" smtClean="0"/>
              <a:t>От языка к тексту:</a:t>
            </a:r>
          </a:p>
          <a:p>
            <a:pPr lvl="2"/>
            <a:r>
              <a:rPr lang="ru-RU" dirty="0" smtClean="0"/>
              <a:t>От правил и структуры языка к конкретному факту</a:t>
            </a:r>
          </a:p>
          <a:p>
            <a:pPr lvl="2"/>
            <a:r>
              <a:rPr lang="ru-RU" dirty="0" smtClean="0"/>
              <a:t>От системы языка к тексту</a:t>
            </a:r>
          </a:p>
          <a:p>
            <a:pPr lvl="1"/>
            <a:r>
              <a:rPr lang="ru-RU" dirty="0" smtClean="0"/>
              <a:t>От языка к науке о языке, описанию языка</a:t>
            </a:r>
          </a:p>
          <a:p>
            <a:pPr lvl="1"/>
            <a:r>
              <a:rPr lang="ru-RU" dirty="0" smtClean="0"/>
              <a:t>От языковых фактов к системе языка:</a:t>
            </a:r>
          </a:p>
          <a:p>
            <a:pPr lvl="2"/>
            <a:r>
              <a:rPr lang="ru-RU" dirty="0" smtClean="0"/>
              <a:t>Поиск закономерностей по данным примерам</a:t>
            </a:r>
          </a:p>
          <a:p>
            <a:pPr lvl="2"/>
            <a:r>
              <a:rPr lang="ru-RU" dirty="0" smtClean="0"/>
              <a:t>Разбор трудных единиц и категорий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35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Ориентация на процесс ,а не результат</a:t>
            </a:r>
          </a:p>
          <a:p>
            <a:r>
              <a:rPr lang="ru-RU" dirty="0" smtClean="0"/>
              <a:t>На определенного типа задания: </a:t>
            </a:r>
          </a:p>
          <a:p>
            <a:pPr lvl="1"/>
            <a:r>
              <a:rPr lang="ru-RU" dirty="0" smtClean="0"/>
              <a:t>Задания, опирающиеся на знания</a:t>
            </a:r>
          </a:p>
          <a:p>
            <a:pPr lvl="1"/>
            <a:r>
              <a:rPr lang="ru-RU" dirty="0" smtClean="0"/>
              <a:t>Задания, опирающиеся на знания + умение рассуждать, предполагать, выстраивать доказательство</a:t>
            </a:r>
          </a:p>
          <a:p>
            <a:pPr lvl="1"/>
            <a:r>
              <a:rPr lang="ru-RU" dirty="0" smtClean="0"/>
              <a:t>Задания, развивающие мышление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54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Современные тенденции в составлении олимпиадных заданий разного уровня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Задания игрового характера (соотнесенность с обучением детей с проблемами </a:t>
            </a:r>
            <a:r>
              <a:rPr lang="ru-RU" dirty="0" err="1" smtClean="0"/>
              <a:t>дисграфии</a:t>
            </a:r>
            <a:r>
              <a:rPr lang="ru-RU" dirty="0" smtClean="0"/>
              <a:t> и </a:t>
            </a:r>
            <a:r>
              <a:rPr lang="ru-RU" dirty="0" err="1" smtClean="0"/>
              <a:t>дислексии</a:t>
            </a:r>
            <a:r>
              <a:rPr lang="ru-RU" dirty="0" smtClean="0"/>
              <a:t>)</a:t>
            </a:r>
          </a:p>
          <a:p>
            <a:r>
              <a:rPr lang="ru-RU" dirty="0" smtClean="0"/>
              <a:t>Исправление ошибок в реальных текстах</a:t>
            </a:r>
          </a:p>
          <a:p>
            <a:r>
              <a:rPr lang="ru-RU" dirty="0" smtClean="0"/>
              <a:t>Табличное представление заданий</a:t>
            </a:r>
          </a:p>
          <a:p>
            <a:r>
              <a:rPr lang="ru-RU" dirty="0" smtClean="0"/>
              <a:t>Задания на основе реальных художественных текстов</a:t>
            </a:r>
          </a:p>
          <a:p>
            <a:r>
              <a:rPr lang="ru-RU" dirty="0" smtClean="0"/>
              <a:t>Развивающие задания, включающие новое знание или расширяющие кругозор</a:t>
            </a:r>
          </a:p>
        </p:txBody>
      </p:sp>
    </p:spTree>
    <p:extLst>
      <p:ext uri="{BB962C8B-B14F-4D97-AF65-F5344CB8AC3E}">
        <p14:creationId xmlns:p14="http://schemas.microsoft.com/office/powerpoint/2010/main" val="224978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5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565</Words>
  <Application>Microsoft Office PowerPoint</Application>
  <PresentationFormat>Экран (4:3)</PresentationFormat>
  <Paragraphs>84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28</vt:i4>
      </vt:variant>
    </vt:vector>
  </HeadingPairs>
  <TitlesOfParts>
    <vt:vector size="46" baseType="lpstr">
      <vt:lpstr>Аптека</vt:lpstr>
      <vt:lpstr>1_Аптека</vt:lpstr>
      <vt:lpstr>2_Аптека</vt:lpstr>
      <vt:lpstr>3_Аптека</vt:lpstr>
      <vt:lpstr>4_Аптека</vt:lpstr>
      <vt:lpstr>5_Аптека</vt:lpstr>
      <vt:lpstr>6_Аптека</vt:lpstr>
      <vt:lpstr>7_Аптека</vt:lpstr>
      <vt:lpstr>8_Аптека</vt:lpstr>
      <vt:lpstr>10_Аптека</vt:lpstr>
      <vt:lpstr>11_Аптека</vt:lpstr>
      <vt:lpstr>9_Аптека</vt:lpstr>
      <vt:lpstr>12_Аптека</vt:lpstr>
      <vt:lpstr>13_Аптека</vt:lpstr>
      <vt:lpstr>14_Аптека</vt:lpstr>
      <vt:lpstr>15_Аптека</vt:lpstr>
      <vt:lpstr>16_Аптека</vt:lpstr>
      <vt:lpstr>15_Кнопка</vt:lpstr>
      <vt:lpstr>Олимпиада по русскому языку</vt:lpstr>
      <vt:lpstr>Проблемные зоны</vt:lpstr>
      <vt:lpstr>Методические рекомендации по разработке заданий школьного и муниципального этапов/реальность</vt:lpstr>
      <vt:lpstr>Критерии, которым должны соответствовать задания</vt:lpstr>
      <vt:lpstr>Презентация PowerPoint</vt:lpstr>
      <vt:lpstr>Древнерусский и диалектный материал</vt:lpstr>
      <vt:lpstr>Типы заданий</vt:lpstr>
      <vt:lpstr>Презентация PowerPoint</vt:lpstr>
      <vt:lpstr>Современные тенденции в составлении олимпиадных заданий разного уровня</vt:lpstr>
      <vt:lpstr>Задания-ребусы- «рассыпанные буквы» - составление слова по ключевым буквам и т.д.</vt:lpstr>
      <vt:lpstr>Исправить ошибки в реальных текстах</vt:lpstr>
      <vt:lpstr>Табличное представление Задания</vt:lpstr>
      <vt:lpstr>Задания на основе художественных текстов (региональный компонент)</vt:lpstr>
      <vt:lpstr>Презентация PowerPoint</vt:lpstr>
      <vt:lpstr>Восстановление текста. Работа с несплошным текстом. </vt:lpstr>
      <vt:lpstr>Привлечение данных словарей и электронных ресурсов</vt:lpstr>
      <vt:lpstr>Задания с выбором ответа</vt:lpstr>
      <vt:lpstr>Задания на основе современных языковых процессов</vt:lpstr>
      <vt:lpstr>Неологизмы с корнем –зум-</vt:lpstr>
      <vt:lpstr>С. Ильясов. Русский язык. Твоя грамотность в твоих руках</vt:lpstr>
      <vt:lpstr>Презентация PowerPoint</vt:lpstr>
      <vt:lpstr>Презентация PowerPoint</vt:lpstr>
      <vt:lpstr>Маша Рупасова.  Веселая фразеология</vt:lpstr>
      <vt:lpstr>Русский язык в котах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2021-03-22T06:46:30Z</dcterms:created>
  <dcterms:modified xsi:type="dcterms:W3CDTF">2021-03-22T07:43:17Z</dcterms:modified>
</cp:coreProperties>
</file>