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21"/>
  </p:notesMasterIdLst>
  <p:sldIdLst>
    <p:sldId id="375" r:id="rId2"/>
    <p:sldId id="377" r:id="rId3"/>
    <p:sldId id="476" r:id="rId4"/>
    <p:sldId id="477" r:id="rId5"/>
    <p:sldId id="478" r:id="rId6"/>
    <p:sldId id="479" r:id="rId7"/>
    <p:sldId id="482" r:id="rId8"/>
    <p:sldId id="480" r:id="rId9"/>
    <p:sldId id="491" r:id="rId10"/>
    <p:sldId id="490" r:id="rId11"/>
    <p:sldId id="492" r:id="rId12"/>
    <p:sldId id="481" r:id="rId13"/>
    <p:sldId id="494" r:id="rId14"/>
    <p:sldId id="487" r:id="rId15"/>
    <p:sldId id="495" r:id="rId16"/>
    <p:sldId id="484" r:id="rId17"/>
    <p:sldId id="493" r:id="rId18"/>
    <p:sldId id="398" r:id="rId19"/>
    <p:sldId id="399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FF"/>
    <a:srgbClr val="C9E7E9"/>
    <a:srgbClr val="FFE0C1"/>
    <a:srgbClr val="F6D6F0"/>
    <a:srgbClr val="6B175B"/>
    <a:srgbClr val="F0BAE6"/>
    <a:srgbClr val="F6DFA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740" autoAdjust="0"/>
    <p:restoredTop sz="82796" autoAdjust="0"/>
  </p:normalViewPr>
  <p:slideViewPr>
    <p:cSldViewPr>
      <p:cViewPr varScale="1">
        <p:scale>
          <a:sx n="103" d="100"/>
          <a:sy n="103" d="100"/>
        </p:scale>
        <p:origin x="-185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9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6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F3514B9-2AA4-447A-8F92-B5156301AA22}" type="datetimeFigureOut">
              <a:rPr lang="ru-RU"/>
              <a:pPr>
                <a:defRPr/>
              </a:pPr>
              <a:t>29.10.2020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2A01CB7-093B-44D4-BDB1-75C7DCA312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 самостоятельной подготовке к экзамену рекомендуется использовать следующую таблицу, включающую все темы и элементы содержания, которые могут быть проверены на едином государственном экзамене по математике (таблица 1). Отметьте, какие темы Вы уже изучили / повторили, а какие ещё предстоит изучить / повторить. Так Вы сможете спланировать свою подготовку к экзамену. Таблица </a:t>
            </a:r>
            <a:br>
              <a:rPr lang="ru-RU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A01CB7-093B-44D4-BDB1-75C7DCA312C6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Подготовка к урокам, консультациям, проведение дополнительных занятий занимают много времени и сил, но, если правильно организовать свою деятельность и заинтересовать обучающихся в получении положительной оценки, то вся проведенная работа принесёт желаемый результат.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A01CB7-093B-44D4-BDB1-75C7DCA312C6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C5AD98B-C6DD-48F0-9885-70037932D0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925AD-E3CA-4768-9FE5-81E0097175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E1E09-6BAB-4A08-A60C-F76748F060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6E802-7DBE-4822-842B-B7350313B3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8A787A-BAEA-4D55-85C5-CAD6EE3ACA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B948B-EEEE-40BA-A3F0-5E93EB1E6C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B0398D9-0AD9-4695-8ED4-B7D55C6C2B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010D4-3777-430F-A1CB-998A4B3846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B1FB657-E1FC-4409-8ADA-C0D868A90E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F0993DB-4555-49CB-A58F-BF335370C8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28E1B3F-E123-4695-87B9-10DCBD465C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2B475475-D1C0-471F-B9C1-6CBF5067AF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78" r:id="rId2"/>
    <p:sldLayoutId id="2147483885" r:id="rId3"/>
    <p:sldLayoutId id="2147483879" r:id="rId4"/>
    <p:sldLayoutId id="2147483886" r:id="rId5"/>
    <p:sldLayoutId id="2147483880" r:id="rId6"/>
    <p:sldLayoutId id="2147483887" r:id="rId7"/>
    <p:sldLayoutId id="2147483888" r:id="rId8"/>
    <p:sldLayoutId id="2147483889" r:id="rId9"/>
    <p:sldLayoutId id="2147483881" r:id="rId10"/>
    <p:sldLayoutId id="214748388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323232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32323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32323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32323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32323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32323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32323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32323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323232"/>
          </a:solidFill>
          <a:latin typeface="Verdana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1B587C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4E854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tege.info/" TargetMode="External"/><Relationship Id="rId2" Type="http://schemas.openxmlformats.org/officeDocument/2006/relationships/hyperlink" Target="http://ege.edu.ru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214563"/>
            <a:ext cx="8001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«Методика подготовки к ЕГЭ по математике»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accent3">
                    <a:lumMod val="75000"/>
                  </a:schemeClr>
                </a:solidFill>
              </a:rPr>
              <a:t>Контроль как метод установления обратной связи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«</a:t>
            </a:r>
            <a:r>
              <a:rPr lang="ru-RU" sz="2800" i="1" dirty="0" smtClean="0"/>
              <a:t>Чем интенсивнее и качественнее контроль, тем больше условий и возможностей имеет учитель для осуществления управления познавательным процессом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dirty="0" smtClean="0"/>
              <a:t>           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Н. Ф. Леонов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дифференцированного подхода при подготовке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>
                <a:latin typeface="+mj-lt"/>
                <a:cs typeface="Times New Roman" pitchFamily="18" charset="0"/>
              </a:rPr>
              <a:t>При дифференцированной работе каждый ученик имеет возможность овладевать учебным материалом в зависимости от его способностей и индивидуальных особенностей </a:t>
            </a:r>
          </a:p>
          <a:p>
            <a:pPr lvl="0"/>
            <a:r>
              <a:rPr lang="ru-RU" sz="2000" dirty="0" smtClean="0">
                <a:latin typeface="+mj-lt"/>
              </a:rPr>
              <a:t>Этот принцип реализуется довольно просто. Ведь предлагаются задачи разной сложности – от типовых до трудных. И каждый учащийся волен выбирать для решения те задачи, которые ему доступны.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правильной, ответственной самоорганизации у обучающегося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2400" b="1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При самостоятельной подготовке к экзамену рекомендуется использовать следующую таблицу, включающую все темы и элементы содержания, которые могут быть проверены на едином государственном экзамене по математике (таблица 1). Отметьте, какие темы Вы уже изучили / повторили, а какие ещё предстоит изучить / повторить. Так Вы сможете спланировать свою подготовку к экзамену.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>
                <a:solidFill>
                  <a:schemeClr val="accent3">
                    <a:lumMod val="75000"/>
                  </a:schemeClr>
                </a:solidFill>
              </a:rPr>
              <a:t>Выстроить график подготовки к экзамену</a:t>
            </a:r>
            <a:r>
              <a:rPr lang="ru-RU" sz="27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Заниматься математикой нужно постоянно, желательно каждый день, чередуя повторение тем с решением полных вариантов. Каждое занятие должно включать в себя решение задач трудных тем и тренировочных вариантов. Трудным темам надо уделить больше времени – обратиться к учебнику, </a:t>
            </a:r>
            <a:r>
              <a:rPr lang="ru-RU" sz="2000" dirty="0" err="1" smtClean="0"/>
              <a:t>видеоурокам</a:t>
            </a:r>
            <a:r>
              <a:rPr lang="ru-RU" sz="2000" dirty="0" smtClean="0"/>
              <a:t>, пособиям. В период подготовки к экзамену важно накопить опыт решения разных задач.</a:t>
            </a:r>
          </a:p>
          <a:p>
            <a:r>
              <a:rPr lang="ru-RU" sz="2000" dirty="0" smtClean="0"/>
              <a:t>Оптимальный график подготовки к экзамену для тех, кто выбирает «60 минус»</a:t>
            </a:r>
          </a:p>
          <a:p>
            <a:r>
              <a:rPr lang="ru-RU" sz="2000" dirty="0" smtClean="0"/>
              <a:t>Оптимальный график подготовки к экзамену для тех, кто выбирает «60 плюс»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142852"/>
            <a:ext cx="7499350" cy="78581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решении каждого задания важно пройти все этапы</a:t>
            </a:r>
            <a:r>
              <a:rPr lang="ru-RU" sz="2400" dirty="0" smtClean="0"/>
              <a:t>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928670"/>
            <a:ext cx="7499350" cy="5319730"/>
          </a:xfrm>
        </p:spPr>
        <p:txBody>
          <a:bodyPr/>
          <a:lstStyle/>
          <a:p>
            <a:r>
              <a:rPr lang="ru-RU" sz="1800" dirty="0" smtClean="0"/>
              <a:t>а) внимательно прочитать условие, выделить в тексте ключевые моменты; </a:t>
            </a:r>
          </a:p>
          <a:p>
            <a:r>
              <a:rPr lang="ru-RU" sz="1800" dirty="0" smtClean="0"/>
              <a:t>б) выполнить вычисления (рассуждения), обычно нужно сделать 1–2 шага; </a:t>
            </a:r>
          </a:p>
          <a:p>
            <a:r>
              <a:rPr lang="ru-RU" sz="1800" dirty="0" smtClean="0"/>
              <a:t>в) зафиксировать полученный ответ;</a:t>
            </a:r>
          </a:p>
          <a:p>
            <a:r>
              <a:rPr lang="ru-RU" sz="1800" dirty="0" smtClean="0"/>
              <a:t> г) проверить правильность ответа, решив обратную задачу, или подставив корни в уравнение, или оценив полученный ответ оценкой (прикидкой) ожидаемого результата, а при решении задачи можно проверить реалистичность полученного ответа; </a:t>
            </a:r>
          </a:p>
          <a:p>
            <a:r>
              <a:rPr lang="ru-RU" sz="1800" dirty="0" err="1" smtClean="0"/>
              <a:t>д</a:t>
            </a:r>
            <a:r>
              <a:rPr lang="ru-RU" sz="1800" dirty="0" smtClean="0"/>
              <a:t>) прочитать ещё раз вопрос в задании и убедиться, что ответ получен именно на него; </a:t>
            </a:r>
          </a:p>
          <a:p>
            <a:r>
              <a:rPr lang="ru-RU" sz="1800" dirty="0" smtClean="0"/>
              <a:t>е) записать ответ в бланк ответов № 1. После прохождения всех этапов решения задания должно сформироваться внутреннее убеждение: «Я сделал задание верно!»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Методическую помощь учителям и обучающимся при подготовке к ЕГЭ могут оказать материалы, размещенные на сайте ФИПИ (</a:t>
            </a:r>
            <a:r>
              <a:rPr lang="ru-RU" sz="2000" dirty="0" err="1" smtClean="0"/>
              <a:t>www.fipi.ru</a:t>
            </a:r>
            <a:r>
              <a:rPr lang="ru-RU" sz="2000" dirty="0" smtClean="0"/>
              <a:t>): 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1800" dirty="0" smtClean="0"/>
              <a:t>документы, определяющие структуру и содержание КИМ ЕГЭ 2021 г.;</a:t>
            </a:r>
          </a:p>
          <a:p>
            <a:r>
              <a:rPr lang="ru-RU" sz="1800" dirty="0" smtClean="0"/>
              <a:t>  открытый банк заданий ЕГЭ;</a:t>
            </a:r>
          </a:p>
          <a:p>
            <a:r>
              <a:rPr lang="ru-RU" sz="1800" dirty="0" smtClean="0"/>
              <a:t>  учебно-методические материалы для председателей и членов региональных предметных комиссий по проверке выполнения заданий с развернутым ответом экзаменационных работ ЕГЭ; </a:t>
            </a:r>
          </a:p>
          <a:p>
            <a:pPr lvl="0"/>
            <a:r>
              <a:rPr lang="ru-RU" sz="1800" dirty="0" smtClean="0"/>
              <a:t>методические рекомендации на основе анализа типичных ошибок участников ЕГЭ прошлых лет (2015–2019 гг.);</a:t>
            </a:r>
          </a:p>
          <a:p>
            <a:r>
              <a:rPr lang="ru-RU" sz="1800" dirty="0" smtClean="0"/>
              <a:t>  журнал «Педагогические измерения»;</a:t>
            </a:r>
          </a:p>
          <a:p>
            <a:r>
              <a:rPr lang="ru-RU" sz="1800" dirty="0" smtClean="0"/>
              <a:t> Youtube-канал </a:t>
            </a:r>
            <a:r>
              <a:rPr lang="ru-RU" sz="1800" dirty="0" err="1" smtClean="0"/>
              <a:t>Рособрнадзора</a:t>
            </a:r>
            <a:r>
              <a:rPr lang="ru-RU" sz="1800" dirty="0" smtClean="0"/>
              <a:t> (</a:t>
            </a:r>
            <a:r>
              <a:rPr lang="ru-RU" sz="1800" dirty="0" err="1" smtClean="0"/>
              <a:t>видеоконсультации</a:t>
            </a:r>
            <a:r>
              <a:rPr lang="ru-RU" sz="1800" dirty="0" smtClean="0"/>
              <a:t> по подготовке к ЕГЭ 2016 – 2020 гг.),</a:t>
            </a:r>
          </a:p>
          <a:p>
            <a:r>
              <a:rPr lang="ru-RU" sz="1800" dirty="0" smtClean="0"/>
              <a:t> материалы сайта ФИПИ (http://fipi.ru/ege-i-gve-11/daydzhest-ege).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7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4400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142852"/>
            <a:ext cx="7499350" cy="6105548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 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 л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 я  с л у ж б а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  в  с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о б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 в 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я  и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 у к и  Ф Г Б Н У « ФИПИ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МЕТОДИЧЕСКИЕ РЕКОМЕНДАЦИИ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учителей, подготовленные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основе анализа типичных ошибок участников ЕГЭ 2020 года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МАТЕМАТИКЕ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МЕТОДИЧЕСКИЕ РЕКОМЕНДАЦИИ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учителей по преподаванию учебных предметов в образовательных организациях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свысокой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долей обучающихся с рисками  учебной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неуспешности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МАТЕМАТИКА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Москва, 2020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МЕТОДИЧЕСКИЕ РЕКОМЕНДАЦИИ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обучающимся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организации индивидуальной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подготовки к ЕГЭ 2020 года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МАТЕМАТИКА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(профильный уровень)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Электронные образовательные ресурсы сети Интернет для подготовки к ЕГЭ по математике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dirty="0" smtClean="0">
                <a:latin typeface="+mj-lt"/>
              </a:rPr>
              <a:t>Открытый банк заданий по математике (для подготовки к ЕГЭ):</a:t>
            </a:r>
            <a:r>
              <a:rPr lang="ru-RU" sz="1600" dirty="0" err="1" smtClean="0">
                <a:solidFill>
                  <a:srgbClr val="92D050"/>
                </a:solidFill>
                <a:latin typeface="+mj-lt"/>
              </a:rPr>
              <a:t>http</a:t>
            </a:r>
            <a:r>
              <a:rPr lang="ru-RU" sz="1600" dirty="0" smtClean="0">
                <a:solidFill>
                  <a:srgbClr val="92D050"/>
                </a:solidFill>
                <a:latin typeface="+mj-lt"/>
              </a:rPr>
              <a:t>://</a:t>
            </a:r>
            <a:r>
              <a:rPr lang="ru-RU" sz="1600" dirty="0" err="1" smtClean="0">
                <a:solidFill>
                  <a:srgbClr val="92D050"/>
                </a:solidFill>
                <a:latin typeface="+mj-lt"/>
              </a:rPr>
              <a:t>mathege.ru</a:t>
            </a:r>
            <a:endParaRPr lang="ru-RU" sz="1600" dirty="0" smtClean="0">
              <a:solidFill>
                <a:srgbClr val="92D050"/>
              </a:solidFill>
              <a:latin typeface="+mj-lt"/>
            </a:endParaRPr>
          </a:p>
          <a:p>
            <a:r>
              <a:rPr lang="ru-RU" sz="1600" dirty="0" smtClean="0">
                <a:latin typeface="+mj-lt"/>
              </a:rPr>
              <a:t>Официальный информационный портал </a:t>
            </a:r>
            <a:r>
              <a:rPr lang="ru-RU" sz="1600" dirty="0" err="1" smtClean="0">
                <a:latin typeface="+mj-lt"/>
              </a:rPr>
              <a:t>ЕГЭ:</a:t>
            </a:r>
            <a:r>
              <a:rPr lang="ru-RU" sz="1600" dirty="0" err="1" smtClean="0">
                <a:latin typeface="+mj-lt"/>
                <a:hlinkClick r:id="rId2"/>
              </a:rPr>
              <a:t>http</a:t>
            </a:r>
            <a:r>
              <a:rPr lang="ru-RU" sz="1600" dirty="0" smtClean="0">
                <a:latin typeface="+mj-lt"/>
                <a:hlinkClick r:id="rId2"/>
              </a:rPr>
              <a:t>://ege.edu.ru</a:t>
            </a:r>
            <a:endParaRPr lang="ru-RU" sz="1600" dirty="0" smtClean="0">
              <a:latin typeface="+mj-lt"/>
            </a:endParaRPr>
          </a:p>
          <a:p>
            <a:r>
              <a:rPr lang="ru-RU" sz="1600" dirty="0" smtClean="0">
                <a:latin typeface="+mj-lt"/>
              </a:rPr>
              <a:t>Сайт федерального института педагогических </a:t>
            </a:r>
            <a:r>
              <a:rPr lang="ru-RU" sz="1600" dirty="0" err="1" smtClean="0">
                <a:latin typeface="+mj-lt"/>
              </a:rPr>
              <a:t>измерений</a:t>
            </a:r>
            <a:r>
              <a:rPr lang="ru-RU" sz="1600" dirty="0" err="1" smtClean="0">
                <a:solidFill>
                  <a:srgbClr val="92D050"/>
                </a:solidFill>
                <a:latin typeface="+mj-lt"/>
              </a:rPr>
              <a:t>:http</a:t>
            </a:r>
            <a:r>
              <a:rPr lang="ru-RU" sz="1600" dirty="0" smtClean="0">
                <a:solidFill>
                  <a:srgbClr val="92D050"/>
                </a:solidFill>
                <a:latin typeface="+mj-lt"/>
              </a:rPr>
              <a:t>://</a:t>
            </a:r>
            <a:r>
              <a:rPr lang="ru-RU" sz="1600" dirty="0" err="1" smtClean="0">
                <a:solidFill>
                  <a:srgbClr val="92D050"/>
                </a:solidFill>
                <a:latin typeface="+mj-lt"/>
              </a:rPr>
              <a:t>fipi.ru</a:t>
            </a:r>
            <a:endParaRPr lang="ru-RU" sz="1600" dirty="0" smtClean="0">
              <a:solidFill>
                <a:srgbClr val="92D050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+mj-lt"/>
                <a:cs typeface="Times New Roman" pitchFamily="18" charset="0"/>
              </a:rPr>
              <a:t>Сайт Александра Александровича Ларина (математика, репетитор):</a:t>
            </a:r>
            <a:r>
              <a:rPr lang="ru-RU" sz="1600" dirty="0" err="1" smtClean="0">
                <a:solidFill>
                  <a:srgbClr val="92D050"/>
                </a:solidFill>
                <a:latin typeface="+mj-lt"/>
                <a:cs typeface="Times New Roman" pitchFamily="18" charset="0"/>
              </a:rPr>
              <a:t>http</a:t>
            </a:r>
            <a:r>
              <a:rPr lang="ru-RU" sz="1600" dirty="0" smtClean="0">
                <a:solidFill>
                  <a:srgbClr val="92D050"/>
                </a:solidFill>
                <a:latin typeface="+mj-lt"/>
                <a:cs typeface="Times New Roman" pitchFamily="18" charset="0"/>
              </a:rPr>
              <a:t>://alexlarin.net</a:t>
            </a:r>
            <a:r>
              <a:rPr lang="ru-RU" sz="1600" dirty="0" smtClean="0">
                <a:latin typeface="+mj-lt"/>
              </a:rPr>
              <a:t/>
            </a:r>
            <a:br>
              <a:rPr lang="ru-RU" sz="1600" dirty="0" smtClean="0">
                <a:latin typeface="+mj-lt"/>
              </a:rPr>
            </a:br>
            <a:r>
              <a:rPr lang="ru-RU" sz="1600" dirty="0" smtClean="0">
                <a:latin typeface="+mj-lt"/>
                <a:cs typeface="Times New Roman" pitchFamily="18" charset="0"/>
              </a:rPr>
              <a:t>Сайт актуальной информации по ЕГЭ, ГИА:</a:t>
            </a:r>
            <a:br>
              <a:rPr lang="ru-RU" sz="1600" dirty="0" smtClean="0">
                <a:latin typeface="+mj-lt"/>
                <a:cs typeface="Times New Roman" pitchFamily="18" charset="0"/>
              </a:rPr>
            </a:br>
            <a:r>
              <a:rPr lang="ru-RU" sz="1600" dirty="0" smtClean="0">
                <a:latin typeface="+mj-lt"/>
                <a:cs typeface="Times New Roman" pitchFamily="18" charset="0"/>
                <a:hlinkClick r:id="rId3"/>
              </a:rPr>
              <a:t>http://www.ctege.info</a:t>
            </a:r>
            <a:endParaRPr lang="ru-RU" sz="1600" dirty="0" smtClean="0">
              <a:latin typeface="+mj-lt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 err="1" smtClean="0"/>
              <a:t>Видеорепетитор</a:t>
            </a:r>
            <a:r>
              <a:rPr lang="ru-RU" sz="1600" dirty="0" smtClean="0"/>
              <a:t> ЕГЭ, </a:t>
            </a:r>
            <a:r>
              <a:rPr lang="ru-RU" sz="1600" dirty="0" err="1" smtClean="0">
                <a:solidFill>
                  <a:srgbClr val="92D050"/>
                </a:solidFill>
              </a:rPr>
              <a:t>ГИА:http</a:t>
            </a:r>
            <a:r>
              <a:rPr lang="ru-RU" sz="1600" dirty="0" smtClean="0">
                <a:solidFill>
                  <a:srgbClr val="92D050"/>
                </a:solidFill>
              </a:rPr>
              <a:t>://video-repetitor.ru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/>
              <a:t>Математика в помощь школьнику и студенту (</a:t>
            </a:r>
            <a:r>
              <a:rPr lang="ru-RU" sz="1600" dirty="0" err="1" smtClean="0"/>
              <a:t>online</a:t>
            </a:r>
            <a:r>
              <a:rPr lang="ru-RU" sz="1600" dirty="0" smtClean="0"/>
              <a:t>- тесты по математике):</a:t>
            </a:r>
            <a:r>
              <a:rPr lang="ru-RU" sz="1600" dirty="0" err="1" smtClean="0">
                <a:solidFill>
                  <a:srgbClr val="92D050"/>
                </a:solidFill>
              </a:rPr>
              <a:t>http</a:t>
            </a:r>
            <a:r>
              <a:rPr lang="ru-RU" sz="1600" dirty="0" smtClean="0">
                <a:solidFill>
                  <a:srgbClr val="92D050"/>
                </a:solidFill>
              </a:rPr>
              <a:t>://</a:t>
            </a:r>
            <a:r>
              <a:rPr lang="ru-RU" sz="1600" dirty="0" err="1" smtClean="0">
                <a:solidFill>
                  <a:srgbClr val="92D050"/>
                </a:solidFill>
              </a:rPr>
              <a:t>www.mathtest.ru</a:t>
            </a:r>
            <a:endParaRPr lang="ru-RU" sz="1600" dirty="0" smtClean="0">
              <a:solidFill>
                <a:srgbClr val="92D05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Олимпиады. Шпаргалка ЕГЭ по математике (варианты, решения):</a:t>
            </a:r>
            <a:r>
              <a:rPr lang="ru-RU" sz="1600" dirty="0" err="1" smtClean="0">
                <a:solidFill>
                  <a:srgbClr val="92D050"/>
                </a:solidFill>
              </a:rPr>
              <a:t>http</a:t>
            </a:r>
            <a:r>
              <a:rPr lang="ru-RU" sz="1600" dirty="0" smtClean="0">
                <a:solidFill>
                  <a:srgbClr val="92D050"/>
                </a:solidFill>
              </a:rPr>
              <a:t>://</a:t>
            </a:r>
            <a:r>
              <a:rPr lang="ru-RU" sz="1600" dirty="0" err="1" smtClean="0">
                <a:solidFill>
                  <a:srgbClr val="92D050"/>
                </a:solidFill>
              </a:rPr>
              <a:t>shpargalkaege.ru</a:t>
            </a:r>
            <a:endParaRPr lang="ru-RU" sz="1600" dirty="0" smtClean="0">
              <a:solidFill>
                <a:srgbClr val="92D05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Подготовка к ЕГЭ по математике (варианты ЕГЭ по математике, online-тесты):</a:t>
            </a:r>
            <a:r>
              <a:rPr lang="ru-RU" sz="1600" dirty="0" err="1" smtClean="0">
                <a:solidFill>
                  <a:srgbClr val="92D050"/>
                </a:solidFill>
              </a:rPr>
              <a:t>http</a:t>
            </a:r>
            <a:r>
              <a:rPr lang="ru-RU" sz="1600" dirty="0" smtClean="0">
                <a:solidFill>
                  <a:srgbClr val="92D050"/>
                </a:solidFill>
              </a:rPr>
              <a:t>://</a:t>
            </a:r>
            <a:r>
              <a:rPr lang="ru-RU" sz="1600" dirty="0" err="1" smtClean="0">
                <a:solidFill>
                  <a:srgbClr val="92D050"/>
                </a:solidFill>
              </a:rPr>
              <a:t>college.ru</a:t>
            </a:r>
            <a:r>
              <a:rPr lang="ru-RU" sz="1600" dirty="0" smtClean="0">
                <a:solidFill>
                  <a:srgbClr val="92D050"/>
                </a:solidFill>
              </a:rPr>
              <a:t>/</a:t>
            </a:r>
            <a:r>
              <a:rPr lang="ru-RU" sz="1600" dirty="0" err="1" smtClean="0">
                <a:solidFill>
                  <a:srgbClr val="92D050"/>
                </a:solidFill>
              </a:rPr>
              <a:t>matematika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+mj-lt"/>
              </a:rPr>
              <a:t/>
            </a:r>
            <a:br>
              <a:rPr lang="ru-RU" dirty="0" smtClean="0">
                <a:latin typeface="+mj-lt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0" y="214313"/>
            <a:ext cx="749935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1571612"/>
            <a:ext cx="72152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+mj-lt"/>
              </a:rPr>
              <a:t>Подготовка к урокам, консультациям, проведение дополнительных занятий занимают много времени и сил, но, если правильно организовать свою деятельность и заинтересовать обучающихся , то вся проведенная работа принесёт желаемый результат.</a:t>
            </a:r>
            <a:endParaRPr lang="ru-RU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8888" y="1268413"/>
            <a:ext cx="7499350" cy="480060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  <a:defRPr/>
            </a:pPr>
            <a:endParaRPr lang="ru-RU" sz="4000" b="1" dirty="0" smtClean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ru-RU" sz="4000" b="1" dirty="0" smtClean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Спасибо за внимание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25" y="1447800"/>
            <a:ext cx="7934325" cy="4800600"/>
          </a:xfrm>
        </p:spPr>
        <p:txBody>
          <a:bodyPr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Приоритетной государственной задачей является обеспечение качественного базового уровня математических и естественнонаучных знаний у всех выпускников школы, не только будущих ученых, но и будущих квалифицированных рабочих»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eaLnBrk="1" hangingPunct="1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Формула успеха хорошо сдать экзамен по математике:</a:t>
            </a:r>
            <a:endParaRPr lang="ru-RU" u="sng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spcBef>
                <a:spcPct val="0"/>
              </a:spcBef>
              <a:buClrTx/>
              <a:buSzTx/>
              <a:buNone/>
            </a:pPr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Высокая степень восприимчивости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+ </a:t>
            </a:r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мотивация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+  </a:t>
            </a:r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компетентный педагог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http://d11170.edu35.ru/images/%D0%A4%D0%93%D0%9E%D0%A120%D0%94%D0%9E1.jpg"/>
          <p:cNvPicPr>
            <a:picLocks noChangeAspect="1" noChangeArrowheads="1"/>
          </p:cNvPicPr>
          <p:nvPr/>
        </p:nvPicPr>
        <p:blipFill>
          <a:blip r:embed="rId2" cstate="print"/>
          <a:srcRect r="4545"/>
          <a:stretch>
            <a:fillRect/>
          </a:stretch>
        </p:blipFill>
        <p:spPr bwMode="auto">
          <a:xfrm>
            <a:off x="2714612" y="3071810"/>
            <a:ext cx="4572032" cy="27551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Готовность учащихся к сдаче экзамена</a:t>
            </a:r>
            <a:endParaRPr lang="ru-RU" sz="4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Информационная готовность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Предметная готовность</a:t>
            </a:r>
          </a:p>
          <a:p>
            <a:pPr lvl="0"/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Психологическая готовность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357166"/>
            <a:ext cx="7499350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1.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Организация информационной работы: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400" dirty="0" smtClean="0"/>
              <a:t>со структурой Единого государственного экзамена по математике;</a:t>
            </a:r>
          </a:p>
          <a:p>
            <a:pPr lvl="0"/>
            <a:r>
              <a:rPr lang="ru-RU" sz="2400" dirty="0" smtClean="0"/>
              <a:t>с перечнем Интернет ресурсов</a:t>
            </a:r>
          </a:p>
          <a:p>
            <a:pPr lvl="0"/>
            <a:r>
              <a:rPr lang="ru-RU" sz="2400" dirty="0" smtClean="0"/>
              <a:t>со списком  пособий для подготовки к ЕГЭ  </a:t>
            </a:r>
          </a:p>
          <a:p>
            <a:pPr lvl="0"/>
            <a:r>
              <a:rPr lang="ru-RU" sz="2400" dirty="0" smtClean="0"/>
              <a:t>с требованиями к уровню подготовленности учащихся </a:t>
            </a:r>
          </a:p>
          <a:p>
            <a:r>
              <a:rPr lang="ru-RU" sz="2400" dirty="0" smtClean="0"/>
              <a:t>с советами психологов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Организация психологической подготовки: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Состояние готовности – "настрой", внутренняя настроенность на определенное поведение, ориентированность на целесообразные действия, актуализация и приспособление возможностей личности для успешных действий в ситуации сдачи экзамена,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обучение навыкам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самоконтроля, повышение уверенности в себе, в своих силах.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3. Организация работы по предмету</a:t>
            </a:r>
            <a:b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для подготовки к ЕГЭ:</a:t>
            </a:r>
            <a:r>
              <a:rPr lang="ru-RU" sz="27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Принципы для эффективной подготовки к  ЕГЭ</a:t>
            </a:r>
            <a:r>
              <a:rPr lang="ru-RU" sz="44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000" dirty="0" smtClean="0"/>
              <a:t>Первый принцип — тематический</a:t>
            </a:r>
          </a:p>
          <a:p>
            <a:pPr>
              <a:buNone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Второй принцип — логический</a:t>
            </a:r>
          </a:p>
          <a:p>
            <a:pPr>
              <a:buNone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Третий принцип — тренировочный</a:t>
            </a:r>
          </a:p>
          <a:p>
            <a:pPr>
              <a:buNone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Четвёртый принцип — индивидуальный</a:t>
            </a:r>
          </a:p>
          <a:p>
            <a:pPr>
              <a:buNone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Пятый принцип — временной</a:t>
            </a:r>
          </a:p>
          <a:p>
            <a:pPr>
              <a:buNone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Шестой принцип — контролирующий.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7499350" cy="1143000"/>
          </a:xfrm>
        </p:spPr>
        <p:txBody>
          <a:bodyPr>
            <a:normAutofit/>
          </a:bodyPr>
          <a:lstStyle/>
          <a:p>
            <a:pPr lvl="0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Организация работы по предмету</a:t>
            </a:r>
            <a:b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подготовки к ЕГЭ:</a:t>
            </a:r>
            <a:endParaRPr lang="ru-RU" sz="2400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Обучение в сотрудничестве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Индивидуальные консультации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Работу в малых группах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парах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проектов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Применение ИКТ на уроках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математики</a:t>
            </a: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Мониторинг качества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Применение ИКТ на уроках математики при подготовке к ЕГЭ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spcBef>
                <a:spcPct val="0"/>
              </a:spcBef>
              <a:buClrTx/>
              <a:buSzTx/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повышение мотивации учащихся;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spcBef>
                <a:spcPct val="0"/>
              </a:spcBef>
              <a:buClrTx/>
              <a:buSzTx/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экономия времени при выполнении заданий;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spcBef>
                <a:spcPct val="0"/>
              </a:spcBef>
              <a:buClrTx/>
              <a:buSzTx/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формированию навыков самоконтроля, взаимоконтроля и самообучения;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spcBef>
                <a:spcPct val="0"/>
              </a:spcBef>
              <a:buClrTx/>
              <a:buSzTx/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включению у учащихся всех каналов восприятия информации.</a:t>
            </a:r>
          </a:p>
          <a:p>
            <a:pPr marL="0" lvl="0" indent="0" algn="just">
              <a:spcBef>
                <a:spcPct val="0"/>
              </a:spcBef>
              <a:buClrTx/>
              <a:buSzTx/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практике реализуется принцип успешности (компьютер позволяет довести решение любой задачи, опираясь на необходимую помощь);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1" hangingPunct="1">
              <a:spcBef>
                <a:spcPct val="0"/>
              </a:spcBef>
              <a:buClrTx/>
              <a:buSzTx/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графика и мультипликация помогают ученикам понимать сложные математические построения.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4574</TotalTime>
  <Words>942</Words>
  <Application>Microsoft Office PowerPoint</Application>
  <PresentationFormat>Экран (4:3)</PresentationFormat>
  <Paragraphs>91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Солнцестояние</vt:lpstr>
      <vt:lpstr>«Методика подготовки к ЕГЭ по математике»</vt:lpstr>
      <vt:lpstr>Слайд 2</vt:lpstr>
      <vt:lpstr>Формула успеха хорошо сдать экзамен по математике:</vt:lpstr>
      <vt:lpstr>Готовность учащихся к сдаче экзамена</vt:lpstr>
      <vt:lpstr>1. Организация информационной работы:</vt:lpstr>
      <vt:lpstr>2. Организация психологической подготовки:</vt:lpstr>
      <vt:lpstr>  3. Организация работы по предмету для подготовки к ЕГЭ: Принципы для эффективной подготовки к  ЕГЭ </vt:lpstr>
      <vt:lpstr>3. Организация работы по предмету для подготовки к ЕГЭ:</vt:lpstr>
      <vt:lpstr>Применение ИКТ на уроках математики при подготовке к ЕГЭ</vt:lpstr>
      <vt:lpstr>Контроль как метод установления обратной связи </vt:lpstr>
      <vt:lpstr>Использование дифференцированного подхода при подготовке </vt:lpstr>
      <vt:lpstr> Организация правильной, ответственной самоорганизации у обучающегося  </vt:lpstr>
      <vt:lpstr>  Выстроить график подготовки к экзамену  </vt:lpstr>
      <vt:lpstr>При решении каждого задания важно пройти все этапы:</vt:lpstr>
      <vt:lpstr>Методическую помощь учителям и обучающимся при подготовке к ЕГЭ могут оказать материалы, размещенные на сайте ФИПИ (www.fipi.ru): </vt:lpstr>
      <vt:lpstr>  </vt:lpstr>
      <vt:lpstr>Электронные образовательные ресурсы сети Интернет для подготовки к ЕГЭ по математике </vt:lpstr>
      <vt:lpstr>Слайд 18</vt:lpstr>
      <vt:lpstr>Слайд 19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Спецификация экзаменационной работы для выпускников  XI (XII) классов общеобразовательных учреждений 2006 г.</dc:title>
  <dc:creator>Andrey</dc:creator>
  <cp:lastModifiedBy>Людмила</cp:lastModifiedBy>
  <cp:revision>437</cp:revision>
  <dcterms:created xsi:type="dcterms:W3CDTF">2006-02-19T14:57:08Z</dcterms:created>
  <dcterms:modified xsi:type="dcterms:W3CDTF">2020-10-29T05:18:27Z</dcterms:modified>
</cp:coreProperties>
</file>