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10" r:id="rId2"/>
    <p:sldId id="313" r:id="rId3"/>
    <p:sldId id="314" r:id="rId4"/>
    <p:sldId id="284" r:id="rId5"/>
    <p:sldId id="304" r:id="rId6"/>
    <p:sldId id="315" r:id="rId7"/>
    <p:sldId id="316" r:id="rId8"/>
    <p:sldId id="301" r:id="rId9"/>
    <p:sldId id="302" r:id="rId10"/>
    <p:sldId id="317" r:id="rId11"/>
    <p:sldId id="286" r:id="rId12"/>
    <p:sldId id="259" r:id="rId13"/>
    <p:sldId id="278" r:id="rId14"/>
    <p:sldId id="306" r:id="rId15"/>
    <p:sldId id="318" r:id="rId16"/>
    <p:sldId id="279" r:id="rId17"/>
    <p:sldId id="272" r:id="rId18"/>
    <p:sldId id="273" r:id="rId19"/>
    <p:sldId id="274" r:id="rId20"/>
    <p:sldId id="291" r:id="rId21"/>
    <p:sldId id="290" r:id="rId22"/>
    <p:sldId id="292" r:id="rId23"/>
    <p:sldId id="293" r:id="rId24"/>
    <p:sldId id="294" r:id="rId25"/>
    <p:sldId id="321" r:id="rId26"/>
    <p:sldId id="295" r:id="rId27"/>
    <p:sldId id="296" r:id="rId28"/>
    <p:sldId id="263" r:id="rId29"/>
    <p:sldId id="307" r:id="rId30"/>
    <p:sldId id="299" r:id="rId31"/>
    <p:sldId id="27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CF2479-6543-4390-AECC-8A4D8B31F33D}" type="doc">
      <dgm:prSet loTypeId="urn:microsoft.com/office/officeart/2005/8/layout/chevron2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56C92D49-F895-46F7-8765-9387F66859C9}">
      <dgm:prSet phldrT="[Текст]"/>
      <dgm:spPr/>
      <dgm:t>
        <a:bodyPr/>
        <a:lstStyle/>
        <a:p>
          <a:endParaRPr lang="ru-RU" b="0" i="1" baseline="0" dirty="0">
            <a:latin typeface="Arial Black" pitchFamily="34" charset="0"/>
          </a:endParaRPr>
        </a:p>
      </dgm:t>
    </dgm:pt>
    <dgm:pt modelId="{AA9AF030-14B7-4AD4-8BBB-D3D50E6CED59}" type="parTrans" cxnId="{BDFFE441-F569-4CE1-91BA-C08D017EFF1D}">
      <dgm:prSet/>
      <dgm:spPr/>
      <dgm:t>
        <a:bodyPr/>
        <a:lstStyle/>
        <a:p>
          <a:endParaRPr lang="ru-RU"/>
        </a:p>
      </dgm:t>
    </dgm:pt>
    <dgm:pt modelId="{F7407489-3C8C-40B6-AFD4-358FF5175F61}" type="sibTrans" cxnId="{BDFFE441-F569-4CE1-91BA-C08D017EFF1D}">
      <dgm:prSet/>
      <dgm:spPr/>
      <dgm:t>
        <a:bodyPr/>
        <a:lstStyle/>
        <a:p>
          <a:endParaRPr lang="ru-RU"/>
        </a:p>
      </dgm:t>
    </dgm:pt>
    <dgm:pt modelId="{CA3FA3F5-C76D-407E-9EBE-9B79742344DB}">
      <dgm:prSet phldrT="[Текст]"/>
      <dgm:spPr/>
      <dgm:t>
        <a:bodyPr/>
        <a:lstStyle/>
        <a:p>
          <a:endParaRPr lang="ru-RU" dirty="0"/>
        </a:p>
      </dgm:t>
    </dgm:pt>
    <dgm:pt modelId="{B87B45BC-BDC4-4F38-A669-7A64532637D3}" type="parTrans" cxnId="{5601E279-EF39-48F1-AD9D-1848DFE4376A}">
      <dgm:prSet/>
      <dgm:spPr/>
      <dgm:t>
        <a:bodyPr/>
        <a:lstStyle/>
        <a:p>
          <a:endParaRPr lang="ru-RU"/>
        </a:p>
      </dgm:t>
    </dgm:pt>
    <dgm:pt modelId="{FA90C332-B067-40B0-9EF5-BD3224C74B17}" type="sibTrans" cxnId="{5601E279-EF39-48F1-AD9D-1848DFE4376A}">
      <dgm:prSet/>
      <dgm:spPr/>
      <dgm:t>
        <a:bodyPr/>
        <a:lstStyle/>
        <a:p>
          <a:endParaRPr lang="ru-RU"/>
        </a:p>
      </dgm:t>
    </dgm:pt>
    <dgm:pt modelId="{D7F97A79-737B-4625-9B59-BA4FE2111F94}">
      <dgm:prSet phldrT="[Текст]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i="1" dirty="0" smtClean="0">
              <a:latin typeface="Arial Black" pitchFamily="34" charset="0"/>
            </a:rPr>
            <a:t>РЕГУЛЯТИВНЫЕ</a:t>
          </a:r>
          <a:endParaRPr lang="ru-RU" b="1" i="1" dirty="0">
            <a:latin typeface="Arial Black" pitchFamily="34" charset="0"/>
          </a:endParaRPr>
        </a:p>
      </dgm:t>
    </dgm:pt>
    <dgm:pt modelId="{FF34EBFF-7995-479F-B58C-6782A73E62F1}" type="parTrans" cxnId="{841CACCD-4EB5-4ECC-BCF9-C45F40F3D959}">
      <dgm:prSet/>
      <dgm:spPr/>
      <dgm:t>
        <a:bodyPr/>
        <a:lstStyle/>
        <a:p>
          <a:endParaRPr lang="ru-RU"/>
        </a:p>
      </dgm:t>
    </dgm:pt>
    <dgm:pt modelId="{99B37DFE-0956-4551-B818-69E9A86709BF}" type="sibTrans" cxnId="{841CACCD-4EB5-4ECC-BCF9-C45F40F3D959}">
      <dgm:prSet/>
      <dgm:spPr/>
      <dgm:t>
        <a:bodyPr/>
        <a:lstStyle/>
        <a:p>
          <a:endParaRPr lang="ru-RU"/>
        </a:p>
      </dgm:t>
    </dgm:pt>
    <dgm:pt modelId="{1CA4C199-AC49-4A78-812D-081977CCC391}">
      <dgm:prSet phldrT="[Текст]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i="1" dirty="0" smtClean="0">
              <a:latin typeface="Arial Black" pitchFamily="34" charset="0"/>
            </a:rPr>
            <a:t>КОММУНИКАТИВНЫЕ</a:t>
          </a:r>
          <a:endParaRPr lang="ru-RU" b="1" i="1" dirty="0">
            <a:latin typeface="Arial Black" pitchFamily="34" charset="0"/>
          </a:endParaRPr>
        </a:p>
      </dgm:t>
    </dgm:pt>
    <dgm:pt modelId="{E9048EFA-664B-4AC5-BB41-B1A958BB23AA}" type="parTrans" cxnId="{4FBB991B-112F-475E-AB3B-45D9AE215131}">
      <dgm:prSet/>
      <dgm:spPr/>
      <dgm:t>
        <a:bodyPr/>
        <a:lstStyle/>
        <a:p>
          <a:endParaRPr lang="ru-RU"/>
        </a:p>
      </dgm:t>
    </dgm:pt>
    <dgm:pt modelId="{F9101216-B5CC-4997-98CA-DE6E412B90A6}" type="sibTrans" cxnId="{4FBB991B-112F-475E-AB3B-45D9AE215131}">
      <dgm:prSet/>
      <dgm:spPr/>
      <dgm:t>
        <a:bodyPr/>
        <a:lstStyle/>
        <a:p>
          <a:endParaRPr lang="ru-RU"/>
        </a:p>
      </dgm:t>
    </dgm:pt>
    <dgm:pt modelId="{40B1ADA9-9F15-44E2-953B-5D70E5383818}">
      <dgm:prSet/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28D5F2CD-00CB-496D-A68A-E6CB0089D951}" type="parTrans" cxnId="{725346A7-DC7A-4964-980E-7C1DD7D25350}">
      <dgm:prSet/>
      <dgm:spPr/>
      <dgm:t>
        <a:bodyPr/>
        <a:lstStyle/>
        <a:p>
          <a:endParaRPr lang="ru-RU"/>
        </a:p>
      </dgm:t>
    </dgm:pt>
    <dgm:pt modelId="{E39CCEEC-178E-4AA2-8202-5ED6BF4FF563}" type="sibTrans" cxnId="{725346A7-DC7A-4964-980E-7C1DD7D25350}">
      <dgm:prSet/>
      <dgm:spPr/>
      <dgm:t>
        <a:bodyPr/>
        <a:lstStyle/>
        <a:p>
          <a:endParaRPr lang="ru-RU"/>
        </a:p>
      </dgm:t>
    </dgm:pt>
    <dgm:pt modelId="{8EB01F78-F30E-48F9-96AF-680CB182DEF3}">
      <dgm:prSet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i="1" dirty="0" smtClean="0">
              <a:latin typeface="Arial Black" pitchFamily="34" charset="0"/>
            </a:rPr>
            <a:t>ЛИЧНОСТНЫЕ</a:t>
          </a:r>
          <a:endParaRPr lang="ru-RU" b="1" i="1" dirty="0">
            <a:latin typeface="Arial Black" pitchFamily="34" charset="0"/>
          </a:endParaRPr>
        </a:p>
      </dgm:t>
    </dgm:pt>
    <dgm:pt modelId="{A48C92DA-992E-4412-B2B8-912CAB9C2341}" type="parTrans" cxnId="{4AC0CE69-1EDD-4BDA-8364-46792585A877}">
      <dgm:prSet/>
      <dgm:spPr/>
      <dgm:t>
        <a:bodyPr/>
        <a:lstStyle/>
        <a:p>
          <a:endParaRPr lang="ru-RU"/>
        </a:p>
      </dgm:t>
    </dgm:pt>
    <dgm:pt modelId="{D61C4941-9E6C-4717-823E-A183A0C6D82A}" type="sibTrans" cxnId="{4AC0CE69-1EDD-4BDA-8364-46792585A877}">
      <dgm:prSet/>
      <dgm:spPr/>
      <dgm:t>
        <a:bodyPr/>
        <a:lstStyle/>
        <a:p>
          <a:endParaRPr lang="ru-RU"/>
        </a:p>
      </dgm:t>
    </dgm:pt>
    <dgm:pt modelId="{7B56AB3A-8C5B-4A70-9C8E-EEBFBE7F15DC}">
      <dgm:prSet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i="1" dirty="0" smtClean="0">
              <a:latin typeface="Arial Black" pitchFamily="34" charset="0"/>
            </a:rPr>
            <a:t>ПОЗНАВАТЕЛЬНЫЕ</a:t>
          </a:r>
          <a:endParaRPr lang="ru-RU" b="1" i="1" dirty="0">
            <a:latin typeface="Arial Black" pitchFamily="34" charset="0"/>
          </a:endParaRPr>
        </a:p>
      </dgm:t>
    </dgm:pt>
    <dgm:pt modelId="{BE34F0FD-2750-4C23-AB76-AA52CFBA9D0C}" type="parTrans" cxnId="{40C4299B-D2A5-4036-977A-90E30FEF0554}">
      <dgm:prSet/>
      <dgm:spPr/>
      <dgm:t>
        <a:bodyPr/>
        <a:lstStyle/>
        <a:p>
          <a:endParaRPr lang="ru-RU"/>
        </a:p>
      </dgm:t>
    </dgm:pt>
    <dgm:pt modelId="{B359060B-CB5B-4DB0-BBDF-E55A1AF91D2A}" type="sibTrans" cxnId="{40C4299B-D2A5-4036-977A-90E30FEF0554}">
      <dgm:prSet/>
      <dgm:spPr/>
      <dgm:t>
        <a:bodyPr/>
        <a:lstStyle/>
        <a:p>
          <a:endParaRPr lang="ru-RU"/>
        </a:p>
      </dgm:t>
    </dgm:pt>
    <dgm:pt modelId="{A68CD938-55E6-48FE-94A3-9B5F834CB81D}">
      <dgm:prSet phldrT="[Текст]"/>
      <dgm:spPr>
        <a:solidFill>
          <a:srgbClr val="7030A0"/>
        </a:solidFill>
      </dgm:spPr>
      <dgm:t>
        <a:bodyPr/>
        <a:lstStyle/>
        <a:p>
          <a:endParaRPr lang="ru-RU" dirty="0"/>
        </a:p>
      </dgm:t>
    </dgm:pt>
    <dgm:pt modelId="{245C94BA-3915-4476-8B5A-0CBB6AB6875F}" type="sibTrans" cxnId="{C75E4D3F-8DA2-46E5-9ED0-316D167A5092}">
      <dgm:prSet/>
      <dgm:spPr/>
      <dgm:t>
        <a:bodyPr/>
        <a:lstStyle/>
        <a:p>
          <a:endParaRPr lang="ru-RU"/>
        </a:p>
      </dgm:t>
    </dgm:pt>
    <dgm:pt modelId="{03D0CF3E-7E00-40A6-B6DD-564EAA90FB20}" type="parTrans" cxnId="{C75E4D3F-8DA2-46E5-9ED0-316D167A5092}">
      <dgm:prSet/>
      <dgm:spPr/>
      <dgm:t>
        <a:bodyPr/>
        <a:lstStyle/>
        <a:p>
          <a:endParaRPr lang="ru-RU"/>
        </a:p>
      </dgm:t>
    </dgm:pt>
    <dgm:pt modelId="{70553F76-27BF-4D1F-B2A4-79D949968B3F}" type="pres">
      <dgm:prSet presAssocID="{E7CF2479-6543-4390-AECC-8A4D8B31F33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C96CE-80E1-4F3C-966C-22524B1F9C4F}" type="pres">
      <dgm:prSet presAssocID="{56C92D49-F895-46F7-8765-9387F66859C9}" presName="composite" presStyleCnt="0"/>
      <dgm:spPr/>
    </dgm:pt>
    <dgm:pt modelId="{D01C04F4-05F5-4DD8-97C6-D83CDF4BB3EA}" type="pres">
      <dgm:prSet presAssocID="{56C92D49-F895-46F7-8765-9387F66859C9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962A7-D465-43F7-91B4-320BDE7BF0F8}" type="pres">
      <dgm:prSet presAssocID="{56C92D49-F895-46F7-8765-9387F66859C9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495AA-018A-42B8-98D4-FD395A9B71AB}" type="pres">
      <dgm:prSet presAssocID="{F7407489-3C8C-40B6-AFD4-358FF5175F61}" presName="sp" presStyleCnt="0"/>
      <dgm:spPr/>
    </dgm:pt>
    <dgm:pt modelId="{5975CDE1-3536-4F0D-B891-FC223319127B}" type="pres">
      <dgm:prSet presAssocID="{CA3FA3F5-C76D-407E-9EBE-9B79742344DB}" presName="composite" presStyleCnt="0"/>
      <dgm:spPr/>
    </dgm:pt>
    <dgm:pt modelId="{0BFDE8BC-04C7-4CDF-92A0-1CBBF7C43F01}" type="pres">
      <dgm:prSet presAssocID="{CA3FA3F5-C76D-407E-9EBE-9B79742344D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6756B-C291-4413-83A6-38316AF4F905}" type="pres">
      <dgm:prSet presAssocID="{CA3FA3F5-C76D-407E-9EBE-9B79742344D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27034-E5CD-42EB-B6BA-2ED99D0461E9}" type="pres">
      <dgm:prSet presAssocID="{FA90C332-B067-40B0-9EF5-BD3224C74B17}" presName="sp" presStyleCnt="0"/>
      <dgm:spPr/>
    </dgm:pt>
    <dgm:pt modelId="{8F9F6F35-9CD4-47A1-82D5-61D03D5E21B2}" type="pres">
      <dgm:prSet presAssocID="{40B1ADA9-9F15-44E2-953B-5D70E5383818}" presName="composite" presStyleCnt="0"/>
      <dgm:spPr/>
    </dgm:pt>
    <dgm:pt modelId="{C64BEF5B-1A3B-4F41-8682-0C049B36762B}" type="pres">
      <dgm:prSet presAssocID="{40B1ADA9-9F15-44E2-953B-5D70E538381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41453-9406-4EC3-8D1E-A632C3BA37FC}" type="pres">
      <dgm:prSet presAssocID="{40B1ADA9-9F15-44E2-953B-5D70E5383818}" presName="descendantText" presStyleLbl="alignAcc1" presStyleIdx="2" presStyleCnt="4" custLinFactNeighborX="-96" custLinFactNeighborY="3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4398B1-5A06-4D77-8802-B29AE8065FD6}" type="pres">
      <dgm:prSet presAssocID="{E39CCEEC-178E-4AA2-8202-5ED6BF4FF563}" presName="sp" presStyleCnt="0"/>
      <dgm:spPr/>
    </dgm:pt>
    <dgm:pt modelId="{C30FCD32-6BEC-4BA3-9701-610E407E5411}" type="pres">
      <dgm:prSet presAssocID="{A68CD938-55E6-48FE-94A3-9B5F834CB81D}" presName="composite" presStyleCnt="0"/>
      <dgm:spPr/>
    </dgm:pt>
    <dgm:pt modelId="{5B30D07F-7188-4941-A2A1-C0CBC5C209B5}" type="pres">
      <dgm:prSet presAssocID="{A68CD938-55E6-48FE-94A3-9B5F834CB81D}" presName="parentText" presStyleLbl="alignNode1" presStyleIdx="3" presStyleCnt="4" custLinFactNeighborX="0" custLinFactNeighborY="25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0E259-1211-4D09-8432-2D69D328DCBA}" type="pres">
      <dgm:prSet presAssocID="{A68CD938-55E6-48FE-94A3-9B5F834CB81D}" presName="descendantText" presStyleLbl="alignAcc1" presStyleIdx="3" presStyleCnt="4" custLinFactNeighborX="10758" custLinFactNeighborY="188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C4299B-D2A5-4036-977A-90E30FEF0554}" srcId="{40B1ADA9-9F15-44E2-953B-5D70E5383818}" destId="{7B56AB3A-8C5B-4A70-9C8E-EEBFBE7F15DC}" srcOrd="0" destOrd="0" parTransId="{BE34F0FD-2750-4C23-AB76-AA52CFBA9D0C}" sibTransId="{B359060B-CB5B-4DB0-BBDF-E55A1AF91D2A}"/>
    <dgm:cxn modelId="{6AB3988B-5C7C-4CF6-9CC3-84BEBA59FA6D}" type="presOf" srcId="{7B56AB3A-8C5B-4A70-9C8E-EEBFBE7F15DC}" destId="{B9C41453-9406-4EC3-8D1E-A632C3BA37FC}" srcOrd="0" destOrd="0" presId="urn:microsoft.com/office/officeart/2005/8/layout/chevron2"/>
    <dgm:cxn modelId="{725346A7-DC7A-4964-980E-7C1DD7D25350}" srcId="{E7CF2479-6543-4390-AECC-8A4D8B31F33D}" destId="{40B1ADA9-9F15-44E2-953B-5D70E5383818}" srcOrd="2" destOrd="0" parTransId="{28D5F2CD-00CB-496D-A68A-E6CB0089D951}" sibTransId="{E39CCEEC-178E-4AA2-8202-5ED6BF4FF563}"/>
    <dgm:cxn modelId="{4FBB991B-112F-475E-AB3B-45D9AE215131}" srcId="{A68CD938-55E6-48FE-94A3-9B5F834CB81D}" destId="{1CA4C199-AC49-4A78-812D-081977CCC391}" srcOrd="0" destOrd="0" parTransId="{E9048EFA-664B-4AC5-BB41-B1A958BB23AA}" sibTransId="{F9101216-B5CC-4997-98CA-DE6E412B90A6}"/>
    <dgm:cxn modelId="{5601E279-EF39-48F1-AD9D-1848DFE4376A}" srcId="{E7CF2479-6543-4390-AECC-8A4D8B31F33D}" destId="{CA3FA3F5-C76D-407E-9EBE-9B79742344DB}" srcOrd="1" destOrd="0" parTransId="{B87B45BC-BDC4-4F38-A669-7A64532637D3}" sibTransId="{FA90C332-B067-40B0-9EF5-BD3224C74B17}"/>
    <dgm:cxn modelId="{E88EBDB4-B1CB-48A7-9626-BE38947288AC}" type="presOf" srcId="{A68CD938-55E6-48FE-94A3-9B5F834CB81D}" destId="{5B30D07F-7188-4941-A2A1-C0CBC5C209B5}" srcOrd="0" destOrd="0" presId="urn:microsoft.com/office/officeart/2005/8/layout/chevron2"/>
    <dgm:cxn modelId="{BDFFE441-F569-4CE1-91BA-C08D017EFF1D}" srcId="{E7CF2479-6543-4390-AECC-8A4D8B31F33D}" destId="{56C92D49-F895-46F7-8765-9387F66859C9}" srcOrd="0" destOrd="0" parTransId="{AA9AF030-14B7-4AD4-8BBB-D3D50E6CED59}" sibTransId="{F7407489-3C8C-40B6-AFD4-358FF5175F61}"/>
    <dgm:cxn modelId="{C75E4D3F-8DA2-46E5-9ED0-316D167A5092}" srcId="{E7CF2479-6543-4390-AECC-8A4D8B31F33D}" destId="{A68CD938-55E6-48FE-94A3-9B5F834CB81D}" srcOrd="3" destOrd="0" parTransId="{03D0CF3E-7E00-40A6-B6DD-564EAA90FB20}" sibTransId="{245C94BA-3915-4476-8B5A-0CBB6AB6875F}"/>
    <dgm:cxn modelId="{7A0011DB-CC66-4EFF-9EFE-CE1089C58131}" type="presOf" srcId="{D7F97A79-737B-4625-9B59-BA4FE2111F94}" destId="{5E96756B-C291-4413-83A6-38316AF4F905}" srcOrd="0" destOrd="0" presId="urn:microsoft.com/office/officeart/2005/8/layout/chevron2"/>
    <dgm:cxn modelId="{650F3CD0-8204-4779-84F8-6FD7F250F165}" type="presOf" srcId="{1CA4C199-AC49-4A78-812D-081977CCC391}" destId="{4030E259-1211-4D09-8432-2D69D328DCBA}" srcOrd="0" destOrd="0" presId="urn:microsoft.com/office/officeart/2005/8/layout/chevron2"/>
    <dgm:cxn modelId="{6FB1E5C4-0CBD-416F-A5E1-AE24B0F19A4A}" type="presOf" srcId="{8EB01F78-F30E-48F9-96AF-680CB182DEF3}" destId="{2E7962A7-D465-43F7-91B4-320BDE7BF0F8}" srcOrd="0" destOrd="0" presId="urn:microsoft.com/office/officeart/2005/8/layout/chevron2"/>
    <dgm:cxn modelId="{841CACCD-4EB5-4ECC-BCF9-C45F40F3D959}" srcId="{CA3FA3F5-C76D-407E-9EBE-9B79742344DB}" destId="{D7F97A79-737B-4625-9B59-BA4FE2111F94}" srcOrd="0" destOrd="0" parTransId="{FF34EBFF-7995-479F-B58C-6782A73E62F1}" sibTransId="{99B37DFE-0956-4551-B818-69E9A86709BF}"/>
    <dgm:cxn modelId="{DB0197ED-4412-4420-9A37-82068CC08A98}" type="presOf" srcId="{56C92D49-F895-46F7-8765-9387F66859C9}" destId="{D01C04F4-05F5-4DD8-97C6-D83CDF4BB3EA}" srcOrd="0" destOrd="0" presId="urn:microsoft.com/office/officeart/2005/8/layout/chevron2"/>
    <dgm:cxn modelId="{949BEE02-1B55-4772-989B-9216380A312E}" type="presOf" srcId="{40B1ADA9-9F15-44E2-953B-5D70E5383818}" destId="{C64BEF5B-1A3B-4F41-8682-0C049B36762B}" srcOrd="0" destOrd="0" presId="urn:microsoft.com/office/officeart/2005/8/layout/chevron2"/>
    <dgm:cxn modelId="{40C7AEBD-21FD-4DFC-AE0E-396D5D61F55E}" type="presOf" srcId="{E7CF2479-6543-4390-AECC-8A4D8B31F33D}" destId="{70553F76-27BF-4D1F-B2A4-79D949968B3F}" srcOrd="0" destOrd="0" presId="urn:microsoft.com/office/officeart/2005/8/layout/chevron2"/>
    <dgm:cxn modelId="{4AC0CE69-1EDD-4BDA-8364-46792585A877}" srcId="{56C92D49-F895-46F7-8765-9387F66859C9}" destId="{8EB01F78-F30E-48F9-96AF-680CB182DEF3}" srcOrd="0" destOrd="0" parTransId="{A48C92DA-992E-4412-B2B8-912CAB9C2341}" sibTransId="{D61C4941-9E6C-4717-823E-A183A0C6D82A}"/>
    <dgm:cxn modelId="{8E02C464-CE5B-438A-B907-376B6E08EBBD}" type="presOf" srcId="{CA3FA3F5-C76D-407E-9EBE-9B79742344DB}" destId="{0BFDE8BC-04C7-4CDF-92A0-1CBBF7C43F01}" srcOrd="0" destOrd="0" presId="urn:microsoft.com/office/officeart/2005/8/layout/chevron2"/>
    <dgm:cxn modelId="{2F5DCF8E-E787-4CB1-83EA-60AE7C645537}" type="presParOf" srcId="{70553F76-27BF-4D1F-B2A4-79D949968B3F}" destId="{33AC96CE-80E1-4F3C-966C-22524B1F9C4F}" srcOrd="0" destOrd="0" presId="urn:microsoft.com/office/officeart/2005/8/layout/chevron2"/>
    <dgm:cxn modelId="{A3302351-387E-4EAD-A173-46D08268AE3F}" type="presParOf" srcId="{33AC96CE-80E1-4F3C-966C-22524B1F9C4F}" destId="{D01C04F4-05F5-4DD8-97C6-D83CDF4BB3EA}" srcOrd="0" destOrd="0" presId="urn:microsoft.com/office/officeart/2005/8/layout/chevron2"/>
    <dgm:cxn modelId="{159A6CA6-96C8-44DD-8D3C-F48C5951F14E}" type="presParOf" srcId="{33AC96CE-80E1-4F3C-966C-22524B1F9C4F}" destId="{2E7962A7-D465-43F7-91B4-320BDE7BF0F8}" srcOrd="1" destOrd="0" presId="urn:microsoft.com/office/officeart/2005/8/layout/chevron2"/>
    <dgm:cxn modelId="{0BADDE78-4658-4E7F-8485-6045ED976F3F}" type="presParOf" srcId="{70553F76-27BF-4D1F-B2A4-79D949968B3F}" destId="{0A7495AA-018A-42B8-98D4-FD395A9B71AB}" srcOrd="1" destOrd="0" presId="urn:microsoft.com/office/officeart/2005/8/layout/chevron2"/>
    <dgm:cxn modelId="{B6184F9C-FD9D-40A6-AF21-74DCE8C531D4}" type="presParOf" srcId="{70553F76-27BF-4D1F-B2A4-79D949968B3F}" destId="{5975CDE1-3536-4F0D-B891-FC223319127B}" srcOrd="2" destOrd="0" presId="urn:microsoft.com/office/officeart/2005/8/layout/chevron2"/>
    <dgm:cxn modelId="{21E5F572-E459-4A6E-BCAC-BC273B1595F8}" type="presParOf" srcId="{5975CDE1-3536-4F0D-B891-FC223319127B}" destId="{0BFDE8BC-04C7-4CDF-92A0-1CBBF7C43F01}" srcOrd="0" destOrd="0" presId="urn:microsoft.com/office/officeart/2005/8/layout/chevron2"/>
    <dgm:cxn modelId="{A7E22146-A5EA-430E-85DB-D9160CD691D5}" type="presParOf" srcId="{5975CDE1-3536-4F0D-B891-FC223319127B}" destId="{5E96756B-C291-4413-83A6-38316AF4F905}" srcOrd="1" destOrd="0" presId="urn:microsoft.com/office/officeart/2005/8/layout/chevron2"/>
    <dgm:cxn modelId="{DA602F22-CF9A-4D10-9B67-8647729194D8}" type="presParOf" srcId="{70553F76-27BF-4D1F-B2A4-79D949968B3F}" destId="{EF427034-E5CD-42EB-B6BA-2ED99D0461E9}" srcOrd="3" destOrd="0" presId="urn:microsoft.com/office/officeart/2005/8/layout/chevron2"/>
    <dgm:cxn modelId="{EB6E020D-A0D4-4C1F-828F-B7E09EB8954B}" type="presParOf" srcId="{70553F76-27BF-4D1F-B2A4-79D949968B3F}" destId="{8F9F6F35-9CD4-47A1-82D5-61D03D5E21B2}" srcOrd="4" destOrd="0" presId="urn:microsoft.com/office/officeart/2005/8/layout/chevron2"/>
    <dgm:cxn modelId="{3B2890C7-9E95-4909-AD2E-1804BCA4E689}" type="presParOf" srcId="{8F9F6F35-9CD4-47A1-82D5-61D03D5E21B2}" destId="{C64BEF5B-1A3B-4F41-8682-0C049B36762B}" srcOrd="0" destOrd="0" presId="urn:microsoft.com/office/officeart/2005/8/layout/chevron2"/>
    <dgm:cxn modelId="{6D4CBAF2-46BF-4E78-A43C-01FF70C52558}" type="presParOf" srcId="{8F9F6F35-9CD4-47A1-82D5-61D03D5E21B2}" destId="{B9C41453-9406-4EC3-8D1E-A632C3BA37FC}" srcOrd="1" destOrd="0" presId="urn:microsoft.com/office/officeart/2005/8/layout/chevron2"/>
    <dgm:cxn modelId="{00BF51B5-C4A4-4569-A966-4980C64B9B23}" type="presParOf" srcId="{70553F76-27BF-4D1F-B2A4-79D949968B3F}" destId="{034398B1-5A06-4D77-8802-B29AE8065FD6}" srcOrd="5" destOrd="0" presId="urn:microsoft.com/office/officeart/2005/8/layout/chevron2"/>
    <dgm:cxn modelId="{4F9AEA07-440D-4BC8-8CEB-D558E241F998}" type="presParOf" srcId="{70553F76-27BF-4D1F-B2A4-79D949968B3F}" destId="{C30FCD32-6BEC-4BA3-9701-610E407E5411}" srcOrd="6" destOrd="0" presId="urn:microsoft.com/office/officeart/2005/8/layout/chevron2"/>
    <dgm:cxn modelId="{3EFD75BA-0359-4277-8977-E7CC9F24CA48}" type="presParOf" srcId="{C30FCD32-6BEC-4BA3-9701-610E407E5411}" destId="{5B30D07F-7188-4941-A2A1-C0CBC5C209B5}" srcOrd="0" destOrd="0" presId="urn:microsoft.com/office/officeart/2005/8/layout/chevron2"/>
    <dgm:cxn modelId="{A122A75E-96C4-48A9-9763-15B17F23F2D4}" type="presParOf" srcId="{C30FCD32-6BEC-4BA3-9701-610E407E5411}" destId="{4030E259-1211-4D09-8432-2D69D328DCB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1C04F4-05F5-4DD8-97C6-D83CDF4BB3EA}">
      <dsp:nvSpPr>
        <dsp:cNvPr id="0" name=""/>
        <dsp:cNvSpPr/>
      </dsp:nvSpPr>
      <dsp:spPr>
        <a:xfrm rot="5400000">
          <a:off x="-178472" y="180355"/>
          <a:ext cx="1189819" cy="83287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0" i="1" kern="1200" baseline="0" dirty="0">
            <a:latin typeface="Arial Black" pitchFamily="34" charset="0"/>
          </a:endParaRPr>
        </a:p>
      </dsp:txBody>
      <dsp:txXfrm rot="-5400000">
        <a:off x="2" y="418319"/>
        <a:ext cx="832873" cy="356946"/>
      </dsp:txXfrm>
    </dsp:sp>
    <dsp:sp modelId="{2E7962A7-D465-43F7-91B4-320BDE7BF0F8}">
      <dsp:nvSpPr>
        <dsp:cNvPr id="0" name=""/>
        <dsp:cNvSpPr/>
      </dsp:nvSpPr>
      <dsp:spPr>
        <a:xfrm rot="5400000">
          <a:off x="2766049" y="-1931293"/>
          <a:ext cx="773382" cy="4639734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Black" pitchFamily="34" charset="0"/>
            </a:rPr>
            <a:t>ЛИЧНОСТНЫЕ</a:t>
          </a:r>
          <a:endParaRPr lang="ru-RU" sz="1800" b="1" i="1" kern="1200" dirty="0">
            <a:latin typeface="Arial Black" pitchFamily="34" charset="0"/>
          </a:endParaRPr>
        </a:p>
      </dsp:txBody>
      <dsp:txXfrm rot="-5400000">
        <a:off x="832874" y="39635"/>
        <a:ext cx="4601981" cy="697876"/>
      </dsp:txXfrm>
    </dsp:sp>
    <dsp:sp modelId="{0BFDE8BC-04C7-4CDF-92A0-1CBBF7C43F01}">
      <dsp:nvSpPr>
        <dsp:cNvPr id="0" name=""/>
        <dsp:cNvSpPr/>
      </dsp:nvSpPr>
      <dsp:spPr>
        <a:xfrm rot="5400000">
          <a:off x="-178472" y="1222653"/>
          <a:ext cx="1189819" cy="83287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2" y="1460617"/>
        <a:ext cx="832873" cy="356946"/>
      </dsp:txXfrm>
    </dsp:sp>
    <dsp:sp modelId="{5E96756B-C291-4413-83A6-38316AF4F905}">
      <dsp:nvSpPr>
        <dsp:cNvPr id="0" name=""/>
        <dsp:cNvSpPr/>
      </dsp:nvSpPr>
      <dsp:spPr>
        <a:xfrm rot="5400000">
          <a:off x="2766049" y="-888994"/>
          <a:ext cx="773382" cy="4639734"/>
        </a:xfrm>
        <a:prstGeom prst="round2Same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Black" pitchFamily="34" charset="0"/>
            </a:rPr>
            <a:t>РЕГУЛЯТИВНЫЕ</a:t>
          </a:r>
          <a:endParaRPr lang="ru-RU" sz="1800" b="1" i="1" kern="1200" dirty="0">
            <a:latin typeface="Arial Black" pitchFamily="34" charset="0"/>
          </a:endParaRPr>
        </a:p>
      </dsp:txBody>
      <dsp:txXfrm rot="-5400000">
        <a:off x="832874" y="1081934"/>
        <a:ext cx="4601981" cy="697876"/>
      </dsp:txXfrm>
    </dsp:sp>
    <dsp:sp modelId="{C64BEF5B-1A3B-4F41-8682-0C049B36762B}">
      <dsp:nvSpPr>
        <dsp:cNvPr id="0" name=""/>
        <dsp:cNvSpPr/>
      </dsp:nvSpPr>
      <dsp:spPr>
        <a:xfrm rot="5400000">
          <a:off x="-178472" y="2264952"/>
          <a:ext cx="1189819" cy="832873"/>
        </a:xfrm>
        <a:prstGeom prst="chevron">
          <a:avLst/>
        </a:prstGeom>
        <a:solidFill>
          <a:srgbClr val="FFFF00"/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-5400000">
        <a:off x="2" y="2502916"/>
        <a:ext cx="832873" cy="356946"/>
      </dsp:txXfrm>
    </dsp:sp>
    <dsp:sp modelId="{B9C41453-9406-4EC3-8D1E-A632C3BA37FC}">
      <dsp:nvSpPr>
        <dsp:cNvPr id="0" name=""/>
        <dsp:cNvSpPr/>
      </dsp:nvSpPr>
      <dsp:spPr>
        <a:xfrm rot="5400000">
          <a:off x="2761595" y="181253"/>
          <a:ext cx="773382" cy="4639734"/>
        </a:xfrm>
        <a:prstGeom prst="round2Same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Black" pitchFamily="34" charset="0"/>
            </a:rPr>
            <a:t>ПОЗНАВАТЕЛЬНЫЕ</a:t>
          </a:r>
          <a:endParaRPr lang="ru-RU" sz="1800" b="1" i="1" kern="1200" dirty="0">
            <a:latin typeface="Arial Black" pitchFamily="34" charset="0"/>
          </a:endParaRPr>
        </a:p>
      </dsp:txBody>
      <dsp:txXfrm rot="-5400000">
        <a:off x="828420" y="2152182"/>
        <a:ext cx="4601981" cy="697876"/>
      </dsp:txXfrm>
    </dsp:sp>
    <dsp:sp modelId="{5B30D07F-7188-4941-A2A1-C0CBC5C209B5}">
      <dsp:nvSpPr>
        <dsp:cNvPr id="0" name=""/>
        <dsp:cNvSpPr/>
      </dsp:nvSpPr>
      <dsp:spPr>
        <a:xfrm rot="5400000">
          <a:off x="-178472" y="3309133"/>
          <a:ext cx="1189819" cy="832873"/>
        </a:xfrm>
        <a:prstGeom prst="chevron">
          <a:avLst/>
        </a:prstGeom>
        <a:solidFill>
          <a:srgbClr val="7030A0"/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5400000">
        <a:off x="2" y="3547097"/>
        <a:ext cx="832873" cy="356946"/>
      </dsp:txXfrm>
    </dsp:sp>
    <dsp:sp modelId="{4030E259-1211-4D09-8432-2D69D328DCBA}">
      <dsp:nvSpPr>
        <dsp:cNvPr id="0" name=""/>
        <dsp:cNvSpPr/>
      </dsp:nvSpPr>
      <dsp:spPr>
        <a:xfrm rot="5400000">
          <a:off x="2766049" y="1341206"/>
          <a:ext cx="773382" cy="4639734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 smtClean="0">
              <a:latin typeface="Arial Black" pitchFamily="34" charset="0"/>
            </a:rPr>
            <a:t>КОММУНИКАТИВНЫЕ</a:t>
          </a:r>
          <a:endParaRPr lang="ru-RU" sz="1800" b="1" i="1" kern="1200" dirty="0">
            <a:latin typeface="Arial Black" pitchFamily="34" charset="0"/>
          </a:endParaRPr>
        </a:p>
      </dsp:txBody>
      <dsp:txXfrm rot="-5400000">
        <a:off x="832874" y="3312135"/>
        <a:ext cx="4601981" cy="697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C7C11-96F0-4149-BE74-540F14B0E917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E4334-795C-47EA-AF6C-14852695E1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4334-795C-47EA-AF6C-14852695E1C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941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99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23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6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1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59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89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5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4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92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7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0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034AB-70C4-489E-9838-4CC7546B88A4}" type="datetimeFigureOut">
              <a:rPr lang="ru-RU" smtClean="0"/>
              <a:t>27.08.2021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72490-85B4-428D-8924-2E911EF79B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392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s\Desktop\2fb2a285-0544-4df3-bf84-9d2f117712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-819472"/>
            <a:ext cx="64412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latin typeface="Monotype Corsiva" panose="03010101010201010101" pitchFamily="66" charset="0"/>
            </a:endParaRPr>
          </a:p>
          <a:p>
            <a:pPr algn="ctr"/>
            <a:endParaRPr lang="ru-RU" sz="4800" dirty="0">
              <a:latin typeface="Monotype Corsiva" panose="03010101010201010101" pitchFamily="66" charset="0"/>
            </a:endParaRPr>
          </a:p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урок или урок для современных детей?</a:t>
            </a:r>
            <a:endParaRPr lang="en-US" sz="48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24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Users\Desktop\Фишечки\Снимок-экрана-2016-08-03-в-18.21.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31" y="564435"/>
            <a:ext cx="851073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71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2490282"/>
            <a:ext cx="5544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1"/>
                </a:solidFill>
                <a:latin typeface="Monotype Corsiva" panose="03010101010201010101" pitchFamily="66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628800"/>
            <a:ext cx="8496944" cy="347787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Эффективным станет урок, учитывающий постулаты: 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 средства обучения-  10 – 20 % (слышит ученик); </a:t>
            </a: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наглядные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50 % (видит); </a:t>
            </a: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90 % (делает сам).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17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052736"/>
            <a:ext cx="545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1196752"/>
            <a:ext cx="6336704" cy="397031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buClrTx/>
              <a:buFontTx/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не меняя в методах и приемах обучения, можно повысить результативность обучения только за счет изменения отношения учителя к своим ученикам, главным образом за счет их искренней веры в большие потенциальные возможности своих учеников</a:t>
            </a:r>
          </a:p>
        </p:txBody>
      </p:sp>
    </p:spTree>
    <p:extLst>
      <p:ext uri="{BB962C8B-B14F-4D97-AF65-F5344CB8AC3E}">
        <p14:creationId xmlns:p14="http://schemas.microsoft.com/office/powerpoint/2010/main" val="69067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052736"/>
            <a:ext cx="545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8925" y="663807"/>
            <a:ext cx="714379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УРОКА - степень достижения заданной цели педагогической деятельности с учетом оптимальности (необходимости и достаточности) затраченных усилий, средств и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132978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052736"/>
            <a:ext cx="545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Игорь\Desktop\листья\c777aa807de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44077">
            <a:off x="6903204" y="44624"/>
            <a:ext cx="1950803" cy="220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s\Desktop\Фишечки\8698356f-47f9-43d8-9b50-7db7ef6422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218157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44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052736"/>
            <a:ext cx="545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Игорь\Desktop\листья\c777aa807de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44077">
            <a:off x="6903204" y="44624"/>
            <a:ext cx="1950803" cy="220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s\Desktop\Фишечки\64416152-22bc-4068-a22b-2da25716ae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39653" y="-759722"/>
            <a:ext cx="6264694" cy="835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76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горь\Desktop\мотивация\3f91a60473f990f50c889e1344bacd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052736"/>
            <a:ext cx="5454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14350" y="457200"/>
            <a:ext cx="22098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rgbClr val="4D4D4D"/>
                </a:solidFill>
                <a:latin typeface="Times New Roman" pitchFamily="18" charset="0"/>
              </a:rPr>
              <a:t>Поиск новых подходов к управлению развитием личности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429000" y="533400"/>
            <a:ext cx="21336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rgbClr val="4D4D4D"/>
                </a:solidFill>
                <a:latin typeface="Times New Roman" pitchFamily="18" charset="0"/>
              </a:rPr>
              <a:t>Проведение мониторинга качества знаний на трёх уровнях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477000" y="457200"/>
            <a:ext cx="220980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rgbClr val="4D4D4D"/>
                </a:solidFill>
                <a:latin typeface="Times New Roman" pitchFamily="18" charset="0"/>
              </a:rPr>
              <a:t>Использование личностно-ориентированного подхода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324600" y="1809750"/>
            <a:ext cx="25146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Times New Roman" pitchFamily="18" charset="0"/>
              </a:rPr>
              <a:t>Организация урока при соблюдении правил: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Times New Roman" pitchFamily="18" charset="0"/>
              </a:rPr>
              <a:t>Определение целей урока, вида урока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Times New Roman" pitchFamily="18" charset="0"/>
              </a:rPr>
              <a:t>Выбор методов, приёмов и средств обучения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Times New Roman" pitchFamily="18" charset="0"/>
              </a:rPr>
              <a:t>Определение структуры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379140" y="2647950"/>
            <a:ext cx="2438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4D4D4D"/>
                </a:solidFill>
                <a:latin typeface="Times New Roman" pitchFamily="18" charset="0"/>
              </a:rPr>
              <a:t>Использование новых образовательных технологий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379140" y="4057650"/>
            <a:ext cx="2362200" cy="180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Работа с учащимися, имеющими высокий уровень учебно-познавательной деятельности и с учащимися с низкой учебной мотивацией.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283968" y="4149080"/>
            <a:ext cx="28575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dirty="0" smtClean="0">
                <a:latin typeface="Times New Roman" pitchFamily="18" charset="0"/>
              </a:rPr>
              <a:t>Рациональная организация режима работы, обеспечение жизнедеятельности школы, уровень социально-психологической помощи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200400" y="2379662"/>
            <a:ext cx="28194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</a:rPr>
              <a:t>Пути и средства повышения эффективности урока</a:t>
            </a: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V="1">
            <a:off x="4283968" y="1504950"/>
            <a:ext cx="0" cy="9906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flipV="1">
            <a:off x="4287763" y="1428750"/>
            <a:ext cx="1828800" cy="10668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 flipV="1">
            <a:off x="2354213" y="1352550"/>
            <a:ext cx="1905000" cy="11430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 flipH="1">
            <a:off x="2819400" y="3200400"/>
            <a:ext cx="3048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6096000" y="3200400"/>
            <a:ext cx="2286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2924944" y="3295650"/>
            <a:ext cx="1524000" cy="7620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448944" y="3295650"/>
            <a:ext cx="1371600" cy="7620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70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buClrTx/>
              <a:buFontTx/>
              <a:buNone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7604" y="3573016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сберегающие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развивающего обучения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проблемного обучения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проектов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дифференцированное обучение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технологии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88640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современных образовательных технологий в образовательном процессе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198063"/>
            <a:ext cx="6840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моего опыта заключается в создании условий для формирования интеллектуальных умений и познавательных навыков, лежащих в основе мышления, развития творческих способностей и самостоятельной активности учащихся, формирования ключевых компетентностей, сохранения здоровья через внедрение современных образовательных технологий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1194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460" y="3175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499537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выбора инновационных технологий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388442"/>
            <a:ext cx="705678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легко вписываются  в учебный процесс классно-урочной системы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достигать поставленных программой и стандартом образования целей по конкретному учебному предмету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интеллектуальное развитие учащихся, их самостоятельность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обеспечивают доброжелательность по отношению к учителю и к друг другу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проявляют особое внимание к индивидуальности человека, его личности</a:t>
            </a:r>
            <a:r>
              <a:rPr lang="ru-RU" alt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ориентируются на развитие творческой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5102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75"/>
            <a:ext cx="90884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700808"/>
            <a:ext cx="784887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здоровье сберегающими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образовательными технологиями в широком смысле слова следует понимать все те технологии, использование которых в образовательном процессе идет на пользу здоровья учащихся.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573016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i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2000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технологий обучения</a:t>
            </a:r>
            <a:r>
              <a:rPr lang="ru-RU" sz="20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обеспечить школьнику возможность сохранения здоровья за период обучения в школе, сформировать у него необходимые знания, умения и навыки по здоровому образу жизни, научить использовать полученные знания в повседневной жизни.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6632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Забота о здоровье – это важнейший труд воспитателя.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жизнедеятельности  детей зависит  их духовная жизнь,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мировоззрение, умственное развитие, прочность знаний,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вера в свои силы…”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5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s\Desktop\2fb2a285-0544-4df3-bf84-9d2f117712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3001" y="395671"/>
            <a:ext cx="9000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Урок как основная форма реализации требований ФГОС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33364" y="1768156"/>
            <a:ext cx="7255060" cy="418319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b="1" i="1" dirty="0">
                <a:solidFill>
                  <a:srgbClr val="376092"/>
                </a:solidFill>
              </a:rPr>
              <a:t> </a:t>
            </a:r>
            <a:r>
              <a:rPr lang="ru-RU" alt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pPr algn="ctr"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Жизнь нашего сегодняшнего ученика проходит в быстро  изменяющемся информационном мире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Чтобы найти своё место в жизни, нужно: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коммуникабельным;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ориентироваться в потоке информации;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всегда учиться;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креативным.</a:t>
            </a:r>
          </a:p>
          <a:p>
            <a:pPr>
              <a:buFont typeface="Wingdings" pitchFamily="2" charset="2"/>
              <a:buChar char="§"/>
              <a:defRPr/>
            </a:pP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Именно школа закладывает основы таких качеств личности.</a:t>
            </a:r>
          </a:p>
          <a:p>
            <a:pPr algn="ctr">
              <a:spcBef>
                <a:spcPts val="700"/>
              </a:spcBef>
              <a:buClrTx/>
              <a:buFontTx/>
              <a:buNone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04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0466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372181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развивающего обучения.</a:t>
            </a:r>
            <a:endParaRPr 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908720"/>
            <a:ext cx="79208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Новый, активно-</a:t>
            </a:r>
            <a:r>
              <a:rPr lang="ru-RU" sz="20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 обучения, идущий на смену объяснительно- иллюстративному.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Развивающее обучение учитывает и использует закономерности развития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приспосабливается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уровню и особенностям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индивидуума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4422" y="2332911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технологии.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46" y="2852936"/>
            <a:ext cx="2016224" cy="1472098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364" y="2852936"/>
            <a:ext cx="2016224" cy="1472098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841" y="2852936"/>
            <a:ext cx="1919833" cy="1472098"/>
          </a:xfrm>
          <a:prstGeom prst="rect">
            <a:avLst/>
          </a:prstGeom>
          <a:noFill/>
        </p:spPr>
      </p:pic>
      <p:pic>
        <p:nvPicPr>
          <p:cNvPr id="14" name="Рисунок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045" y="4797152"/>
            <a:ext cx="1821180" cy="1365885"/>
          </a:xfrm>
          <a:prstGeom prst="rect">
            <a:avLst/>
          </a:prstGeom>
          <a:noFill/>
        </p:spPr>
      </p:pic>
      <p:pic>
        <p:nvPicPr>
          <p:cNvPr id="15" name="Рисунок 14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383" y="4581128"/>
            <a:ext cx="2016225" cy="1365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28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27763" y="823497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организация учебных занятий, которая предполагает создание под руководством учителя проблемных ситуаций и активную самостоятельную деятельность учащихся по их разрешению.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27661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обучение</a:t>
            </a:r>
            <a:endParaRPr 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3814" y="1872004"/>
            <a:ext cx="41523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 проблемного обучения</a:t>
            </a:r>
            <a:r>
              <a:rPr lang="en-US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6553" y="249289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овладение  знаниями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умениями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навыками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развитие мыслительных способностей.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4104768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u"/>
              <a:defRPr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проектно- исследовательской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учащихся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9672" y="3372883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технология проектов.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76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548680"/>
            <a:ext cx="3850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Дифференцированное 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endParaRPr lang="ru-RU" sz="2000" b="1" dirty="0">
              <a:solidFill>
                <a:srgbClr val="8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612534"/>
            <a:ext cx="72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обучения позволяет организовать учебный процесс на основе учёта индивидуальных особенностей личности, обеспечить усвоение всеми учениками содержания образования, которое может быть различным для разных учащихся, но с обязательным для всех выделением инвариантной части.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94879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дифференциация обучения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она необходима </a:t>
            </a:r>
            <a:b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современной школе?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80928" y="3247509"/>
            <a:ext cx="4782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дифференциации процесса обучения –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789040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каждому ученику условия для максимального развития его способностей, склонностей, удовлетворения познавательных  потребностей и интересов в процессе усвоения им содержания общего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69387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4955" y="687617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«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природа требует наглядности»</a:t>
            </a:r>
          </a:p>
          <a:p>
            <a:pPr algn="just"/>
            <a:r>
              <a:rPr lang="ru-RU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					       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Ушинский </a:t>
            </a:r>
            <a:endParaRPr lang="ru-RU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219527"/>
            <a:ext cx="4401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технологии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7001" y="1484784"/>
            <a:ext cx="784887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320" algn="just">
              <a:lnSpc>
                <a:spcPct val="11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Наглядность средств обучения решает целый комплекс современных дидактических, методических, психологических и педагогических вопросов.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indent="274320" algn="just">
              <a:lnSpc>
                <a:spcPct val="11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Наглядность материала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повышает его усвоение, так как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задействованы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каналы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восприятия учащихся: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зрительный, механический, слуховой и эмоциональный.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3325606"/>
            <a:ext cx="4572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432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Применение    информационных   технологий в обучении   базируется на данных   физиологии человека, так в памяти человека остается:</a:t>
            </a:r>
          </a:p>
          <a:p>
            <a:pPr indent="274320" algn="just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1/4 часть услышанного материала, </a:t>
            </a:r>
          </a:p>
          <a:p>
            <a:pPr indent="274320" algn="just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1/3 часть увиденного, </a:t>
            </a:r>
          </a:p>
          <a:p>
            <a:pPr indent="274320" algn="just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1/2 часть увиденного и услышанного, </a:t>
            </a:r>
          </a:p>
          <a:p>
            <a:pPr indent="274320" algn="just"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3/4 части материала, если ученик активно участвует в процессе. </a:t>
            </a:r>
          </a:p>
        </p:txBody>
      </p:sp>
    </p:spTree>
    <p:extLst>
      <p:ext uri="{BB962C8B-B14F-4D97-AF65-F5344CB8AC3E}">
        <p14:creationId xmlns:p14="http://schemas.microsoft.com/office/powerpoint/2010/main" val="339961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7667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Включение в ход урока информационно-компьютерных технологий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делает процесс обучения математике интересным и занимательным, создаёт у детей бодрое, рабочее настроение, облегчает усвоении учебного материала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5516" y="2200070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/>
              </a:rPr>
              <a:t>Множество  методических новинок, большая </a:t>
            </a:r>
            <a:r>
              <a:rPr lang="ru-RU" dirty="0" err="1">
                <a:latin typeface="Century Schoolbook" pitchFamily="18" charset="0"/>
              </a:rPr>
              <a:t>медиатека</a:t>
            </a:r>
            <a:r>
              <a:rPr lang="ru-RU" dirty="0">
                <a:latin typeface="Century Schoolbook" pitchFamily="18" charset="0"/>
              </a:rPr>
              <a:t>, видео-лекции, занимательные математические факты, истории из жизни математиков помогают ученикам окунуться в удивительный и увлекательный мир математики </a:t>
            </a:r>
          </a:p>
        </p:txBody>
      </p:sp>
      <p:pic>
        <p:nvPicPr>
          <p:cNvPr id="7" name="Picture 4" descr="Фотошоп - Онлайн кинотеатр - Новые иг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8932" y="5223837"/>
            <a:ext cx="1368152" cy="10188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74335" y="1677001"/>
            <a:ext cx="2995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 сети  Интернет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9" name="Picture 2" descr="ЛОРТА - электроника и электротехни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7038" y="5181920"/>
            <a:ext cx="1954961" cy="1563031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5042"/>
            <a:ext cx="2245995" cy="1684020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5042"/>
            <a:ext cx="2195947" cy="1684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260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10578" y="4046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78548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3" t="13676" r="24359" b="5202"/>
          <a:stretch/>
        </p:blipFill>
        <p:spPr bwMode="auto">
          <a:xfrm>
            <a:off x="1576670" y="70864"/>
            <a:ext cx="6703052" cy="646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54592" y="598740"/>
            <a:ext cx="51302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Математика онлайн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6165304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http://www.matematika-na.ru/index.php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663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Игорь\Desktop\смайлы\0_6fae1_e8823b77_X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502" y="4425776"/>
            <a:ext cx="5080000" cy="23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50470" y="296908"/>
            <a:ext cx="5564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Мультимедийные презентации уроков</a:t>
            </a:r>
            <a:endParaRPr lang="ru-RU" sz="2400" dirty="0">
              <a:solidFill>
                <a:srgbClr val="8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785486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преимущества презентаций –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наглядность, компактность и интерактивность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преподнесения материала. Презентации дают возможность подать в привлекательном виде тщательно подготовленную информацию. </a:t>
            </a:r>
          </a:p>
          <a:p>
            <a:pPr indent="45720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Другим немаловажным обстоятельством является то, что она не требует большого числа компьютеров. Достаточно одного компьютера, чтобы начать работать по этой технологии.</a:t>
            </a:r>
            <a:endParaRPr lang="ru-RU" dirty="0"/>
          </a:p>
        </p:txBody>
      </p:sp>
      <p:pic>
        <p:nvPicPr>
          <p:cNvPr id="7" name="Picture 4" descr="powerpoint kelmesine uyğun şekilleri pulsuz yükle bedava ind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351437"/>
            <a:ext cx="2797273" cy="1412775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095">
            <a:off x="502221" y="3212976"/>
            <a:ext cx="2032635" cy="1524635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1756">
            <a:off x="6244558" y="2736848"/>
            <a:ext cx="2142627" cy="1551783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817" y="3212977"/>
            <a:ext cx="2387303" cy="1649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205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10578" y="4046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78548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23821"/>
            <a:ext cx="4212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Компьютерное тестирование</a:t>
            </a:r>
            <a:endParaRPr lang="ru-RU" sz="2400" dirty="0">
              <a:solidFill>
                <a:srgbClr val="8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970152"/>
            <a:ext cx="7272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учебном процессе тестирование, в той или иной форме, используется давно. В традиционной форме тестирование – это чрезвычайно трудоемкий процесс. Использование ИКТ делает процесс тестирования настолько технологичным, что это стало неотъемлемым элементом процесса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3654">
            <a:off x="763133" y="2994284"/>
            <a:ext cx="2121014" cy="1517448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45224"/>
            <a:ext cx="1830506" cy="1255752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53009"/>
            <a:ext cx="2369820" cy="1777365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502" y="2651734"/>
            <a:ext cx="2174875" cy="1630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364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45060" y="188640"/>
            <a:ext cx="6299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уроков в нестандартной 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</a:t>
            </a:r>
            <a:endParaRPr 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717888"/>
            <a:ext cx="4572000" cy="49859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 обучения предполагают: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коллективных форм работы;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привитие интереса к предмету;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и навыков самостоятельной работы;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активизацию деятельности учащихся;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подготовке к уроку учащиеся сами ищут интересный материал;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полное осуществление практической, воспитательной, образовательной и развивающей целей обучения;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новых отношений между учителем и учениками.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8780" y="5914398"/>
            <a:ext cx="82809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Monotype Corsiva" panose="03010101010201010101" pitchFamily="66" charset="0"/>
              </a:rPr>
              <a:t>« Интерес к учению есть там, где есть вдохновение, рождающееся от успеха»</a:t>
            </a:r>
          </a:p>
        </p:txBody>
      </p:sp>
    </p:spTree>
    <p:extLst>
      <p:ext uri="{BB962C8B-B14F-4D97-AF65-F5344CB8AC3E}">
        <p14:creationId xmlns:p14="http://schemas.microsoft.com/office/powerpoint/2010/main" val="197610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05273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660758"/>
            <a:ext cx="1866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В.А. Сухомлинский</a:t>
            </a:r>
          </a:p>
        </p:txBody>
      </p:sp>
      <p:pic>
        <p:nvPicPr>
          <p:cNvPr id="8194" name="Picture 2" descr="C:\Users\Users\Desktop\Фишечки\f9789174-3e12-412b-b42d-d4a0596bc8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26365" y="-560384"/>
            <a:ext cx="6184978" cy="824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0777" y="8781"/>
            <a:ext cx="8596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 + безопасность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620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88640"/>
            <a:ext cx="89289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понятие «урок» </a:t>
            </a: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прежнему остается главной формой организации учебного процесса. </a:t>
            </a:r>
          </a:p>
          <a:p>
            <a:pPr>
              <a:defRPr/>
            </a:pPr>
            <a:endParaRPr lang="ru-RU" alt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…. урок сегодня – это урок, направленный на формирование и развитие УНИВЕРСАЛЬНЫХ УЧЕБНЫХ ДЕЙСТВИЙ.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648774"/>
              </p:ext>
            </p:extLst>
          </p:nvPr>
        </p:nvGraphicFramePr>
        <p:xfrm>
          <a:off x="1619672" y="2348880"/>
          <a:ext cx="547260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1988840"/>
            <a:ext cx="1008112" cy="470898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16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горь\Desktop\мотивация\0913cadb817b1d6dc3948cef913854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98" y="878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05273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60648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66075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098902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78505" y="156056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3940" y="192089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99335" y="192895"/>
            <a:ext cx="49770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нетрадиционного урока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42839" y="929402"/>
            <a:ext cx="619513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Несет элементы нового, изменяются внешние рамки, места проведения.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внепрограммный материал, организуется коллективная деятельность в сочетании с индивидуальной работой.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Привлекаются для организации урока люди разных профессий.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Достигается эмоциональный подъем учащихся через оформление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кабинета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Выполняются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задания.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обязательный самоанализ в период подготовки к уроку, на уроке и после его проведения.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Создается временная инициативная группа из учащихся для подготовки урока.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урок заранее.</a:t>
            </a:r>
          </a:p>
        </p:txBody>
      </p:sp>
    </p:spTree>
    <p:extLst>
      <p:ext uri="{BB962C8B-B14F-4D97-AF65-F5344CB8AC3E}">
        <p14:creationId xmlns:p14="http://schemas.microsoft.com/office/powerpoint/2010/main" val="49975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горь\Desktop\мотивация\0913cadb817b1d6dc3948cef913854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556792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учитель не научился анализировать факты и сознавать педагогические явления, то повторяющиеся из года в год дела кажутся ему скучными, однообразными, он теряет интерес к собственному труду…. Сущность педагогического опыта в том заключается, что перед учителем каждый год открывается что-то новое, и в стремлении постигнуть новое раскрываются его творческие силы» </a:t>
            </a:r>
          </a:p>
          <a:p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alt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alt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 Сухомлинский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67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28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современный отличается  прежде всего  организацией учебной  … образовательной 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altLang="ru-RU" sz="28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8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2857120"/>
            <a:ext cx="7562444" cy="307520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ru-RU" altLang="ru-RU" sz="2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«Дети охотно всегда чем ни будь занимаются. Это весьма полезно, а потому не только не следует этому мешать, но нужно принимать меры к тому, чтобы всегда у них было что делать».</a:t>
            </a:r>
          </a:p>
          <a:p>
            <a:pPr algn="r">
              <a:buClrTx/>
              <a:buFontTx/>
              <a:buNone/>
            </a:pPr>
            <a:r>
              <a:rPr lang="ru-RU" altLang="ru-RU" sz="2800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ru-RU" alt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 </a:t>
            </a:r>
            <a:r>
              <a:rPr lang="ru-RU" altLang="ru-RU" sz="28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Амос</a:t>
            </a:r>
            <a:r>
              <a:rPr lang="ru-RU" altLang="ru-RU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Коменский</a:t>
            </a:r>
          </a:p>
          <a:p>
            <a:pPr algn="ctr">
              <a:spcBef>
                <a:spcPts val="700"/>
              </a:spcBef>
              <a:buClrTx/>
              <a:buFontTx/>
              <a:buNone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Игорь\Desktop\смайлы\buklietdliauchitielieinachalnykhklassovnatiemuprobliemyriealizatsiifgosdliaobuchaiushchikhsiasoghranichiennymivozmozhnostiamizdorovia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17900"/>
            <a:ext cx="282257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s\Desktop\Фишечки\e3b0e950-053f-4a1b-bd3e-5bc37ac432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4" y="658199"/>
            <a:ext cx="4464496" cy="59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468" y="641425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рисовать?</a:t>
            </a:r>
            <a:endParaRPr lang="ru-RU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7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Игорь\Desktop\смайлы\buklietdliauchitielieinachalnykhklassovnatiemuprobliemyriealizatsiifgosdliaobuchaiushchikhsiasoghranichiennymivozmozhnostiamizdorovia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17900"/>
            <a:ext cx="282257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s\Desktop\Фишечки\e3b0e950-053f-4a1b-bd3e-5bc37ac432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4" y="658199"/>
            <a:ext cx="4464496" cy="59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468" y="641425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рисовать?</a:t>
            </a:r>
            <a:endParaRPr lang="ru-RU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C:\Users\Users\Desktop\Фишечки\38e8b893-3264-4952-a8ff-c49b40e5633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23"/>
          <a:stretch/>
        </p:blipFill>
        <p:spPr bwMode="auto">
          <a:xfrm>
            <a:off x="4355976" y="1436265"/>
            <a:ext cx="4648994" cy="454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76056" y="2194649"/>
            <a:ext cx="3471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….рисуй!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61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Игорь\Desktop\смайлы\buklietdliauchitielieinachalnykhklassovnatiemuprobliemyriealizatsiifgosdliaobuchaiushchikhsiasoghranichiennymivozmozhnostiamizdorovia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17900"/>
            <a:ext cx="282257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s\Desktop\Фишечки\e3b0e950-053f-4a1b-bd3e-5bc37ac432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4" y="658199"/>
            <a:ext cx="4464496" cy="59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8468" y="641425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рисовать?</a:t>
            </a:r>
            <a:endParaRPr lang="ru-RU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C:\Users\Users\Desktop\Фишечки\38e8b893-3264-4952-a8ff-c49b40e5633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23"/>
          <a:stretch/>
        </p:blipFill>
        <p:spPr bwMode="auto">
          <a:xfrm>
            <a:off x="4355976" y="1436265"/>
            <a:ext cx="4648994" cy="454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s\Desktop\Фишечки\38e8b893-3264-4952-a8ff-c49b40e5633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7" b="26623"/>
          <a:stretch/>
        </p:blipFill>
        <p:spPr bwMode="auto">
          <a:xfrm>
            <a:off x="257905" y="4869160"/>
            <a:ext cx="8810117" cy="147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76056" y="2194649"/>
            <a:ext cx="3471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….рисуй!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61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s\Desktop\Фишечки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9795"/>
            <a:ext cx="6408712" cy="595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7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Users\Desktop\Фишечки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1778"/>
            <a:ext cx="5400600" cy="572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7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</TotalTime>
  <Words>1183</Words>
  <Application>Microsoft Office PowerPoint</Application>
  <PresentationFormat>Экран (4:3)</PresentationFormat>
  <Paragraphs>150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Calibri</vt:lpstr>
      <vt:lpstr>Century Schoolbook</vt:lpstr>
      <vt:lpstr>Monotype Corsiva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director_cro</cp:lastModifiedBy>
  <cp:revision>178</cp:revision>
  <dcterms:created xsi:type="dcterms:W3CDTF">2016-07-24T17:30:44Z</dcterms:created>
  <dcterms:modified xsi:type="dcterms:W3CDTF">2021-08-27T08:03:24Z</dcterms:modified>
</cp:coreProperties>
</file>