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2" r:id="rId4"/>
    <p:sldId id="292" r:id="rId5"/>
    <p:sldId id="283" r:id="rId6"/>
    <p:sldId id="284" r:id="rId7"/>
    <p:sldId id="258" r:id="rId8"/>
    <p:sldId id="259" r:id="rId9"/>
    <p:sldId id="262" r:id="rId10"/>
    <p:sldId id="296" r:id="rId11"/>
    <p:sldId id="285" r:id="rId12"/>
    <p:sldId id="264" r:id="rId13"/>
    <p:sldId id="268" r:id="rId14"/>
    <p:sldId id="297" r:id="rId15"/>
    <p:sldId id="286" r:id="rId16"/>
    <p:sldId id="288" r:id="rId17"/>
    <p:sldId id="293" r:id="rId18"/>
    <p:sldId id="294" r:id="rId19"/>
    <p:sldId id="295" r:id="rId20"/>
    <p:sldId id="298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4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458C5-CAD8-4D06-BD6C-B4C9B5B21644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5EB1B-F2D3-4C64-88D9-A999797772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13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5EB1B-F2D3-4C64-88D9-A9997977722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64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F66F-DE20-45EB-9A13-E954C147C60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AB732-A7A5-44EF-9C92-71331CFF6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428604"/>
            <a:ext cx="5000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Методические рекомендации по подготовке учащихся </a:t>
            </a:r>
          </a:p>
          <a:p>
            <a:pPr algn="ctr"/>
            <a:r>
              <a:rPr lang="ru-RU" sz="3600" b="1" dirty="0" smtClean="0"/>
              <a:t>5-8-х классов к ВПР</a:t>
            </a:r>
            <a:endParaRPr lang="ru-RU" sz="3600" b="1" dirty="0"/>
          </a:p>
        </p:txBody>
      </p:sp>
      <p:sp>
        <p:nvSpPr>
          <p:cNvPr id="3" name="Лента лицом вверх 2"/>
          <p:cNvSpPr/>
          <p:nvPr/>
        </p:nvSpPr>
        <p:spPr>
          <a:xfrm>
            <a:off x="251520" y="3429000"/>
            <a:ext cx="8424936" cy="3024336"/>
          </a:xfrm>
          <a:prstGeom prst="ribbon2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Успешного ребенка может воспитать только тот учитель, который сам переживает радость успехов.</a:t>
            </a:r>
          </a:p>
          <a:p>
            <a:pPr algn="ctr"/>
            <a:r>
              <a:rPr lang="ru-RU" dirty="0" smtClean="0"/>
              <a:t>Успех в учении – это единственный источник внутренних сил, рождающих энергию для  преодоления трудностей, желания учиться.</a:t>
            </a:r>
          </a:p>
          <a:p>
            <a:pPr algn="r"/>
            <a:r>
              <a:rPr lang="ru-RU" dirty="0" smtClean="0"/>
              <a:t>В.А. Сухомлинский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37795" y="375672"/>
            <a:ext cx="5153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Работа со слабыми учащимися: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20676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Проведение дополнительных групповых и индивидуальных занятий с учащимися;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Ежедневно на уроках проводить подготовку учащихся, совершенствовать методы и приемы работы с текстовой информацией;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Психологическая подготовка  обучающихся к проведению  ВПР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3243" y="3534468"/>
            <a:ext cx="503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Работа  с одаренными детьми: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286267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/>
              <a:t>Выполнение нестандартных заданий сформулированных в нетрадиционной форме: на уроках и  во  внеурочное время;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Участие  в дистанционных олимпиадах;  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Проведение пробных проверочных работ;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Психологическая подготовка  обучающихся к проведению  ВПР</a:t>
            </a:r>
          </a:p>
        </p:txBody>
      </p:sp>
    </p:spTree>
    <p:extLst>
      <p:ext uri="{BB962C8B-B14F-4D97-AF65-F5344CB8AC3E}">
        <p14:creationId xmlns:p14="http://schemas.microsoft.com/office/powerpoint/2010/main" val="344439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769444"/>
            <a:ext cx="678661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поддержать учащихся во время подготовки к ВПР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(рекомендации для учителей)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/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опираться на сильные стороны ребенка;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помнить о его прошлых успехах и возвращаться к ним, а не к ошибкам;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избегать подчеркивания промахов ребенка, не напоминать о прошлых неудачах;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помочь ребенку обрести уверенность в том, что он справится с данной задачей;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в школе и классе обстановку дружелюбия и уважения, уметь и хотеть демонстрировать уважение к ребенку.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8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285728"/>
            <a:ext cx="65008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Психологическая подготовка обучающихся к проверочной работе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(рекомендации для обучающихся)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8596" y="1571612"/>
            <a:ext cx="38576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Советы по подготовке  к проверочной работе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Готовься планомерно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Соблюдай режим дня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Питайся правильно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 время подготовки чередуй занятия и отдых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071934" y="3357562"/>
            <a:ext cx="47863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Советы во время проверочной работы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Соблюдай правила поведения на проверочной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работе!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Слушай, как правильно заполнять бланк!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Работай самостоятельно!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Используй время полностью!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285728"/>
            <a:ext cx="65008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Психологическая подготовка обучающихся к проверочной работе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(рекомендации для обучающихся)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357290" y="1687354"/>
            <a:ext cx="550072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работе с заданиями: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Сосредоточься!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Читай задание до конца!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Думай только о текущем задании!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Начни с легкого!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Пропускай!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Исключай!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Запланируй два круга!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Проверь!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 оставляй задание без ответа!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 огорчайся!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76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58506" y="747393"/>
            <a:ext cx="530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Работа с родителями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3" y="1628800"/>
            <a:ext cx="58326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/>
              <a:t>Проведение классных родительских собраний по вопросам подготовки и участия в ВПР;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Ознакомление родителей с нормативной базой и порядком проведения мониторинга;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Индивидуальные консультации для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Психологическая подготовка </a:t>
            </a:r>
          </a:p>
          <a:p>
            <a:pPr>
              <a:buNone/>
            </a:pPr>
            <a:r>
              <a:rPr lang="ru-RU" sz="2400" dirty="0"/>
              <a:t>родителей к проведению ВПР</a:t>
            </a:r>
          </a:p>
        </p:txBody>
      </p:sp>
    </p:spTree>
    <p:extLst>
      <p:ext uri="{BB962C8B-B14F-4D97-AF65-F5344CB8AC3E}">
        <p14:creationId xmlns:p14="http://schemas.microsoft.com/office/powerpoint/2010/main" val="40026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470394"/>
            <a:ext cx="65008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помочь ребенку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подготоиться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 ВПР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(рекомендации для родителей)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6910" y="1301391"/>
            <a:ext cx="7881513" cy="4714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15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проконтролировать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ребёнок выполняет домашнее задание, обеспечить его необходимыми учебниками 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пособиями;</a:t>
            </a:r>
          </a:p>
          <a:p>
            <a:pPr marL="342900" indent="-342900">
              <a:lnSpc>
                <a:spcPct val="107000"/>
              </a:lnSpc>
              <a:spcAft>
                <a:spcPts val="15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ребёнку, что их любовь к нему не зависит от оценок или других успехов. Слова «Твоя главная задача – хорошо учиться» создают стресс, который в конце учебного года уже не сделает из троечника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ударника;</a:t>
            </a:r>
          </a:p>
          <a:p>
            <a:pPr marL="342900" indent="-342900">
              <a:lnSpc>
                <a:spcPct val="107000"/>
              </a:lnSpc>
              <a:spcAft>
                <a:spcPts val="15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ребёнка распределять время на проверочной работе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342900" indent="-342900">
              <a:lnSpc>
                <a:spcPct val="107000"/>
              </a:lnSpc>
              <a:spcAft>
                <a:spcPts val="15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 за самочувствием ребёнка и при первых признаках переутомления убедить его в том, что чрезмерные занятия за месяц до проверочной работы дадут посредственный результат, а чередование занятий и отдыха помогут ясно мыслить на ВПР.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1500"/>
              </a:spcAft>
              <a:buFontTx/>
              <a:buChar char="-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78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404664"/>
            <a:ext cx="8208912" cy="31683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Arial" pitchFamily="34" charset="0"/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ВПР в условиях дистанционного 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Font typeface="Arial" pitchFamily="34" charset="0"/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проверочным работам на дистанционном обучении имеет свои особенности.</a:t>
            </a:r>
          </a:p>
          <a:p>
            <a:pPr marL="45720" indent="0">
              <a:buFont typeface="Arial" pitchFamily="34" charset="0"/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объявления досрочных каникул и перевода обучения в дистанционный формат написание проверочных работ вызывает много вопросов. В первую очередь встает проблема подготовки детей к мониторингу.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удаленного обучения длительность урока сокращена; 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слабое техническое оснащение, отсутствие стабильного интернета;</a:t>
            </a:r>
          </a:p>
          <a:p>
            <a:pPr marL="45720" indent="0">
              <a:buFont typeface="Arial" pitchFamily="34" charset="0"/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Font typeface="Arial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1008"/>
            <a:ext cx="504056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2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404664"/>
            <a:ext cx="8208912" cy="31683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itchFamily="34" charset="0"/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Font typeface="Arial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74888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дистанционному тестированию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самостоятельной подготовки к ВПР предлагают российские образовательные ресурсы. </a:t>
            </a: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удобную для занятий площадку в интернете не составит труда — их очень много,  с видео-уроками, интерактивными заданиями и даже тренировкой выполнения самих вариантов ВПР, один из которых может попасться на тестировании.</a:t>
            </a: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своей работе учителя использовали: </a:t>
            </a:r>
          </a:p>
          <a:p>
            <a:pPr marL="4572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Фоксфорд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«Школьный портал»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404664"/>
            <a:ext cx="8208912" cy="31683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itchFamily="34" charset="0"/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Font typeface="Arial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040" y="416631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предоставляет следующую онлайн-систему подготовки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147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онлайн-репетитор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«Шаги решения» объяснит алгоритм решения, покажет допущенные ошибки и предложит выполнить аналогичное задание для закрепления материала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31470" indent="-285750"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-тренажеры для подготовки к ВПР — демоверсии работ;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редактор предметов позволит учителю составить индивидуальный план подготовки для каждого ученика.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403244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404664"/>
            <a:ext cx="8208912" cy="31683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itchFamily="34" charset="0"/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Font typeface="Arial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040" y="41663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5393" y="1442501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подключить к подготовке к всероссийским проверочным работам и родителей обучающихся. </a:t>
            </a:r>
          </a:p>
          <a:p>
            <a:pPr marL="4572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Провести родительское собрание по процедуре проведения ВПР 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(платформа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«Зум».)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родителям адреса, где в свободном доступе они могут самостоятельно ознакомиться со всеми материалами по подготовке к ВПР.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74441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05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3528" y="553326"/>
            <a:ext cx="705678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0" algn="just">
              <a:buNone/>
            </a:pPr>
            <a:r>
              <a:rPr lang="ru-RU" sz="3600" b="1" dirty="0"/>
              <a:t>Что такое  ВПР</a:t>
            </a:r>
            <a:r>
              <a:rPr lang="ru-RU" sz="3600" b="1" dirty="0" smtClean="0"/>
              <a:t>?</a:t>
            </a:r>
            <a:r>
              <a:rPr lang="ru-RU" sz="3600" dirty="0"/>
              <a:t> </a:t>
            </a:r>
            <a:endParaRPr lang="ru-RU" sz="3600" dirty="0" smtClean="0"/>
          </a:p>
          <a:p>
            <a:pPr indent="0">
              <a:buNone/>
            </a:pPr>
            <a:r>
              <a:rPr lang="ru-RU" sz="2400" dirty="0" smtClean="0"/>
              <a:t>ВПР  </a:t>
            </a:r>
            <a:r>
              <a:rPr lang="ru-RU" sz="2400" dirty="0"/>
              <a:t>-  Всероссийские  проверочные   работы.  Проводятся  </a:t>
            </a:r>
            <a:r>
              <a:rPr lang="ru-RU" sz="2400" dirty="0" err="1"/>
              <a:t>Рособрнадзором</a:t>
            </a:r>
            <a:r>
              <a:rPr lang="ru-RU" sz="2400" dirty="0"/>
              <a:t>  по графику,  начиная с 2015 года.</a:t>
            </a:r>
          </a:p>
          <a:p>
            <a:pPr indent="0">
              <a:buNone/>
            </a:pPr>
            <a:r>
              <a:rPr lang="ru-RU" sz="2400" dirty="0"/>
              <a:t>ВПР  проводятся в  рамках создаваемой  в  России  в соответствии  с программой  развития   образования  на   2013-2020 годы  национальной  системой оценки качества  образования</a:t>
            </a:r>
            <a:endParaRPr lang="ru-RU" sz="2400" b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3600" b="1" i="0" u="sng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цель ВПР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своевременная диагностика уровня достижения обучающимися образовательных результатов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0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404664"/>
            <a:ext cx="8208912" cy="31683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itchFamily="34" charset="0"/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Font typeface="Arial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040" y="41663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286528"/>
            <a:ext cx="4790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Основное правило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045854"/>
            <a:ext cx="7675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dirty="0"/>
              <a:t>подготовки к ВПР – учиться  в течение года</a:t>
            </a:r>
            <a:endParaRPr lang="ru-RU" sz="3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140968"/>
            <a:ext cx="75628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05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7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6910" y="1301391"/>
            <a:ext cx="7881513" cy="548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Учить детей сегодня трудно,</a:t>
            </a:r>
            <a:br>
              <a:rPr lang="ru-RU" sz="2800" dirty="0"/>
            </a:br>
            <a:r>
              <a:rPr lang="ru-RU" sz="2800" dirty="0"/>
              <a:t>И раньше было нелегко.</a:t>
            </a:r>
            <a:br>
              <a:rPr lang="ru-RU" sz="2800" dirty="0"/>
            </a:br>
            <a:r>
              <a:rPr lang="ru-RU" sz="2800" dirty="0"/>
              <a:t>Читать, считать, писать учили: «Даёт корова молоко». </a:t>
            </a:r>
            <a:br>
              <a:rPr lang="ru-RU" sz="2800" dirty="0"/>
            </a:br>
            <a:r>
              <a:rPr lang="ru-RU" sz="2800" dirty="0"/>
              <a:t>Век XXI – век открытий, </a:t>
            </a:r>
            <a:br>
              <a:rPr lang="ru-RU" sz="2800" dirty="0"/>
            </a:br>
            <a:r>
              <a:rPr lang="ru-RU" sz="2800" dirty="0"/>
              <a:t>Век инноваций, новизны,</a:t>
            </a:r>
            <a:br>
              <a:rPr lang="ru-RU" sz="2800" dirty="0"/>
            </a:br>
            <a:r>
              <a:rPr lang="ru-RU" sz="2800" dirty="0"/>
              <a:t>Но  от учителя зависит,</a:t>
            </a:r>
            <a:br>
              <a:rPr lang="ru-RU" sz="2800" dirty="0"/>
            </a:br>
            <a:endParaRPr lang="ru-RU" sz="2800" dirty="0"/>
          </a:p>
          <a:p>
            <a:r>
              <a:rPr lang="ru-RU" sz="2800" b="1" i="1" dirty="0"/>
              <a:t>Желаю вам, чтоб дети,  в </a:t>
            </a:r>
            <a:r>
              <a:rPr lang="ru-RU" sz="2800" b="1" i="1" dirty="0" smtClean="0"/>
              <a:t>Ваших</a:t>
            </a:r>
            <a:r>
              <a:rPr lang="ru-RU" sz="2800" b="1" i="1" dirty="0" smtClean="0"/>
              <a:t> классах,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/>
              <a:t>Светились от улыбок и любви,</a:t>
            </a:r>
            <a:br>
              <a:rPr lang="ru-RU" sz="2800" b="1" i="1" dirty="0"/>
            </a:br>
            <a:r>
              <a:rPr lang="ru-RU" sz="2800" b="1" i="1" dirty="0" smtClean="0"/>
              <a:t>                   Здоровья </a:t>
            </a:r>
            <a:r>
              <a:rPr lang="ru-RU" sz="2800" b="1" i="1" dirty="0"/>
              <a:t>вам и творческих </a:t>
            </a:r>
            <a:r>
              <a:rPr lang="ru-RU" sz="2800" b="1" i="1" dirty="0" smtClean="0"/>
              <a:t>успехов!</a:t>
            </a:r>
            <a:endParaRPr lang="ru-RU" sz="2800" b="1" i="1" dirty="0"/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</a:p>
          <a:p>
            <a:pPr marL="285750" indent="-285750">
              <a:lnSpc>
                <a:spcPct val="107000"/>
              </a:lnSpc>
              <a:spcAft>
                <a:spcPts val="1500"/>
              </a:spcAft>
              <a:buFontTx/>
              <a:buChar char="-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72982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82" y="1314981"/>
            <a:ext cx="7345210" cy="337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3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ou1.cher.obr55.ru/files/2020/01/%D0%92%D0%9F%D0%A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40959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774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47A705A-0757-4FBA-94D5-D84A1B853E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22" t="27815" r="23934" b="8869"/>
          <a:stretch/>
        </p:blipFill>
        <p:spPr>
          <a:xfrm>
            <a:off x="179512" y="1286763"/>
            <a:ext cx="8972448" cy="53315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332656"/>
            <a:ext cx="8532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ВПР 5-8 – это единая система подготовки учащихся к успешной сдачи ОГЭ: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826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39" y="692696"/>
            <a:ext cx="5256585" cy="914400"/>
          </a:xfrm>
          <a:prstGeom prst="rect">
            <a:avLst/>
          </a:prstGeom>
          <a:solidFill>
            <a:srgbClr val="F884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Процедуры оценки качества образования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222921" y="2060848"/>
            <a:ext cx="4427984" cy="3168352"/>
          </a:xfrm>
          <a:prstGeom prst="flowChartMultidocumen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«безответственные»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не влияют на аттестацию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лужат для обеспечения «обратной связи» для управленцев в образовании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(мониторинги всех уровней)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Блок-схема: несколько документов 9"/>
          <p:cNvSpPr/>
          <p:nvPr/>
        </p:nvSpPr>
        <p:spPr>
          <a:xfrm>
            <a:off x="4860032" y="2060848"/>
            <a:ext cx="4074841" cy="2991679"/>
          </a:xfrm>
          <a:prstGeom prst="flowChartMultidocumen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«ответственные»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Влияют на дальнейшую учебную траекторию участника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лужат для аттестации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(государственные экзамены)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2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37859"/>
              </p:ext>
            </p:extLst>
          </p:nvPr>
        </p:nvGraphicFramePr>
        <p:xfrm>
          <a:off x="179512" y="1249200"/>
          <a:ext cx="8640960" cy="5204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2876"/>
                <a:gridCol w="6198084"/>
              </a:tblGrid>
              <a:tr h="254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Направления использования результата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165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Общероссийский уровень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единого образовательного пространства Российской Федерации, формирование единых ориентиров в оценке результатов обучения, мониторинг введения ФГОС.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165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Региональный 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 качества образования формирование программ повышения квалификации учителей.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Управленческие решения по низким результатам не принимаются!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8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Школьный уровень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Самодиагностика, повышение квалификации учителей, повышение информированности обучающихся и их родителей об уровне подготовки школьников.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8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Родители, школьники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 склонностей, проблемных зон, планирование повторения, получение ориентиров для построения образовательных траекторий.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1560" y="33265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Как и для чего используются полученные результаты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454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363915"/>
            <a:ext cx="721523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Алгоритм подготовки к ВПР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1)Выписать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перечень планируемых результатов по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математике из ООП ООО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2)Подобрать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несколько заданий для проверки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уровня усвоения математики.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3)Провести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повторение по разделам учебной предметной программы.</a:t>
            </a:r>
          </a:p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4)Выполнить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несколько проверочных работ на все разделы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5)Вести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учет выявленных пробелов для адресной помощи в ликвидации слабых сторон обучающихся.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357166"/>
            <a:ext cx="67151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Принципы при отборе заданий:</a:t>
            </a:r>
          </a:p>
          <a:p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1)Разнообразие заданий;</a:t>
            </a:r>
          </a:p>
          <a:p>
            <a:pPr lvl="0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Достаточное их количество;</a:t>
            </a:r>
          </a:p>
          <a:p>
            <a:pPr lvl="0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Разноуровневость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заданий.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ролева Лилия\Desktop\фоны\фон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0"/>
            <a:ext cx="678661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помочь учащимся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подготовиться к ВПР?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(рекомендации для учителей)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план подготовки по предмету и расскажите о нем учащимся.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Дайте учащимся возможность оценить их достижения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учебе.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говорите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учащимися о ВПР слишком часто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Используйте при изучении учебного материала различные педагогические технологии, методы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приемы.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«Скажи мне - и я забуду, учи меня - и я могу запомнить, вовлекай меня - и я научусь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Научите учащихся работать с критериями оценки заданий.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показывайте страха и беспокойства по поводу предстоящих ВПР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Поддерживайте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внеучебные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интересы учащихся.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Общайтесь с родителями и привлекайте их на свою сторону!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Общайтесь с коллегами!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1114</Words>
  <Application>Microsoft Office PowerPoint</Application>
  <PresentationFormat>Экран (4:3)</PresentationFormat>
  <Paragraphs>142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Королева Лилия</dc:creator>
  <cp:lastModifiedBy>Ольга</cp:lastModifiedBy>
  <cp:revision>56</cp:revision>
  <dcterms:created xsi:type="dcterms:W3CDTF">2016-08-16T16:06:58Z</dcterms:created>
  <dcterms:modified xsi:type="dcterms:W3CDTF">2020-10-29T06:49:23Z</dcterms:modified>
</cp:coreProperties>
</file>