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3" r:id="rId3"/>
    <p:sldId id="258" r:id="rId4"/>
    <p:sldId id="262" r:id="rId5"/>
    <p:sldId id="263" r:id="rId6"/>
    <p:sldId id="268" r:id="rId7"/>
    <p:sldId id="267" r:id="rId8"/>
    <p:sldId id="264" r:id="rId9"/>
    <p:sldId id="266" r:id="rId10"/>
    <p:sldId id="265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mmade.ru/" TargetMode="External"/><Relationship Id="rId13" Type="http://schemas.openxmlformats.org/officeDocument/2006/relationships/hyperlink" Target="http://www.totschka-treff.de/" TargetMode="External"/><Relationship Id="rId3" Type="http://schemas.openxmlformats.org/officeDocument/2006/relationships/image" Target="../media/image2.jpeg"/><Relationship Id="rId7" Type="http://schemas.openxmlformats.org/officeDocument/2006/relationships/hyperlink" Target="http://www.deutschesprache.ru/" TargetMode="External"/><Relationship Id="rId12" Type="http://schemas.openxmlformats.org/officeDocument/2006/relationships/hyperlink" Target="http://www.lyrikline.org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ethe.de/ins/ru/lp" TargetMode="External"/><Relationship Id="rId11" Type="http://schemas.openxmlformats.org/officeDocument/2006/relationships/hyperlink" Target="http://www.lernspiele.at/lese2000.html" TargetMode="External"/><Relationship Id="rId5" Type="http://schemas.openxmlformats.org/officeDocument/2006/relationships/hyperlink" Target="http://www.goethe.de/" TargetMode="External"/><Relationship Id="rId10" Type="http://schemas.openxmlformats.org/officeDocument/2006/relationships/hyperlink" Target="http://www.lehrer-online.de/" TargetMode="External"/><Relationship Id="rId4" Type="http://schemas.openxmlformats.org/officeDocument/2006/relationships/hyperlink" Target="http://www.deutschland.de/" TargetMode="External"/><Relationship Id="rId9" Type="http://schemas.openxmlformats.org/officeDocument/2006/relationships/hyperlink" Target="http://www.studygerman.ru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layposit.com/" TargetMode="External"/><Relationship Id="rId5" Type="http://schemas.openxmlformats.org/officeDocument/2006/relationships/hyperlink" Target="http://liveworksheets.com/" TargetMode="External"/><Relationship Id="rId4" Type="http://schemas.openxmlformats.org/officeDocument/2006/relationships/hyperlink" Target="http://wordwall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uoirbitmo.ru/upload/images/gallery/160/IMG_3999.jpg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uoirbitmo.ru/upload/images/gallery/160/IMG_3993.jpg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uoirbitmo.ru/upload/images/gallery/160/IMG-20200301-WA0025.jpg" TargetMode="External"/><Relationship Id="rId9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dictionary.cambridge.org/" TargetMode="External"/><Relationship Id="rId13" Type="http://schemas.openxmlformats.org/officeDocument/2006/relationships/hyperlink" Target="http://www.english.language.ru/" TargetMode="External"/><Relationship Id="rId18" Type="http://schemas.openxmlformats.org/officeDocument/2006/relationships/hyperlink" Target="http://englishteachers.ru/" TargetMode="External"/><Relationship Id="rId3" Type="http://schemas.openxmlformats.org/officeDocument/2006/relationships/image" Target="../media/image2.jpeg"/><Relationship Id="rId21" Type="http://schemas.openxmlformats.org/officeDocument/2006/relationships/hyperlink" Target="http://www.bilingual.ru/" TargetMode="External"/><Relationship Id="rId7" Type="http://schemas.openxmlformats.org/officeDocument/2006/relationships/hyperlink" Target="http://slovari.yandex.ru/" TargetMode="External"/><Relationship Id="rId12" Type="http://schemas.openxmlformats.org/officeDocument/2006/relationships/hyperlink" Target="http://www.englishforkids.ru/" TargetMode="External"/><Relationship Id="rId17" Type="http://schemas.openxmlformats.org/officeDocument/2006/relationships/hyperlink" Target="http://www.fluent-english.ru/" TargetMode="External"/><Relationship Id="rId25" Type="http://schemas.openxmlformats.org/officeDocument/2006/relationships/hyperlink" Target="http://www.prosv.ru/umk/vereshchagina" TargetMode="External"/><Relationship Id="rId2" Type="http://schemas.openxmlformats.org/officeDocument/2006/relationships/image" Target="../media/image1.jpg"/><Relationship Id="rId16" Type="http://schemas.openxmlformats.org/officeDocument/2006/relationships/hyperlink" Target="http://eng.1september.ru/" TargetMode="External"/><Relationship Id="rId20" Type="http://schemas.openxmlformats.org/officeDocument/2006/relationships/hyperlink" Target="http://www.audio-class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abbyyonline.ru/" TargetMode="External"/><Relationship Id="rId11" Type="http://schemas.openxmlformats.org/officeDocument/2006/relationships/hyperlink" Target="http://www.yourdictionary.com/" TargetMode="External"/><Relationship Id="rId24" Type="http://schemas.openxmlformats.org/officeDocument/2006/relationships/hyperlink" Target="http://www.study.ru/" TargetMode="External"/><Relationship Id="rId5" Type="http://schemas.openxmlformats.org/officeDocument/2006/relationships/hyperlink" Target="http://www.multitran.ru/" TargetMode="External"/><Relationship Id="rId15" Type="http://schemas.openxmlformats.org/officeDocument/2006/relationships/hyperlink" Target="http://www.schoolenglish.ru/" TargetMode="External"/><Relationship Id="rId23" Type="http://schemas.openxmlformats.org/officeDocument/2006/relationships/hyperlink" Target="http://www.native-english.ru/" TargetMode="External"/><Relationship Id="rId10" Type="http://schemas.openxmlformats.org/officeDocument/2006/relationships/hyperlink" Target="http://www.thefreedictionary.com/" TargetMode="External"/><Relationship Id="rId19" Type="http://schemas.openxmlformats.org/officeDocument/2006/relationships/hyperlink" Target="http://abc-english-grammar.com/" TargetMode="External"/><Relationship Id="rId4" Type="http://schemas.openxmlformats.org/officeDocument/2006/relationships/hyperlink" Target="http://online.multilex.ru/" TargetMode="External"/><Relationship Id="rId9" Type="http://schemas.openxmlformats.org/officeDocument/2006/relationships/hyperlink" Target="http://dictionary.reference.com/" TargetMode="External"/><Relationship Id="rId14" Type="http://schemas.openxmlformats.org/officeDocument/2006/relationships/hyperlink" Target="http://www.homeenglish.ru/" TargetMode="External"/><Relationship Id="rId22" Type="http://schemas.openxmlformats.org/officeDocument/2006/relationships/hyperlink" Target="http://www.englishforbusiness.ru/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isten-to-english.com/" TargetMode="External"/><Relationship Id="rId13" Type="http://schemas.openxmlformats.org/officeDocument/2006/relationships/hyperlink" Target="http://www.teachertube.com/" TargetMode="External"/><Relationship Id="rId18" Type="http://schemas.openxmlformats.org/officeDocument/2006/relationships/hyperlink" Target="http://www.eslgold.com/writing.html" TargetMode="External"/><Relationship Id="rId3" Type="http://schemas.openxmlformats.org/officeDocument/2006/relationships/image" Target="../media/image2.jpeg"/><Relationship Id="rId7" Type="http://schemas.openxmlformats.org/officeDocument/2006/relationships/hyperlink" Target="http://www.podcastsinenglish.com/index.htm" TargetMode="External"/><Relationship Id="rId12" Type="http://schemas.openxmlformats.org/officeDocument/2006/relationships/hyperlink" Target="http://www.esl-lab.com/" TargetMode="External"/><Relationship Id="rId17" Type="http://schemas.openxmlformats.org/officeDocument/2006/relationships/hyperlink" Target="http://www.splcenter.org/" TargetMode="External"/><Relationship Id="rId2" Type="http://schemas.openxmlformats.org/officeDocument/2006/relationships/image" Target="../media/image1.jpg"/><Relationship Id="rId16" Type="http://schemas.openxmlformats.org/officeDocument/2006/relationships/hyperlink" Target="http://www.eslgold.com/" TargetMode="External"/><Relationship Id="rId20" Type="http://schemas.openxmlformats.org/officeDocument/2006/relationships/hyperlink" Target="http://www.esl-lounge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veryvocabulary.blogspot.com/" TargetMode="External"/><Relationship Id="rId11" Type="http://schemas.openxmlformats.org/officeDocument/2006/relationships/hyperlink" Target="http://www.kindersite.org/Directory/DirectoryFrame.htm" TargetMode="External"/><Relationship Id="rId5" Type="http://schemas.openxmlformats.org/officeDocument/2006/relationships/hyperlink" Target="http://www.voanews.com/specialenglish/index.cfm" TargetMode="External"/><Relationship Id="rId15" Type="http://schemas.openxmlformats.org/officeDocument/2006/relationships/hyperlink" Target="http://www.readingrockets.org/teaching" TargetMode="External"/><Relationship Id="rId10" Type="http://schemas.openxmlformats.org/officeDocument/2006/relationships/hyperlink" Target="http://www.audiobooksforfree.com/" TargetMode="External"/><Relationship Id="rId19" Type="http://schemas.openxmlformats.org/officeDocument/2006/relationships/hyperlink" Target="http://writing.berkeley.edu/TESL-EJ/ej38/toc.html" TargetMode="External"/><Relationship Id="rId4" Type="http://schemas.openxmlformats.org/officeDocument/2006/relationships/hyperlink" Target="http://www.4flaga.ru/" TargetMode="External"/><Relationship Id="rId9" Type="http://schemas.openxmlformats.org/officeDocument/2006/relationships/hyperlink" Target="http://www.onestopenglish.com/" TargetMode="External"/><Relationship Id="rId14" Type="http://schemas.openxmlformats.org/officeDocument/2006/relationships/hyperlink" Target="http://www.teachers.tv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32657"/>
            <a:ext cx="2392377" cy="2405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6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32657"/>
            <a:ext cx="2392377" cy="2405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828800" y="76143"/>
            <a:ext cx="6629400" cy="678185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 algn="ctr">
              <a:lnSpc>
                <a:spcPct val="115000"/>
              </a:lnSpc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Немецкий язык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 algn="just"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Портал «Германия» -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Das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Deutschland-Portal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4"/>
              </a:rPr>
              <a:t>http://www.deutschland.de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lvl="0" algn="just">
              <a:lnSpc>
                <a:spcPct val="115000"/>
              </a:lnSpc>
            </a:pP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Гѐте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-институт в Германии 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5"/>
              </a:rPr>
              <a:t>http://www.goethe.de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pPr lvl="0" algn="just"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Немецкий культурный центр им.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Гѐте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в России 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6"/>
              </a:rPr>
              <a:t>http://www.goethe.de/ins/ru/lp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Проект «Немецкий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язык» </a:t>
            </a:r>
            <a:r>
              <a:rPr lang="en-US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7"/>
              </a:rPr>
              <a:t>http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7"/>
              </a:rPr>
              <a:t>://</a:t>
            </a:r>
            <a:r>
              <a:rPr lang="en-US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7"/>
              </a:rPr>
              <a:t>www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7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7"/>
              </a:rPr>
              <a:t>deutschesprache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7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7"/>
              </a:rPr>
              <a:t>ru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pPr lvl="0" algn="just"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Проект  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GrammaDe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ru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(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Grammatik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im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r>
              <a:rPr lang="en-US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Deutschunterricht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): грамматика и упражнения 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8"/>
              </a:rPr>
              <a:t>http://www.grammade.ru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</a:t>
            </a:r>
          </a:p>
          <a:p>
            <a:pPr lvl="0" algn="just"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Проект  StudyGerman.ru: Все для тех, кому нужен немецкий язык 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9"/>
              </a:rPr>
              <a:t>http://www.studygerman.ru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pPr lvl="0" algn="just"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Сетевое сообщество учителей Германии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Lehrer-Online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0"/>
              </a:rPr>
              <a:t>http://www.lehrer-online.de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</a:t>
            </a:r>
          </a:p>
          <a:p>
            <a:pPr lvl="0" algn="just"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Ресурс обучения чтению и письму для изучающих немецкий язык 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1"/>
              </a:rPr>
              <a:t>http://www.lernspiele.at/lese2000.html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</a:t>
            </a:r>
          </a:p>
          <a:p>
            <a:pPr lvl="0" algn="just"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Тексты на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аудирование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(немецкий, английский, французский языки) 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2"/>
              </a:rPr>
              <a:t>http://www.lyrikline.org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pPr lvl="0" algn="just"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Тексты для обучения чтению и говорению на немецком языке 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3"/>
              </a:rPr>
              <a:t>www.totschka-treff.de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</a:t>
            </a:r>
          </a:p>
          <a:p>
            <a:pPr lvl="0" algn="just"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1704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-32657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32657"/>
            <a:ext cx="2392377" cy="2405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743200" y="1447800"/>
            <a:ext cx="5029200" cy="3935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http://wordwall.com/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интерактивные игры-создание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800" u="sng" dirty="0" smtClean="0">
              <a:solidFill>
                <a:srgbClr val="0563C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hlinkClick r:id="rId5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u="sng" dirty="0" smtClean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</a:t>
            </a:r>
            <a:r>
              <a:rPr lang="ru-RU" sz="28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://liveworksheets.com/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800" u="sng" dirty="0" smtClean="0">
              <a:solidFill>
                <a:srgbClr val="0563C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hlinkClick r:id="rId6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u="sng" dirty="0" smtClean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</a:t>
            </a:r>
            <a:r>
              <a:rPr lang="ru-RU" sz="28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://playposit.com/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интерактивное видео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42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056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32657"/>
            <a:ext cx="2392377" cy="2405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905000" y="1628419"/>
            <a:ext cx="6446823" cy="2972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10"/>
              </a:lnSpc>
              <a:spcBef>
                <a:spcPts val="670"/>
              </a:spcBef>
              <a:spcAft>
                <a:spcPts val="670"/>
              </a:spcAft>
            </a:pPr>
            <a:r>
              <a:rPr lang="ru-RU" sz="28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Методическая тема РМО: </a:t>
            </a:r>
            <a:endParaRPr lang="ru-RU" sz="2800" b="1" i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«Развитие профессиональной компетентности педагога как фактор повышения качества образования в условиях реализации ФГОС общего образования».</a:t>
            </a:r>
            <a:r>
              <a:rPr lang="ru-RU" sz="2800" b="1" i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800" b="1" i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8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31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057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32657"/>
            <a:ext cx="2392377" cy="2405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447800" y="495170"/>
            <a:ext cx="6781800" cy="5809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ru-RU" b="1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РМО на 2019 - 2020 учебный год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endParaRPr lang="ru-RU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6000"/>
              </a:lnSpc>
              <a:spcAft>
                <a:spcPts val="800"/>
              </a:spcAft>
              <a:buFont typeface="Times New Roman" panose="02020603050405020304" pitchFamily="18" charset="0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Повышать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профессиональную компетентность педагогов по вопросам ФГОС ООО и СОО.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6000"/>
              </a:lnSpc>
              <a:spcAft>
                <a:spcPts val="800"/>
              </a:spcAft>
              <a:buFont typeface="Times New Roman" panose="02020603050405020304" pitchFamily="18" charset="0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Повышать эффективность деятельности членов методического объединения по созданию оптимальных условий для получения обучающимися качественного образования при сохранении их здоровья.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6000"/>
              </a:lnSpc>
              <a:spcAft>
                <a:spcPts val="0"/>
              </a:spcAft>
              <a:buFont typeface="Times New Roman" panose="02020603050405020304" pitchFamily="18" charset="0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Внедрять в работу разнообразные методики и технологии, повышающие результаты обучения, развития и воспитания учащихся.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6000"/>
              </a:lnSpc>
              <a:spcAft>
                <a:spcPts val="0"/>
              </a:spcAft>
              <a:buFont typeface="Times New Roman" panose="02020603050405020304" pitchFamily="18" charset="0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Выявлять, изучать, обобщать и распространять творческий опыт педагогов района через открытые уроки, практические занятия, семинары.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06000"/>
              </a:lnSpc>
              <a:spcAft>
                <a:spcPts val="0"/>
              </a:spcAft>
              <a:buFont typeface="Times New Roman" panose="02020603050405020304" pitchFamily="18" charset="0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Совершенствовать работу по подготовке выпускников к ОГЭ и ЕГЭ по иностранному языку.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Своевременно выявлять и поддерживать способных и одарённых детей через урочную и внеурочную деятельность, через проведение конкурсов, фестивалей, конференций и олимпиад.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584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6113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32657"/>
            <a:ext cx="2392377" cy="2405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392377" y="1170214"/>
            <a:ext cx="5867400" cy="440120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 за 2019-2020 учебный год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 ЕГЭ по иностранному языку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Дистанционное образование- плюсы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минусы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 Платформы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которым проводилось дистанционное обучение </a:t>
            </a:r>
          </a:p>
          <a:p>
            <a:pPr marL="514350" indent="-514350">
              <a:buAutoNum type="arabicPeriod" startAt="5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ФГОС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</a:p>
          <a:p>
            <a:pPr marL="514350" indent="-514350">
              <a:buAutoNum type="arabicPeriod" startAt="5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Организационные вопросы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41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32657"/>
            <a:ext cx="2392377" cy="2405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http://uoirbitmo.ru/upload/images/gallery/160/tmh150_IMG-20200301-WA0025.jpg">
            <a:hlinkClick r:id="rId4" tooltip="&quot;IMG-20200301-WA0025&quot;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142" y="34244"/>
            <a:ext cx="4608498" cy="3071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uoirbitmo.ru/upload/images/gallery/160/tmh150_IMG_3993.jpg">
            <a:hlinkClick r:id="rId6" tooltip="&quot;IMG_3993&quot;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499972"/>
            <a:ext cx="3568217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uoirbitmo.ru/upload/images/gallery/160/tmh150_IMG_3999.jpg">
            <a:hlinkClick r:id="rId8" tooltip="&quot;IMG_3999&quot;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289" y="2529791"/>
            <a:ext cx="3731667" cy="2481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uoirbitmo.ru/upload/images/gallery/160/tmh150_IMG_3993.jpg">
            <a:hlinkClick r:id="rId6" tooltip="&quot;IMG_3993&quot;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258808"/>
            <a:ext cx="3118124" cy="2053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016106" y="193659"/>
            <a:ext cx="428969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Страноведческий конкурс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92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32657"/>
            <a:ext cx="2392377" cy="2405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15" y="533400"/>
            <a:ext cx="7859485" cy="5894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8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32657"/>
            <a:ext cx="2392377" cy="2405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4"/>
          <a:stretch/>
        </p:blipFill>
        <p:spPr>
          <a:xfrm>
            <a:off x="2057400" y="602533"/>
            <a:ext cx="2100941" cy="31419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06" t="14584" r="-24306"/>
          <a:stretch/>
        </p:blipFill>
        <p:spPr>
          <a:xfrm>
            <a:off x="5262100" y="457721"/>
            <a:ext cx="2885951" cy="32867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91" b="7776"/>
          <a:stretch/>
        </p:blipFill>
        <p:spPr>
          <a:xfrm>
            <a:off x="2438400" y="3744498"/>
            <a:ext cx="4805642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</p:spTree>
    <p:extLst>
      <p:ext uri="{BB962C8B-B14F-4D97-AF65-F5344CB8AC3E}">
        <p14:creationId xmlns:p14="http://schemas.microsoft.com/office/powerpoint/2010/main" val="12524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32657"/>
            <a:ext cx="2392377" cy="2405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219200" y="533592"/>
            <a:ext cx="7288652" cy="579081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Онлайн-словари «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Мультилекс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4"/>
              </a:rPr>
              <a:t>http://online.multilex.ru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Онлайн-словари «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Мультитран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5"/>
              </a:rPr>
              <a:t>http://www.multitran.ru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Онлайн-словари ABBYY 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Lingvo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6"/>
              </a:rPr>
              <a:t>http://www.abbyyonline.ru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Служба «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Яндекс.Словари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»  </a:t>
            </a:r>
            <a:r>
              <a:rPr lang="en-US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7"/>
              </a:rPr>
              <a:t>http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7"/>
              </a:rPr>
              <a:t>://</a:t>
            </a:r>
            <a:r>
              <a:rPr lang="en-US" sz="1400" u="sng" dirty="0" err="1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7"/>
              </a:rPr>
              <a:t>slovari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7"/>
              </a:rPr>
              <a:t>.</a:t>
            </a:r>
            <a:r>
              <a:rPr lang="en-US" sz="1400" u="sng" dirty="0" err="1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7"/>
              </a:rPr>
              <a:t>yandex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7"/>
              </a:rPr>
              <a:t>.</a:t>
            </a:r>
            <a:r>
              <a:rPr lang="en-US" sz="1400" u="sng" dirty="0" err="1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7"/>
              </a:rPr>
              <a:t>ru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Cambridge Dictionaries Online </a:t>
            </a:r>
            <a:r>
              <a:rPr lang="en-US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8"/>
              </a:rPr>
              <a:t>http://dictionary.cambridge.org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Dictionary.com: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онлайн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словари и переводчики </a:t>
            </a:r>
            <a:r>
              <a:rPr lang="en-US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9"/>
              </a:rPr>
              <a:t>http://dictionary.reference.com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 TheFreeDictionary.com: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онлайн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словари и переводчики </a:t>
            </a:r>
            <a:r>
              <a:rPr lang="en-US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0"/>
              </a:rPr>
              <a:t>http://www.thefreedictionary.com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1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YourDictionary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com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: онлайн-словари и переводчики </a:t>
            </a:r>
            <a:r>
              <a:rPr lang="en-US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1"/>
              </a:rPr>
              <a:t>http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1"/>
              </a:rPr>
              <a:t>://</a:t>
            </a:r>
            <a:r>
              <a:rPr lang="en-US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1"/>
              </a:rPr>
              <a:t>www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1"/>
              </a:rPr>
              <a:t>.</a:t>
            </a:r>
            <a:r>
              <a:rPr lang="en-US" sz="1400" u="sng" dirty="0" err="1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1"/>
              </a:rPr>
              <a:t>yourdictionary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1"/>
              </a:rPr>
              <a:t>.</a:t>
            </a:r>
            <a:r>
              <a:rPr lang="en-US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1"/>
              </a:rPr>
              <a:t>com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Webster's Online Dictionary </a:t>
            </a:r>
            <a:r>
              <a:rPr lang="en-US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2"/>
              </a:rPr>
              <a:t>http://www.englishforkids.ru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Английский язык: материалы для изучающих английский язык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3"/>
              </a:rPr>
              <a:t>http://www.english.language.ru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Английский язык на HomeEnglish.ru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4"/>
              </a:rPr>
              <a:t>http://www.homeenglish.ru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Газета для изучающих английский язык 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School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English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5"/>
              </a:rPr>
              <a:t>http://www.schoolenglish.ru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 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Газета «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English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» для тех, кто преподает и изучает английский язык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6"/>
              </a:rPr>
              <a:t>http://eng.1september.ru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Образовательный проект 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Fluent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English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7"/>
              </a:rPr>
              <a:t>http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7"/>
              </a:rPr>
              <a:t>://</a:t>
            </a:r>
            <a:r>
              <a:rPr lang="en-US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7"/>
              </a:rPr>
              <a:t>www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7"/>
              </a:rPr>
              <a:t>.</a:t>
            </a:r>
            <a:r>
              <a:rPr lang="en-US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7"/>
              </a:rPr>
              <a:t>fluent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7"/>
              </a:rPr>
              <a:t>-</a:t>
            </a:r>
            <a:r>
              <a:rPr lang="en-US" sz="1400" u="sng" dirty="0" err="1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7"/>
              </a:rPr>
              <a:t>english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7"/>
              </a:rPr>
              <a:t>.</a:t>
            </a:r>
            <a:r>
              <a:rPr lang="en-US" sz="1400" u="sng" dirty="0" err="1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7"/>
              </a:rPr>
              <a:t>ru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Портал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Englishteachers.ru </a:t>
            </a:r>
            <a:r>
              <a:rPr lang="en-US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8"/>
              </a:rPr>
              <a:t>http://englishteachers.ru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Проект ABC-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Online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: Изучение английского языка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9"/>
              </a:rPr>
              <a:t>http://abc-english-grammar.com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Проект 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Audio-Class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— языки со звуком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20"/>
              </a:rPr>
              <a:t>http://www.audio-class.ru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Проект BiLingual.ru: Английский язык детям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21"/>
              </a:rPr>
              <a:t>http://www.bilingual.ru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Проект 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English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for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Business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: деловой английский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22"/>
              </a:rPr>
              <a:t>http://www.englishforbusiness.ru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Проект 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Native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English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: Изучение английского языка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23"/>
              </a:rPr>
              <a:t>http://www.native-english.ru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Проект Study.ru: Все для тех, кому нужен английский язык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24"/>
              </a:rPr>
              <a:t>http://www.study.ru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 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УМК «Английский язык» для учащихся школ с углубленным изучением иностранного языка 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25"/>
              </a:rPr>
              <a:t>http://www.prosv.ru/umk/vereshchagina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3042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32657"/>
            <a:ext cx="2392377" cy="2405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295400" y="419618"/>
            <a:ext cx="7010400" cy="60187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Четыре флага: Интернет-курс английского языка для начинающих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4"/>
              </a:rPr>
              <a:t>http://www.4flaga.ru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</a:t>
            </a:r>
          </a:p>
          <a:p>
            <a:pPr lvl="0" algn="just">
              <a:lnSpc>
                <a:spcPct val="115000"/>
              </a:lnSpc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Раздел для изучающих американский вариант английского языка: новости, тематическая лексика, документальные передачи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5"/>
              </a:rPr>
              <a:t>http://www.voanews.com/specialenglish/index.cfm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pPr lvl="0" algn="just">
              <a:lnSpc>
                <a:spcPct val="115000"/>
              </a:lnSpc>
            </a:pPr>
            <a:r>
              <a:rPr lang="ru-RU" sz="14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Аудирование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обучение лексике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6"/>
              </a:rPr>
              <a:t>http://veryvocabulary.blogspot.com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lvl="0" algn="just">
              <a:lnSpc>
                <a:spcPct val="115000"/>
              </a:lnSpc>
            </a:pPr>
            <a:r>
              <a:rPr lang="ru-RU" sz="14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Аудиотексты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для школьников разного возраста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7"/>
              </a:rPr>
              <a:t>http://www.podcastsinenglish.com/index.htm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pPr lvl="0" algn="just">
              <a:lnSpc>
                <a:spcPct val="115000"/>
              </a:lnSpc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Рассказы на разные темы с </a:t>
            </a:r>
            <a:r>
              <a:rPr lang="ru-RU" sz="14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транскриптами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и упражнениями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8"/>
              </a:rPr>
              <a:t>http://www.listen-to-english.com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pPr lvl="0" algn="just">
              <a:lnSpc>
                <a:spcPct val="115000"/>
              </a:lnSpc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Аудио-видеофайлы для изучающих английский язык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9"/>
              </a:rPr>
              <a:t>http://www.onestopenglish.com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pPr lvl="0" algn="just">
              <a:lnSpc>
                <a:spcPct val="115000"/>
              </a:lnSpc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Аудиокниги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0"/>
              </a:rPr>
              <a:t>http://www.audiobooksforfree.com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</a:t>
            </a:r>
          </a:p>
          <a:p>
            <a:pPr lvl="0" algn="just">
              <a:lnSpc>
                <a:spcPct val="115000"/>
              </a:lnSpc>
            </a:pPr>
            <a:r>
              <a:rPr lang="ru-RU" sz="14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Аудиорассказы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для детей дошкольного и  младшего школьного возраста с мультимедиа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1"/>
              </a:rPr>
              <a:t>http://www.kindersite.org/Directory/DirectoryFrame.htm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lvl="0" algn="just">
              <a:lnSpc>
                <a:spcPct val="115000"/>
              </a:lnSpc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Обучение </a:t>
            </a:r>
            <a:r>
              <a:rPr lang="ru-RU" sz="14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аудированию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 упражнения, тесты для разных уровней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2"/>
              </a:rPr>
              <a:t>http://www.esl-lab.com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pPr lvl="0" algn="just">
              <a:lnSpc>
                <a:spcPct val="115000"/>
              </a:lnSpc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Учебные видеопрограммы по различным предметам, включая английский язык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3"/>
              </a:rPr>
              <a:t>http://www.teachertube.com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pPr lvl="0" algn="just">
              <a:lnSpc>
                <a:spcPct val="115000"/>
              </a:lnSpc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Видеоролики о методике, приемах и методах обучения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4"/>
              </a:rPr>
              <a:t>http://www.teachers.tv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lvl="0" algn="just">
              <a:lnSpc>
                <a:spcPct val="115000"/>
              </a:lnSpc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Методика обучения детей чтению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5"/>
              </a:rPr>
              <a:t>http://www.readingrockets.org/teaching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lvl="0" algn="just">
              <a:lnSpc>
                <a:spcPct val="115000"/>
              </a:lnSpc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Ресурсы для обучения чтению, письму, </a:t>
            </a:r>
            <a:r>
              <a:rPr lang="ru-RU" sz="14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аудированию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говорению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6"/>
              </a:rPr>
              <a:t>http://www.eslgold.com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pPr lvl="0" algn="just">
              <a:lnSpc>
                <a:spcPct val="115000"/>
              </a:lnSpc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Аутентичный материал для чтения: тексты, статьи, новости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7"/>
              </a:rPr>
              <a:t>http://www.splcenter.org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</a:t>
            </a:r>
          </a:p>
          <a:p>
            <a:pPr lvl="0" algn="just">
              <a:lnSpc>
                <a:spcPct val="115000"/>
              </a:lnSpc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Развитие навыков письменной речи </a:t>
            </a: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8"/>
              </a:rPr>
              <a:t>http://www.eslgold.com/writing.html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pPr lvl="0" algn="just">
              <a:lnSpc>
                <a:spcPct val="115000"/>
              </a:lnSpc>
            </a:pP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9"/>
              </a:rPr>
              <a:t>http://writing.berkeley.edu/TESL-EJ/ej38/toc.html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Ресурс для обучения говорению школьников, начинающих изучать английский язык. </a:t>
            </a:r>
          </a:p>
          <a:p>
            <a:pPr lvl="0" algn="just">
              <a:lnSpc>
                <a:spcPct val="115000"/>
              </a:lnSpc>
            </a:pPr>
            <a:r>
              <a:rPr lang="ru-RU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20"/>
              </a:rPr>
              <a:t>http://www.esl-lounge.com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Ресурсы для обучения говорению, возможно использование системы </a:t>
            </a:r>
            <a:r>
              <a:rPr lang="ru-RU" sz="14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Skype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7558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224</TotalTime>
  <Words>575</Words>
  <Application>Microsoft Office PowerPoint</Application>
  <PresentationFormat>Экран (4:3)</PresentationFormat>
  <Paragraphs>73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12</cp:revision>
  <dcterms:created xsi:type="dcterms:W3CDTF">2006-08-16T00:00:00Z</dcterms:created>
  <dcterms:modified xsi:type="dcterms:W3CDTF">2020-09-25T10:57:40Z</dcterms:modified>
</cp:coreProperties>
</file>