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comments/comment1.xml" ContentType="application/vnd.openxmlformats-officedocument.presentationml.comment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75" r:id="rId3"/>
    <p:sldId id="260" r:id="rId4"/>
    <p:sldId id="262" r:id="rId5"/>
    <p:sldId id="263" r:id="rId6"/>
    <p:sldId id="264" r:id="rId7"/>
    <p:sldId id="265" r:id="rId8"/>
    <p:sldId id="280" r:id="rId9"/>
    <p:sldId id="268" r:id="rId10"/>
    <p:sldId id="277" r:id="rId11"/>
    <p:sldId id="269" r:id="rId12"/>
    <p:sldId id="271" r:id="rId13"/>
    <p:sldId id="278" r:id="rId14"/>
    <p:sldId id="279" r:id="rId15"/>
    <p:sldId id="270" r:id="rId16"/>
    <p:sldId id="281" r:id="rId17"/>
    <p:sldId id="272" r:id="rId18"/>
    <p:sldId id="282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ученик_3" initials="у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vertBarState="maximized" horzBarState="maximized">
    <p:restoredLeft sz="8453" autoAdjust="0"/>
    <p:restoredTop sz="94689" autoAdjust="0"/>
  </p:normalViewPr>
  <p:slideViewPr>
    <p:cSldViewPr>
      <p:cViewPr varScale="1">
        <p:scale>
          <a:sx n="71" d="100"/>
          <a:sy n="71" d="100"/>
        </p:scale>
        <p:origin x="-101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5892"/>
    </p:cViewPr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21-01-27T20:51:02.690" idx="1">
    <p:pos x="10" y="10"/>
    <p:text/>
  </p:cm>
</p:cmLst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4C7975-71D5-46BE-AA47-B23CC0E09E10}" type="datetimeFigureOut">
              <a:rPr lang="ru-RU" smtClean="0"/>
              <a:pPr/>
              <a:t>27.01.2021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AF034-5305-4B3A-BF59-326FCA8AA769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8744574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4C7975-71D5-46BE-AA47-B23CC0E09E10}" type="datetimeFigureOut">
              <a:rPr lang="ru-RU" smtClean="0"/>
              <a:pPr/>
              <a:t>27.01.2021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AF034-5305-4B3A-BF59-326FCA8AA769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885612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4C7975-71D5-46BE-AA47-B23CC0E09E10}" type="datetimeFigureOut">
              <a:rPr lang="ru-RU" smtClean="0"/>
              <a:pPr/>
              <a:t>27.01.2021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AF034-5305-4B3A-BF59-326FCA8AA769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1043598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4C7975-71D5-46BE-AA47-B23CC0E09E10}" type="datetimeFigureOut">
              <a:rPr lang="ru-RU" smtClean="0"/>
              <a:pPr/>
              <a:t>27.01.2021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AF034-5305-4B3A-BF59-326FCA8AA769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1120004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4C7975-71D5-46BE-AA47-B23CC0E09E10}" type="datetimeFigureOut">
              <a:rPr lang="ru-RU" smtClean="0"/>
              <a:pPr/>
              <a:t>27.01.2021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AF034-5305-4B3A-BF59-326FCA8AA769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8007802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4C7975-71D5-46BE-AA47-B23CC0E09E10}" type="datetimeFigureOut">
              <a:rPr lang="ru-RU" smtClean="0"/>
              <a:pPr/>
              <a:t>27.01.2021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AF034-5305-4B3A-BF59-326FCA8AA769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4047294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4C7975-71D5-46BE-AA47-B23CC0E09E10}" type="datetimeFigureOut">
              <a:rPr lang="ru-RU" smtClean="0"/>
              <a:pPr/>
              <a:t>27.01.2021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AF034-5305-4B3A-BF59-326FCA8AA769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8179697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4C7975-71D5-46BE-AA47-B23CC0E09E10}" type="datetimeFigureOut">
              <a:rPr lang="ru-RU" smtClean="0"/>
              <a:pPr/>
              <a:t>27.01.2021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AF034-5305-4B3A-BF59-326FCA8AA769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070105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4C7975-71D5-46BE-AA47-B23CC0E09E10}" type="datetimeFigureOut">
              <a:rPr lang="ru-RU" smtClean="0"/>
              <a:pPr/>
              <a:t>27.01.2021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AF034-5305-4B3A-BF59-326FCA8AA769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9253786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4C7975-71D5-46BE-AA47-B23CC0E09E10}" type="datetimeFigureOut">
              <a:rPr lang="ru-RU" smtClean="0"/>
              <a:pPr/>
              <a:t>27.01.2021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AF034-5305-4B3A-BF59-326FCA8AA769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7888860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4C7975-71D5-46BE-AA47-B23CC0E09E10}" type="datetimeFigureOut">
              <a:rPr lang="ru-RU" smtClean="0"/>
              <a:pPr/>
              <a:t>27.01.2021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AF034-5305-4B3A-BF59-326FCA8AA769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7588917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4C7975-71D5-46BE-AA47-B23CC0E09E10}" type="datetimeFigureOut">
              <a:rPr lang="ru-RU" smtClean="0"/>
              <a:pPr/>
              <a:t>27.01.2021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EAF034-5305-4B3A-BF59-326FCA8AA769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0275136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96715" y="-73678"/>
            <a:ext cx="9299939" cy="6957392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1547664" y="908720"/>
            <a:ext cx="7200800" cy="5328592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/>
              <a:t>Что такое интерактивные </a:t>
            </a:r>
            <a:br>
              <a:rPr lang="ru-RU" sz="4000" dirty="0" smtClean="0"/>
            </a:br>
            <a:r>
              <a:rPr lang="ru-RU" sz="4000" dirty="0" smtClean="0"/>
              <a:t>тетради и в чем секрет их эффективности?</a:t>
            </a:r>
            <a:br>
              <a:rPr lang="ru-RU" sz="4000" dirty="0" smtClean="0"/>
            </a:b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1600" dirty="0" smtClean="0"/>
              <a:t>РМО учителей иностранного языка</a:t>
            </a:r>
            <a:br>
              <a:rPr lang="ru-RU" sz="1600" dirty="0" smtClean="0"/>
            </a:br>
            <a:r>
              <a:rPr lang="ru-RU" sz="1600" dirty="0" smtClean="0"/>
              <a:t>Пономарева Е.А.</a:t>
            </a:r>
            <a:br>
              <a:rPr lang="ru-RU" sz="1600" dirty="0" smtClean="0"/>
            </a:br>
            <a:r>
              <a:rPr lang="ru-RU" sz="1600" dirty="0" smtClean="0"/>
              <a:t>28 января 2021</a:t>
            </a:r>
            <a:br>
              <a:rPr lang="ru-RU" sz="1600" dirty="0" smtClean="0"/>
            </a:br>
            <a:r>
              <a:rPr lang="ru-RU" sz="1600" dirty="0" smtClean="0"/>
              <a:t/>
            </a:r>
            <a:br>
              <a:rPr lang="ru-RU" sz="1600" dirty="0" smtClean="0"/>
            </a:b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xmlns="" val="2165702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55939" y="-99392"/>
            <a:ext cx="9299939" cy="6957392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331640" y="188640"/>
            <a:ext cx="7344816" cy="1287016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>Оформленные странички</a:t>
            </a:r>
            <a:br>
              <a:rPr lang="ru-RU" sz="2400" b="1" dirty="0" smtClean="0"/>
            </a:br>
            <a:endParaRPr lang="ru-RU" sz="2400" b="1" dirty="0"/>
          </a:p>
        </p:txBody>
      </p:sp>
      <p:pic>
        <p:nvPicPr>
          <p:cNvPr id="8" name="Рисунок 7" descr="C:\Users\ученик_3\Desktop\аапа\IMG_20210127_193601.jpg"/>
          <p:cNvPicPr/>
          <p:nvPr/>
        </p:nvPicPr>
        <p:blipFill>
          <a:blip r:embed="rId3" cstate="print"/>
          <a:srcRect t="22581" b="12442"/>
          <a:stretch>
            <a:fillRect/>
          </a:stretch>
        </p:blipFill>
        <p:spPr bwMode="auto">
          <a:xfrm>
            <a:off x="1714480" y="1928802"/>
            <a:ext cx="3562341" cy="2120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C:\Users\ученик_3\Desktop\аапа\IMG_20210127_193426.jpg"/>
          <p:cNvPicPr/>
          <p:nvPr/>
        </p:nvPicPr>
        <p:blipFill>
          <a:blip r:embed="rId4" cstate="print"/>
          <a:srcRect l="12714" t="6557" r="9539" b="4372"/>
          <a:stretch>
            <a:fillRect/>
          </a:stretch>
        </p:blipFill>
        <p:spPr bwMode="auto">
          <a:xfrm>
            <a:off x="5786446" y="1857364"/>
            <a:ext cx="2515704" cy="3929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C:\Users\ученик_3\Desktop\аапа\IMG_20210127_193538.jpg"/>
          <p:cNvPicPr/>
          <p:nvPr/>
        </p:nvPicPr>
        <p:blipFill>
          <a:blip r:embed="rId5" cstate="print"/>
          <a:srcRect t="8922"/>
          <a:stretch>
            <a:fillRect/>
          </a:stretch>
        </p:blipFill>
        <p:spPr bwMode="auto">
          <a:xfrm>
            <a:off x="1785918" y="4286256"/>
            <a:ext cx="3500462" cy="19090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1323633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299939" cy="6957392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835696" y="620688"/>
            <a:ext cx="7067128" cy="1143000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sz="2700" b="1" dirty="0"/>
              <a:t>Оформленные </a:t>
            </a:r>
            <a:r>
              <a:rPr lang="ru-RU" sz="2700" b="1" dirty="0" smtClean="0"/>
              <a:t>странички</a:t>
            </a:r>
            <a:br>
              <a:rPr lang="ru-RU" sz="2700" b="1" dirty="0" smtClean="0"/>
            </a:br>
            <a:r>
              <a:rPr lang="ru-RU" sz="3200" b="1" dirty="0"/>
              <a:t/>
            </a:r>
            <a:br>
              <a:rPr lang="ru-RU" sz="3200" b="1" dirty="0"/>
            </a:br>
            <a:endParaRPr lang="ru-RU" sz="3200" dirty="0"/>
          </a:p>
        </p:txBody>
      </p:sp>
      <p:pic>
        <p:nvPicPr>
          <p:cNvPr id="7" name="Рисунок 6" descr="C:\Users\ученик_3\Desktop\аапа\IMG_20210127_193512.jpg"/>
          <p:cNvPicPr/>
          <p:nvPr/>
        </p:nvPicPr>
        <p:blipFill>
          <a:blip r:embed="rId3" cstate="print"/>
          <a:srcRect l="35225" t="30151" r="22595" b="31323"/>
          <a:stretch>
            <a:fillRect/>
          </a:stretch>
        </p:blipFill>
        <p:spPr bwMode="auto">
          <a:xfrm>
            <a:off x="1714480" y="1928802"/>
            <a:ext cx="1661746" cy="20222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C:\Users\ученик_3\Desktop\аапа\IMG_20210127_193521.jpg"/>
          <p:cNvPicPr/>
          <p:nvPr/>
        </p:nvPicPr>
        <p:blipFill>
          <a:blip r:embed="rId4" cstate="print"/>
          <a:srcRect l="27075" t="19896" r="24869" b="31911"/>
          <a:stretch>
            <a:fillRect/>
          </a:stretch>
        </p:blipFill>
        <p:spPr bwMode="auto">
          <a:xfrm>
            <a:off x="3428992" y="1928802"/>
            <a:ext cx="1431681" cy="2000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C:\Users\ученик_3\Desktop\аапа\IMG_20210127_194037.jpg"/>
          <p:cNvPicPr/>
          <p:nvPr/>
        </p:nvPicPr>
        <p:blipFill>
          <a:blip r:embed="rId5" cstate="print"/>
          <a:srcRect l="10754" t="17343" r="7310" b="13653"/>
          <a:stretch>
            <a:fillRect/>
          </a:stretch>
        </p:blipFill>
        <p:spPr bwMode="auto">
          <a:xfrm>
            <a:off x="2214546" y="4000504"/>
            <a:ext cx="2577975" cy="25717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C:\Users\ученик_3\Desktop\аапа\IMG_20210127_194137.jpg"/>
          <p:cNvPicPr/>
          <p:nvPr/>
        </p:nvPicPr>
        <p:blipFill>
          <a:blip r:embed="rId6" cstate="print"/>
          <a:srcRect t="5904" b="18450"/>
          <a:stretch>
            <a:fillRect/>
          </a:stretch>
        </p:blipFill>
        <p:spPr bwMode="auto">
          <a:xfrm>
            <a:off x="5357818" y="2071678"/>
            <a:ext cx="3583891" cy="36048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4031342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55939" y="-99392"/>
            <a:ext cx="9299939" cy="6957392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691680" y="0"/>
            <a:ext cx="7344816" cy="1143000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sz="2700" b="1" dirty="0"/>
              <a:t>Оформленные </a:t>
            </a:r>
            <a:r>
              <a:rPr lang="ru-RU" sz="2700" b="1" dirty="0" smtClean="0"/>
              <a:t>странички</a:t>
            </a:r>
            <a:br>
              <a:rPr lang="ru-RU" sz="2700" b="1" dirty="0" smtClean="0"/>
            </a:br>
            <a:r>
              <a:rPr lang="ru-RU" sz="2400" b="1" dirty="0"/>
              <a:t/>
            </a:r>
            <a:br>
              <a:rPr lang="ru-RU" sz="2400" b="1" dirty="0"/>
            </a:br>
            <a:endParaRPr lang="ru-RU" sz="2400" dirty="0"/>
          </a:p>
        </p:txBody>
      </p:sp>
      <p:pic>
        <p:nvPicPr>
          <p:cNvPr id="8" name="Рисунок 7" descr="C:\Users\ученик_3\Desktop\аапа\IMG_20210127_194204.jpg"/>
          <p:cNvPicPr/>
          <p:nvPr/>
        </p:nvPicPr>
        <p:blipFill>
          <a:blip r:embed="rId3" cstate="print"/>
          <a:srcRect l="20016" t="13466" r="15062" b="7873"/>
          <a:stretch>
            <a:fillRect/>
          </a:stretch>
        </p:blipFill>
        <p:spPr bwMode="auto">
          <a:xfrm>
            <a:off x="1714480" y="1500174"/>
            <a:ext cx="2857520" cy="4214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C:\Users\ученик_3\Desktop\аапа\IMG_20210127_194212.jpg"/>
          <p:cNvPicPr/>
          <p:nvPr/>
        </p:nvPicPr>
        <p:blipFill>
          <a:blip r:embed="rId4" cstate="print"/>
          <a:srcRect t="5660"/>
          <a:stretch>
            <a:fillRect/>
          </a:stretch>
        </p:blipFill>
        <p:spPr bwMode="auto">
          <a:xfrm>
            <a:off x="5000628" y="1500174"/>
            <a:ext cx="3498636" cy="4214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1227141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501222" cy="685800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</p:pic>
      <p:pic>
        <p:nvPicPr>
          <p:cNvPr id="6" name="Рисунок 5" descr="C:\Users\ученик_3\Desktop\аапа\IMG_20210127_194157.jpg"/>
          <p:cNvPicPr/>
          <p:nvPr/>
        </p:nvPicPr>
        <p:blipFill>
          <a:blip r:embed="rId3" cstate="print"/>
          <a:srcRect l="12495" t="19160" r="13717" b="2604"/>
          <a:stretch>
            <a:fillRect/>
          </a:stretch>
        </p:blipFill>
        <p:spPr bwMode="auto">
          <a:xfrm>
            <a:off x="1785918" y="1142984"/>
            <a:ext cx="2957514" cy="45005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C:\Users\ученик_3\Desktop\аапа\IMG_20210127_194153.jpg"/>
          <p:cNvPicPr/>
          <p:nvPr/>
        </p:nvPicPr>
        <p:blipFill>
          <a:blip r:embed="rId4" cstate="print"/>
          <a:srcRect t="10112" r="3119"/>
          <a:stretch>
            <a:fillRect/>
          </a:stretch>
        </p:blipFill>
        <p:spPr bwMode="auto">
          <a:xfrm>
            <a:off x="5286380" y="1285860"/>
            <a:ext cx="3214710" cy="44291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Содержимое 3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501222" cy="685800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</p:pic>
      <p:pic>
        <p:nvPicPr>
          <p:cNvPr id="7" name="Рисунок 6" descr="C:\Users\ученик_3\Desktop\аапа\IMG_20210126_095505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1149703">
            <a:off x="1857356" y="1214422"/>
            <a:ext cx="2723075" cy="20426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C:\Users\ученик_3\Desktop\аапа\IMG_20210126_095520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15008" y="1142984"/>
            <a:ext cx="2859359" cy="1928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C:\Users\ученик_3\Desktop\аапа\IMG_20210126_095540.jpg"/>
          <p:cNvPicPr/>
          <p:nvPr/>
        </p:nvPicPr>
        <p:blipFill>
          <a:blip r:embed="rId5" cstate="print"/>
          <a:srcRect l="35079" t="13665" r="13660"/>
          <a:stretch>
            <a:fillRect/>
          </a:stretch>
        </p:blipFill>
        <p:spPr bwMode="auto">
          <a:xfrm>
            <a:off x="2214546" y="3643314"/>
            <a:ext cx="2143140" cy="2444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C:\Users\ученик_3\Desktop\аапа\IMG_20210126_101828.jpg"/>
          <p:cNvPicPr/>
          <p:nvPr/>
        </p:nvPicPr>
        <p:blipFill>
          <a:blip r:embed="rId6" cstate="print"/>
          <a:srcRect l="5644" t="18400"/>
          <a:stretch>
            <a:fillRect/>
          </a:stretch>
        </p:blipFill>
        <p:spPr bwMode="auto">
          <a:xfrm>
            <a:off x="5072066" y="3500439"/>
            <a:ext cx="3339811" cy="2428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96715" y="-73678"/>
            <a:ext cx="9299939" cy="6957392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637928" y="188640"/>
            <a:ext cx="7067128" cy="1143000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2400" dirty="0" smtClean="0"/>
              <a:t>Результаты использования интерактивной тетради </a:t>
            </a:r>
            <a:endParaRPr lang="ru-RU" sz="2400" dirty="0"/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1547664" y="1700808"/>
            <a:ext cx="7247656" cy="4603650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lvl="0" algn="just" fontAlgn="base"/>
            <a:r>
              <a:rPr lang="ru-RU" sz="2400" dirty="0" smtClean="0"/>
              <a:t>урок становится более эффективным</a:t>
            </a:r>
          </a:p>
          <a:p>
            <a:pPr lvl="0" algn="just" fontAlgn="base"/>
            <a:r>
              <a:rPr lang="ru-RU" sz="2400" dirty="0" smtClean="0"/>
              <a:t>изучение скучных грамматических правил превращается  в увлекательное занятие</a:t>
            </a:r>
          </a:p>
          <a:p>
            <a:pPr algn="just"/>
            <a:r>
              <a:rPr lang="ru-RU" sz="2400" dirty="0" smtClean="0"/>
              <a:t>учащиеся учатся систематизировать и  представлять информацию  кратко </a:t>
            </a:r>
            <a:r>
              <a:rPr lang="ru-RU" sz="2400" dirty="0"/>
              <a:t>и </a:t>
            </a:r>
            <a:r>
              <a:rPr lang="ru-RU" sz="2400" dirty="0" smtClean="0"/>
              <a:t>наглядно </a:t>
            </a:r>
          </a:p>
          <a:p>
            <a:pPr algn="just"/>
            <a:r>
              <a:rPr lang="ru-RU" sz="2400" dirty="0" smtClean="0"/>
              <a:t> </a:t>
            </a:r>
            <a:r>
              <a:rPr lang="ru-RU" sz="2400" dirty="0"/>
              <a:t>они постоянно </a:t>
            </a:r>
            <a:r>
              <a:rPr lang="ru-RU" sz="2400" dirty="0" smtClean="0"/>
              <a:t>взаимодействуют с информацией</a:t>
            </a:r>
          </a:p>
          <a:p>
            <a:pPr algn="just"/>
            <a:r>
              <a:rPr lang="ru-RU" sz="2400" dirty="0" smtClean="0"/>
              <a:t>формируется адекватная самооценка.</a:t>
            </a:r>
          </a:p>
        </p:txBody>
      </p:sp>
    </p:spTree>
    <p:extLst>
      <p:ext uri="{BB962C8B-B14F-4D97-AF65-F5344CB8AC3E}">
        <p14:creationId xmlns:p14="http://schemas.microsoft.com/office/powerpoint/2010/main" xmlns="" val="2874160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96715" y="-73678"/>
            <a:ext cx="9299939" cy="6957392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637928" y="188640"/>
            <a:ext cx="7067128" cy="1143000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Плюсы </a:t>
            </a:r>
            <a:r>
              <a:rPr lang="ru-RU" sz="2400" dirty="0" smtClean="0"/>
              <a:t>и минусы работы с интерактивными</a:t>
            </a:r>
            <a:br>
              <a:rPr lang="ru-RU" sz="2400" dirty="0" smtClean="0"/>
            </a:br>
            <a:r>
              <a:rPr lang="ru-RU" sz="2400" dirty="0" smtClean="0"/>
              <a:t>тетрадями в школе</a:t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1428728" y="1714488"/>
          <a:ext cx="7500990" cy="428492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50495"/>
                <a:gridCol w="3750495"/>
              </a:tblGrid>
              <a:tr h="366822"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Плюсы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Минусы</a:t>
                      </a:r>
                      <a:endParaRPr lang="ru-RU" sz="1400" dirty="0"/>
                    </a:p>
                  </a:txBody>
                  <a:tcPr/>
                </a:tc>
              </a:tr>
              <a:tr h="643040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Повышение интереса к предмету, рост</a:t>
                      </a:r>
                      <a:r>
                        <a:rPr lang="ru-RU" sz="1400" baseline="0" dirty="0" smtClean="0"/>
                        <a:t> </a:t>
                      </a:r>
                      <a:r>
                        <a:rPr lang="ru-RU" sz="1400" dirty="0" smtClean="0"/>
                        <a:t>мотивации к изучению языка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Ограничение по времени</a:t>
                      </a:r>
                      <a:endParaRPr lang="ru-RU" sz="1400" dirty="0"/>
                    </a:p>
                  </a:txBody>
                  <a:tcPr/>
                </a:tc>
              </a:tr>
              <a:tr h="990402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Простор для фантазии в оформлении</a:t>
                      </a:r>
                      <a:br>
                        <a:rPr lang="ru-RU" sz="1400" dirty="0" smtClean="0"/>
                      </a:br>
                      <a:r>
                        <a:rPr lang="ru-RU" sz="1400" dirty="0" smtClean="0"/>
                        <a:t>тетради и страниц</a:t>
                      </a:r>
                      <a:br>
                        <a:rPr lang="ru-RU" sz="1400" dirty="0" smtClean="0"/>
                      </a:br>
                      <a:r>
                        <a:rPr lang="ru-RU" sz="1400" dirty="0" smtClean="0"/>
                        <a:t>Веселый творческий процесс.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Организация деятельности</a:t>
                      </a:r>
                      <a:br>
                        <a:rPr lang="ru-RU" sz="1400" dirty="0" smtClean="0"/>
                      </a:br>
                      <a:r>
                        <a:rPr lang="ru-RU" sz="1400" dirty="0" smtClean="0"/>
                        <a:t>детей(разные способности детей при</a:t>
                      </a:r>
                      <a:br>
                        <a:rPr lang="ru-RU" sz="1400" dirty="0" smtClean="0"/>
                      </a:br>
                      <a:r>
                        <a:rPr lang="ru-RU" sz="1400" dirty="0" smtClean="0"/>
                        <a:t>выполнении заданий:</a:t>
                      </a:r>
                      <a:r>
                        <a:rPr lang="ru-RU" sz="1400" baseline="0" dirty="0" smtClean="0"/>
                        <a:t> </a:t>
                      </a:r>
                      <a:r>
                        <a:rPr lang="ru-RU" sz="1400" dirty="0" smtClean="0"/>
                        <a:t>медлительность,</a:t>
                      </a:r>
                      <a:r>
                        <a:rPr lang="ru-RU" sz="1400" baseline="0" dirty="0" smtClean="0"/>
                        <a:t> </a:t>
                      </a:r>
                      <a:r>
                        <a:rPr lang="ru-RU" sz="1400" dirty="0" smtClean="0"/>
                        <a:t>непонимание инструкции учителя)</a:t>
                      </a:r>
                      <a:endParaRPr lang="ru-RU" sz="1400" dirty="0"/>
                    </a:p>
                  </a:txBody>
                  <a:tcPr/>
                </a:tc>
              </a:tr>
              <a:tr h="917055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Помогает разнообразить даже самую</a:t>
                      </a:r>
                      <a:br>
                        <a:rPr lang="ru-RU" sz="1400" dirty="0" smtClean="0"/>
                      </a:br>
                      <a:r>
                        <a:rPr lang="ru-RU" sz="1400" dirty="0" smtClean="0"/>
                        <a:t>скучную тему и научить простому способу запоминания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Подготовка шаблонов - это</a:t>
                      </a:r>
                      <a:br>
                        <a:rPr lang="ru-RU" sz="1400" dirty="0" smtClean="0"/>
                      </a:br>
                      <a:r>
                        <a:rPr lang="ru-RU" sz="1400" dirty="0" smtClean="0"/>
                        <a:t>затратное дело по времени и</a:t>
                      </a:r>
                      <a:br>
                        <a:rPr lang="ru-RU" sz="1400" dirty="0" smtClean="0"/>
                      </a:br>
                      <a:r>
                        <a:rPr lang="ru-RU" sz="1400" dirty="0" smtClean="0"/>
                        <a:t>материалам</a:t>
                      </a:r>
                      <a:endParaRPr lang="ru-RU" sz="1400" dirty="0"/>
                    </a:p>
                  </a:txBody>
                  <a:tcPr/>
                </a:tc>
              </a:tr>
              <a:tr h="1367604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Передовая методика в работе учителя;</a:t>
                      </a:r>
                      <a:br>
                        <a:rPr lang="ru-RU" sz="1400" dirty="0" smtClean="0"/>
                      </a:br>
                      <a:r>
                        <a:rPr lang="ru-RU" sz="1400" dirty="0" smtClean="0"/>
                        <a:t>соответствует </a:t>
                      </a:r>
                      <a:r>
                        <a:rPr lang="ru-RU" sz="1400" dirty="0" err="1" smtClean="0"/>
                        <a:t>ФГОС-стандартам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Количество детей в группе, классе (на</a:t>
                      </a:r>
                      <a:r>
                        <a:rPr lang="ru-RU" sz="1400" baseline="0" dirty="0" smtClean="0"/>
                        <a:t> </a:t>
                      </a:r>
                      <a:r>
                        <a:rPr lang="ru-RU" sz="1400" dirty="0" smtClean="0"/>
                        <a:t>большое количество приходится</a:t>
                      </a:r>
                      <a:r>
                        <a:rPr lang="ru-RU" sz="1400" baseline="0" dirty="0" smtClean="0"/>
                        <a:t> </a:t>
                      </a:r>
                      <a:r>
                        <a:rPr lang="ru-RU" sz="1400" dirty="0" smtClean="0"/>
                        <a:t>слишком много распечатанного</a:t>
                      </a:r>
                      <a:r>
                        <a:rPr lang="ru-RU" sz="1400" baseline="0" dirty="0" smtClean="0"/>
                        <a:t> </a:t>
                      </a:r>
                      <a:r>
                        <a:rPr lang="ru-RU" sz="1400" dirty="0" smtClean="0"/>
                        <a:t>материала) использования интерактивной тетради </a:t>
                      </a:r>
                      <a:endParaRPr lang="ru-RU" sz="14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2874160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96715" y="-73678"/>
            <a:ext cx="9299939" cy="6957392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637928" y="188640"/>
            <a:ext cx="7067128" cy="1143000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3200" dirty="0" smtClean="0"/>
              <a:t>Формирование самооценки</a:t>
            </a:r>
            <a:endParaRPr lang="ru-RU" sz="3200" dirty="0"/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1547664" y="1700808"/>
            <a:ext cx="7247656" cy="4603650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just" fontAlgn="base">
              <a:buNone/>
            </a:pPr>
            <a:r>
              <a:rPr lang="ru-RU" sz="2400" dirty="0" smtClean="0"/>
              <a:t>В заключение, необходимо отметить  что в процессе  использования ученик не только начинает обучать себя сам (деятельностный подход), но и  развивается способность  к адекватной самооценке.</a:t>
            </a:r>
          </a:p>
          <a:p>
            <a:pPr lvl="0" algn="just" fontAlgn="base">
              <a:buNone/>
            </a:pPr>
            <a:endParaRPr lang="ru-RU" sz="2400" dirty="0" smtClean="0"/>
          </a:p>
        </p:txBody>
      </p:sp>
    </p:spTree>
    <p:extLst>
      <p:ext uri="{BB962C8B-B14F-4D97-AF65-F5344CB8AC3E}">
        <p14:creationId xmlns:p14="http://schemas.microsoft.com/office/powerpoint/2010/main" xmlns="" val="181547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96715" y="-73678"/>
            <a:ext cx="9299939" cy="6957392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637928" y="188640"/>
            <a:ext cx="7067128" cy="1143000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3200" dirty="0" smtClean="0"/>
              <a:t>Интернет-ресурсы с идеями для</a:t>
            </a:r>
            <a:br>
              <a:rPr lang="ru-RU" sz="3200" dirty="0" smtClean="0"/>
            </a:br>
            <a:r>
              <a:rPr lang="ru-RU" sz="3200" dirty="0" smtClean="0"/>
              <a:t>создания шаблонов</a:t>
            </a:r>
            <a:endParaRPr lang="ru-RU" sz="3200" dirty="0"/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1547664" y="1700808"/>
            <a:ext cx="7247656" cy="4603650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2400" b="1" dirty="0" smtClean="0"/>
              <a:t>https://ru.pinterest.com </a:t>
            </a:r>
            <a:r>
              <a:rPr lang="ru-RU" sz="2400" dirty="0" smtClean="0"/>
              <a:t>всемирный каталог идей</a:t>
            </a:r>
          </a:p>
          <a:p>
            <a:r>
              <a:rPr lang="en-US" sz="2400" b="1" dirty="0" smtClean="0"/>
              <a:t>http://blog.topmarks.co.uk Free-mini-book-templates</a:t>
            </a:r>
          </a:p>
          <a:p>
            <a:r>
              <a:rPr lang="en-US" sz="2400" b="1" dirty="0" smtClean="0"/>
              <a:t>http://www.homeschoolshare.com </a:t>
            </a:r>
            <a:r>
              <a:rPr lang="ru-RU" sz="2400" dirty="0" smtClean="0"/>
              <a:t>систематизация шаблонов по темам</a:t>
            </a:r>
          </a:p>
          <a:p>
            <a:r>
              <a:rPr lang="en-US" sz="2400" b="1" dirty="0" smtClean="0"/>
              <a:t>https://</a:t>
            </a:r>
            <a:r>
              <a:rPr lang="en-US" sz="2400" b="1" dirty="0" smtClean="0"/>
              <a:t>aphrogranger.wordpress.com/2016/06/27/interacti</a:t>
            </a:r>
            <a:r>
              <a:rPr lang="ru-RU" sz="2400" b="1" dirty="0" err="1" smtClean="0"/>
              <a:t>ve-grammar-notebooks</a:t>
            </a:r>
            <a:r>
              <a:rPr lang="ru-RU" sz="2400" b="1" dirty="0" smtClean="0"/>
              <a:t>/ </a:t>
            </a:r>
            <a:r>
              <a:rPr lang="ru-RU" sz="2400" dirty="0" err="1" smtClean="0"/>
              <a:t>блог</a:t>
            </a:r>
            <a:r>
              <a:rPr lang="ru-RU" sz="2400" dirty="0" smtClean="0"/>
              <a:t> учителя из Греции </a:t>
            </a:r>
            <a:r>
              <a:rPr lang="ru-RU" sz="2400" dirty="0" smtClean="0"/>
              <a:t>с огромным </a:t>
            </a:r>
            <a:r>
              <a:rPr lang="ru-RU" sz="2400" dirty="0" smtClean="0"/>
              <a:t>количеством идей для ведения </a:t>
            </a:r>
            <a:r>
              <a:rPr lang="ru-RU" sz="2400" dirty="0" smtClean="0"/>
              <a:t>интерактивной тетради</a:t>
            </a:r>
            <a:endParaRPr lang="ru-RU" sz="2400" dirty="0" smtClean="0"/>
          </a:p>
          <a:p>
            <a:r>
              <a:rPr lang="en-US" sz="2400" b="1" dirty="0" smtClean="0"/>
              <a:t>https://vk.com/superfamilyenglish </a:t>
            </a:r>
            <a:r>
              <a:rPr lang="en-US" sz="2400" b="1" dirty="0" smtClean="0"/>
              <a:t>-</a:t>
            </a:r>
            <a:r>
              <a:rPr lang="ru-RU" sz="2400" b="1" dirty="0" smtClean="0"/>
              <a:t> </a:t>
            </a:r>
            <a:r>
              <a:rPr lang="ru-RU" sz="2400" dirty="0" smtClean="0"/>
              <a:t>авторская </a:t>
            </a:r>
            <a:r>
              <a:rPr lang="ru-RU" sz="2400" dirty="0" smtClean="0"/>
              <a:t>система обучения Анастасии Рыковой</a:t>
            </a:r>
            <a:endParaRPr lang="ru-RU" sz="2400" dirty="0" smtClean="0"/>
          </a:p>
        </p:txBody>
      </p:sp>
    </p:spTree>
    <p:extLst>
      <p:ext uri="{BB962C8B-B14F-4D97-AF65-F5344CB8AC3E}">
        <p14:creationId xmlns:p14="http://schemas.microsoft.com/office/powerpoint/2010/main" xmlns="" val="181547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96715" y="-73678"/>
            <a:ext cx="9299939" cy="6957392"/>
          </a:xfrm>
          <a:prstGeom prst="rect">
            <a:avLst/>
          </a:prstGeom>
          <a:noFill/>
        </p:spPr>
      </p:pic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1547664" y="1103192"/>
            <a:ext cx="7247656" cy="5134119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400" dirty="0" smtClean="0"/>
              <a:t>        Согласно </a:t>
            </a:r>
            <a:r>
              <a:rPr lang="ru-RU" sz="2400" dirty="0"/>
              <a:t>ФГОС одной из целей обучения является воспитание у школьников положительного отношения и интереса к процессу обучения</a:t>
            </a:r>
            <a:r>
              <a:rPr lang="ru-RU" sz="2400" dirty="0" smtClean="0"/>
              <a:t>.</a:t>
            </a:r>
          </a:p>
          <a:p>
            <a:pPr marL="0" indent="0" algn="just">
              <a:buNone/>
            </a:pPr>
            <a:r>
              <a:rPr lang="ru-RU" sz="2400" dirty="0" smtClean="0"/>
              <a:t>         Поэтому, педагогическое </a:t>
            </a:r>
            <a:r>
              <a:rPr lang="ru-RU" sz="2400" dirty="0"/>
              <a:t>мастерство современного учителя заключается в том, чтобы поддерживать и стимулировать интерес обучающихся к получению знаний. 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5" name="Рисунок 4" descr="3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059832" y="4725144"/>
            <a:ext cx="4572000" cy="1457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185769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96715" y="-73678"/>
            <a:ext cx="9299939" cy="6957392"/>
          </a:xfrm>
          <a:prstGeom prst="rect">
            <a:avLst/>
          </a:prstGeom>
          <a:noFill/>
        </p:spPr>
      </p:pic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1691680" y="1052736"/>
            <a:ext cx="7247656" cy="4608512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400" dirty="0" smtClean="0"/>
              <a:t>Одной из таких современных методик является методика интерактивного обучения.</a:t>
            </a:r>
          </a:p>
          <a:p>
            <a:pPr marL="0" indent="0" algn="just">
              <a:buNone/>
            </a:pPr>
            <a:r>
              <a:rPr lang="ru-RU" sz="2400" dirty="0" smtClean="0"/>
              <a:t>Суть </a:t>
            </a:r>
            <a:r>
              <a:rPr lang="ru-RU" sz="2400" dirty="0"/>
              <a:t>интерактивного обучения состоит в том, что учебный процесс  </a:t>
            </a:r>
            <a:r>
              <a:rPr lang="ru-RU" sz="2400" dirty="0" smtClean="0"/>
              <a:t>строится таким </a:t>
            </a:r>
            <a:r>
              <a:rPr lang="ru-RU" sz="2400" dirty="0"/>
              <a:t>образом, что практически все обучающиеся оказываются вовлеченными в процесс </a:t>
            </a:r>
            <a:r>
              <a:rPr lang="ru-RU" sz="2400" dirty="0" smtClean="0"/>
              <a:t>познания. </a:t>
            </a:r>
            <a:r>
              <a:rPr lang="ru-RU" sz="2400" dirty="0"/>
              <a:t>Интерактивная методика позволяет сделать процесс обучения активным и для учителя, и для ученика.</a:t>
            </a:r>
          </a:p>
          <a:p>
            <a:pPr marL="0" indent="0" algn="just">
              <a:buNone/>
            </a:pP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xmlns="" val="2208131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96715" y="-73678"/>
            <a:ext cx="9299939" cy="6957392"/>
          </a:xfrm>
          <a:prstGeom prst="rect">
            <a:avLst/>
          </a:prstGeom>
          <a:noFill/>
        </p:spPr>
      </p:pic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1475656" y="764704"/>
            <a:ext cx="7247656" cy="5616624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 algn="just">
              <a:buNone/>
            </a:pPr>
            <a:endParaRPr lang="ru-RU" sz="2400" dirty="0" smtClean="0"/>
          </a:p>
          <a:p>
            <a:pPr marL="0" indent="0" algn="just">
              <a:buNone/>
            </a:pPr>
            <a:r>
              <a:rPr lang="ru-RU" sz="2400" dirty="0"/>
              <a:t> Работа с интерактивными тетрадями - это передовая методика, придуманная американцами для обучения детей школьного возраста, такие тетради позволяют изучать любой школьный предмет весело и увлекательно.</a:t>
            </a:r>
          </a:p>
          <a:p>
            <a:pPr marL="0" indent="0">
              <a:buNone/>
            </a:pPr>
            <a:endParaRPr lang="ru-RU" sz="2400" dirty="0"/>
          </a:p>
        </p:txBody>
      </p:sp>
      <p:pic>
        <p:nvPicPr>
          <p:cNvPr id="5" name="Рисунок 4" descr="27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347864" y="3789040"/>
            <a:ext cx="3600400" cy="24957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426856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96715" y="-73678"/>
            <a:ext cx="9299939" cy="6957392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619672" y="274638"/>
            <a:ext cx="7067128" cy="1143000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3200" dirty="0" smtClean="0"/>
              <a:t>Что такое интерактивная тетрадь?</a:t>
            </a:r>
            <a:endParaRPr lang="ru-RU" sz="3200" dirty="0"/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1547664" y="1700808"/>
            <a:ext cx="7247656" cy="4603650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400" dirty="0" smtClean="0"/>
              <a:t>      Интерактивная тетрадь </a:t>
            </a:r>
            <a:r>
              <a:rPr lang="ru-RU" sz="2400" dirty="0"/>
              <a:t>- это тетрадь, которая содержит в себе различные интерактивные шаблоны и элементы, направленные, главным образом на изучение правил и лексики по различным темам</a:t>
            </a:r>
            <a:r>
              <a:rPr lang="ru-RU" sz="2400" dirty="0" smtClean="0"/>
              <a:t>.</a:t>
            </a:r>
          </a:p>
          <a:p>
            <a:pPr marL="0" indent="0" algn="just">
              <a:buNone/>
            </a:pPr>
            <a:r>
              <a:rPr lang="ru-RU" sz="2400" dirty="0" smtClean="0"/>
              <a:t>        </a:t>
            </a:r>
            <a:endParaRPr lang="ru-RU" sz="2400" dirty="0"/>
          </a:p>
        </p:txBody>
      </p:sp>
      <p:pic>
        <p:nvPicPr>
          <p:cNvPr id="9" name="Рисунок 8" descr="C:\Users\ученик_3\Desktop\аапа\IMG_20210127_193822.jpg"/>
          <p:cNvPicPr/>
          <p:nvPr/>
        </p:nvPicPr>
        <p:blipFill>
          <a:blip r:embed="rId3" cstate="print"/>
          <a:srcRect t="4231"/>
          <a:stretch>
            <a:fillRect/>
          </a:stretch>
        </p:blipFill>
        <p:spPr bwMode="auto">
          <a:xfrm>
            <a:off x="1785918" y="3571876"/>
            <a:ext cx="1711765" cy="21892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C:\Users\ученик_3\Desktop\аапа\IMG_20210127_193940.jpg"/>
          <p:cNvPicPr/>
          <p:nvPr/>
        </p:nvPicPr>
        <p:blipFill>
          <a:blip r:embed="rId4" cstate="print"/>
          <a:srcRect l="6469" t="24540" r="6425"/>
          <a:stretch>
            <a:fillRect/>
          </a:stretch>
        </p:blipFill>
        <p:spPr bwMode="auto">
          <a:xfrm>
            <a:off x="6429388" y="3571876"/>
            <a:ext cx="1874568" cy="21629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C:\Users\ученик_3\Desktop\аапа\IMG_20210127_194259.jpg"/>
          <p:cNvPicPr/>
          <p:nvPr/>
        </p:nvPicPr>
        <p:blipFill>
          <a:blip r:embed="rId5" cstate="print"/>
          <a:srcRect t="5592" r="6584"/>
          <a:stretch>
            <a:fillRect/>
          </a:stretch>
        </p:blipFill>
        <p:spPr bwMode="auto">
          <a:xfrm>
            <a:off x="4071934" y="3286124"/>
            <a:ext cx="1871297" cy="25233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633666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96715" y="-73678"/>
            <a:ext cx="9299939" cy="6957392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619672" y="274638"/>
            <a:ext cx="7067128" cy="1143000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sz="3200" dirty="0"/>
              <a:t>Задачи, которые помогают </a:t>
            </a:r>
            <a:r>
              <a:rPr lang="ru-RU" sz="3200" dirty="0" smtClean="0"/>
              <a:t>решать</a:t>
            </a:r>
            <a:br>
              <a:rPr lang="ru-RU" sz="3200" dirty="0" smtClean="0"/>
            </a:br>
            <a:r>
              <a:rPr lang="ru-RU" sz="3200" dirty="0" smtClean="0"/>
              <a:t>интерактивные тетради:</a:t>
            </a:r>
            <a:r>
              <a:rPr lang="ru-RU" sz="3200" dirty="0"/>
              <a:t/>
            </a:r>
            <a:br>
              <a:rPr lang="ru-RU" sz="3200" dirty="0"/>
            </a:br>
            <a:endParaRPr lang="ru-RU" sz="3200" dirty="0"/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1547664" y="1700808"/>
            <a:ext cx="7247656" cy="4603650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 fontScale="85000" lnSpcReduction="10000"/>
          </a:bodyPr>
          <a:lstStyle/>
          <a:p>
            <a:pPr lvl="0"/>
            <a:r>
              <a:rPr lang="ru-RU" dirty="0" smtClean="0"/>
              <a:t> </a:t>
            </a:r>
            <a:r>
              <a:rPr lang="ru-RU" dirty="0"/>
              <a:t>компактная </a:t>
            </a:r>
            <a:r>
              <a:rPr lang="ru-RU" dirty="0" smtClean="0"/>
              <a:t>организация </a:t>
            </a:r>
            <a:r>
              <a:rPr lang="ru-RU" dirty="0"/>
              <a:t>информации по изучаемой теме;</a:t>
            </a:r>
          </a:p>
          <a:p>
            <a:pPr lvl="0"/>
            <a:r>
              <a:rPr lang="ru-RU" dirty="0" smtClean="0"/>
              <a:t> </a:t>
            </a:r>
            <a:r>
              <a:rPr lang="ru-RU" dirty="0"/>
              <a:t>визуализация теоретического материала;</a:t>
            </a:r>
          </a:p>
          <a:p>
            <a:pPr lvl="0"/>
            <a:r>
              <a:rPr lang="ru-RU" dirty="0" smtClean="0"/>
              <a:t> </a:t>
            </a:r>
            <a:r>
              <a:rPr lang="ru-RU" dirty="0"/>
              <a:t>структурирование сложной информации;</a:t>
            </a:r>
          </a:p>
          <a:p>
            <a:pPr lvl="0"/>
            <a:r>
              <a:rPr lang="ru-RU" dirty="0" smtClean="0"/>
              <a:t> </a:t>
            </a:r>
            <a:r>
              <a:rPr lang="ru-RU" dirty="0"/>
              <a:t>многократное повторение и закрепление материала по пройденной теме, учитывая различные  способы восприятия информации детьми (</a:t>
            </a:r>
            <a:r>
              <a:rPr lang="ru-RU" dirty="0" err="1"/>
              <a:t>аудиалы</a:t>
            </a:r>
            <a:r>
              <a:rPr lang="ru-RU" dirty="0"/>
              <a:t>, </a:t>
            </a:r>
            <a:r>
              <a:rPr lang="ru-RU" dirty="0" err="1"/>
              <a:t>визуалы</a:t>
            </a:r>
            <a:r>
              <a:rPr lang="ru-RU" dirty="0"/>
              <a:t>, </a:t>
            </a:r>
            <a:r>
              <a:rPr lang="ru-RU" dirty="0" err="1" smtClean="0"/>
              <a:t>кинестеты</a:t>
            </a:r>
            <a:r>
              <a:rPr lang="ru-RU" dirty="0" smtClean="0"/>
              <a:t>);</a:t>
            </a:r>
            <a:endParaRPr lang="ru-RU" dirty="0"/>
          </a:p>
          <a:p>
            <a:pPr lvl="0"/>
            <a:r>
              <a:rPr lang="ru-RU" dirty="0" smtClean="0"/>
              <a:t>развитие </a:t>
            </a:r>
            <a:r>
              <a:rPr lang="ru-RU" dirty="0"/>
              <a:t>познавательного интереса и творческого мышления.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087254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96715" y="-73678"/>
            <a:ext cx="9299939" cy="6957392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619672" y="274638"/>
            <a:ext cx="7067128" cy="1143000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3200" dirty="0" smtClean="0"/>
              <a:t>Как выглядит интерактивная тетрадь?</a:t>
            </a:r>
            <a:endParaRPr lang="ru-RU" sz="3200" dirty="0"/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1285852" y="1628800"/>
            <a:ext cx="3071834" cy="4453955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ru-RU" sz="2400" dirty="0" smtClean="0"/>
              <a:t>Это обычная </a:t>
            </a:r>
            <a:r>
              <a:rPr lang="ru-RU" sz="2400" dirty="0"/>
              <a:t>тетрадь в клеточку или на кольцах, </a:t>
            </a:r>
            <a:r>
              <a:rPr lang="ru-RU" sz="2400" dirty="0" smtClean="0"/>
              <a:t> внутри которой размещаются  разнообразные вкладыши</a:t>
            </a:r>
            <a:r>
              <a:rPr lang="ru-RU" sz="2400" dirty="0"/>
              <a:t>, </a:t>
            </a:r>
            <a:r>
              <a:rPr lang="ru-RU" sz="2400" dirty="0" smtClean="0"/>
              <a:t>, кармашки, шаблоны</a:t>
            </a:r>
            <a:r>
              <a:rPr lang="ru-RU" sz="2400" dirty="0"/>
              <a:t>, конвертики, </a:t>
            </a:r>
            <a:r>
              <a:rPr lang="ru-RU" sz="2400" dirty="0" smtClean="0"/>
              <a:t>книжки, </a:t>
            </a:r>
            <a:r>
              <a:rPr lang="ru-RU" sz="2400" dirty="0"/>
              <a:t>которые складываются и </a:t>
            </a:r>
            <a:r>
              <a:rPr lang="ru-RU" sz="2400" dirty="0" smtClean="0"/>
              <a:t>раскладываются.</a:t>
            </a:r>
          </a:p>
          <a:p>
            <a:pPr marL="0" indent="0" algn="just">
              <a:buNone/>
            </a:pPr>
            <a:endParaRPr lang="ru-RU" sz="2400" dirty="0"/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7" name="Содержимое 6" descr="C:\Users\ученик_3\Desktop\аапа\IMG_20210127_194044.jpg"/>
          <p:cNvPicPr>
            <a:picLocks noGrp="1"/>
          </p:cNvPicPr>
          <p:nvPr>
            <p:ph sz="half" idx="2"/>
          </p:nvPr>
        </p:nvPicPr>
        <p:blipFill>
          <a:blip r:embed="rId3" cstate="print"/>
          <a:srcRect t="17089" b="8228"/>
          <a:stretch>
            <a:fillRect/>
          </a:stretch>
        </p:blipFill>
        <p:spPr bwMode="auto">
          <a:xfrm>
            <a:off x="4714876" y="1643050"/>
            <a:ext cx="2114536" cy="21134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C:\Users\ученик_3\Desktop\аапа\IMG_20210127_194111.jpg"/>
          <p:cNvPicPr/>
          <p:nvPr/>
        </p:nvPicPr>
        <p:blipFill>
          <a:blip r:embed="rId4" cstate="print"/>
          <a:srcRect t="35628" r="13753"/>
          <a:stretch>
            <a:fillRect/>
          </a:stretch>
        </p:blipFill>
        <p:spPr bwMode="auto">
          <a:xfrm>
            <a:off x="7000892" y="1643050"/>
            <a:ext cx="1963146" cy="20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C:\Users\ученик_3\Desktop\аапа\IMG_20210127_193618.jpg"/>
          <p:cNvPicPr/>
          <p:nvPr/>
        </p:nvPicPr>
        <p:blipFill>
          <a:blip r:embed="rId5" cstate="print"/>
          <a:srcRect l="20661" t="12451" b="15953"/>
          <a:stretch>
            <a:fillRect/>
          </a:stretch>
        </p:blipFill>
        <p:spPr bwMode="auto">
          <a:xfrm>
            <a:off x="4786314" y="4357694"/>
            <a:ext cx="1997687" cy="1571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 descr="C:\Users\ученик_3\Desktop\аапа\IMG_20210127_193630.jpg"/>
          <p:cNvPicPr/>
          <p:nvPr/>
        </p:nvPicPr>
        <p:blipFill>
          <a:blip r:embed="rId6" cstate="print"/>
          <a:srcRect l="21066" b="31034"/>
          <a:stretch>
            <a:fillRect/>
          </a:stretch>
        </p:blipFill>
        <p:spPr bwMode="auto">
          <a:xfrm>
            <a:off x="6929454" y="4429132"/>
            <a:ext cx="2000264" cy="12364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1601881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96715" y="-73678"/>
            <a:ext cx="9299939" cy="6957392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571604" y="285728"/>
            <a:ext cx="7067128" cy="1143000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3200" dirty="0" smtClean="0"/>
              <a:t>Когда можно использовать эти тетради?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1285852" y="1628800"/>
            <a:ext cx="3357586" cy="4453955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 algn="just"/>
            <a:r>
              <a:rPr lang="ru-RU" sz="2400" dirty="0" smtClean="0"/>
              <a:t>Введение материала.</a:t>
            </a:r>
          </a:p>
          <a:p>
            <a:pPr marL="0" indent="0" algn="just"/>
            <a:r>
              <a:rPr lang="ru-RU" sz="2400" dirty="0" smtClean="0"/>
              <a:t>Для отработки материала.</a:t>
            </a:r>
          </a:p>
          <a:p>
            <a:pPr marL="0" indent="0" algn="just"/>
            <a:r>
              <a:rPr lang="ru-RU" sz="2400" dirty="0" smtClean="0"/>
              <a:t>Повторение темы.</a:t>
            </a:r>
          </a:p>
          <a:p>
            <a:pPr marL="0" indent="0" algn="just"/>
            <a:r>
              <a:rPr lang="ru-RU" sz="2400" dirty="0" smtClean="0"/>
              <a:t>Демонстрационный материал.</a:t>
            </a:r>
            <a:endParaRPr lang="ru-RU" sz="2400" dirty="0"/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10" name="Рисунок 9" descr="C:\Users\ученик_3\Desktop\аапа\IMG_20210127_193443.jpg"/>
          <p:cNvPicPr/>
          <p:nvPr/>
        </p:nvPicPr>
        <p:blipFill>
          <a:blip r:embed="rId3" cstate="print"/>
          <a:srcRect t="9294" r="10322" b="19621"/>
          <a:stretch>
            <a:fillRect/>
          </a:stretch>
        </p:blipFill>
        <p:spPr bwMode="auto">
          <a:xfrm>
            <a:off x="5143504" y="2000240"/>
            <a:ext cx="3436327" cy="36312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1601881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99392"/>
            <a:ext cx="9299939" cy="6957392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259632" y="274638"/>
            <a:ext cx="7427168" cy="1143000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2400" b="1" dirty="0" smtClean="0"/>
              <a:t>Оформленные странички</a:t>
            </a:r>
            <a:br>
              <a:rPr lang="ru-RU" sz="2400" b="1" dirty="0" smtClean="0"/>
            </a:br>
            <a:r>
              <a:rPr lang="ru-RU" sz="2400" b="1" dirty="0" smtClean="0"/>
              <a:t>по темам</a:t>
            </a:r>
            <a:endParaRPr lang="ru-RU" sz="2400" b="1" dirty="0"/>
          </a:p>
        </p:txBody>
      </p:sp>
      <p:pic>
        <p:nvPicPr>
          <p:cNvPr id="8" name="Рисунок 7" descr="C:\Users\ученик_3\Desktop\аапа\IMG_20210127_193655.jpg"/>
          <p:cNvPicPr/>
          <p:nvPr/>
        </p:nvPicPr>
        <p:blipFill>
          <a:blip r:embed="rId3" cstate="print"/>
          <a:srcRect l="15131" t="6391" r="16833"/>
          <a:stretch>
            <a:fillRect/>
          </a:stretch>
        </p:blipFill>
        <p:spPr bwMode="auto">
          <a:xfrm>
            <a:off x="2928926" y="1643050"/>
            <a:ext cx="4278848" cy="4286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1323633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362</TotalTime>
  <Words>386</Words>
  <Application>Microsoft Office PowerPoint</Application>
  <PresentationFormat>Экран (4:3)</PresentationFormat>
  <Paragraphs>52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   Что такое интерактивные  тетради и в чем секрет их эффективности?   РМО учителей иностранного языка Пономарева Е.А. 28 января 2021  </vt:lpstr>
      <vt:lpstr>Слайд 2</vt:lpstr>
      <vt:lpstr>Слайд 3</vt:lpstr>
      <vt:lpstr>Слайд 4</vt:lpstr>
      <vt:lpstr>Что такое интерактивная тетрадь?</vt:lpstr>
      <vt:lpstr>Задачи, которые помогают решать интерактивные тетради: </vt:lpstr>
      <vt:lpstr>Как выглядит интерактивная тетрадь?</vt:lpstr>
      <vt:lpstr>Когда можно использовать эти тетради?</vt:lpstr>
      <vt:lpstr>Оформленные странички по темам</vt:lpstr>
      <vt:lpstr> Оформленные странички </vt:lpstr>
      <vt:lpstr>Оформленные странички  </vt:lpstr>
      <vt:lpstr>Оформленные странички  </vt:lpstr>
      <vt:lpstr>Слайд 13</vt:lpstr>
      <vt:lpstr>Слайд 14</vt:lpstr>
      <vt:lpstr>Результаты использования интерактивной тетради </vt:lpstr>
      <vt:lpstr>  Плюсы и минусы работы с интерактивными тетрадями в школе   </vt:lpstr>
      <vt:lpstr>Формирование самооценки</vt:lpstr>
      <vt:lpstr>Интернет-ресурсы с идеями для создания шаблонов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Люда</dc:creator>
  <cp:lastModifiedBy>ученик_3</cp:lastModifiedBy>
  <cp:revision>42</cp:revision>
  <dcterms:created xsi:type="dcterms:W3CDTF">2017-08-23T22:17:06Z</dcterms:created>
  <dcterms:modified xsi:type="dcterms:W3CDTF">2021-01-27T16:16:47Z</dcterms:modified>
</cp:coreProperties>
</file>