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57" r:id="rId5"/>
    <p:sldId id="258" r:id="rId6"/>
    <p:sldId id="260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54123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7" y="-15240"/>
            <a:ext cx="9177867" cy="685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356800" y="230053"/>
            <a:ext cx="6650924" cy="83099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РМО учителей иностранного языка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25.03.2021г.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16382" y="1204800"/>
            <a:ext cx="5331760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 приемы работы на уроках иностранного языка с детьми с ОВЗ в инклюзивных классах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548879"/>
            <a:ext cx="5859324" cy="401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1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7" y="-152400"/>
            <a:ext cx="91778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3766" y="228600"/>
            <a:ext cx="5562600" cy="13396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 английскому языку детей с задержкой психического развития в МОУ «Киргинская СОШ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3766" y="1752600"/>
            <a:ext cx="5715000" cy="40934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Ветошкина Наталья Рудольфовна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познакомила коллег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РМО со специальными образовательными условиями,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мы должны создавать, независимо от урока, история, математика, биология, английский язык.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познакомила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рабочей программой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обучающихся с ЗПР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Рудольфовна поделилась опытом работы 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обучающихся с ЗПР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этапах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Предложила разные  приемы и формы   для освоения всех видов речевой деятельности при обучению иностранному языку.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35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" y="0"/>
            <a:ext cx="917786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65475" y="412178"/>
            <a:ext cx="5331760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Инклюзивное обучение на уроках иностранного языка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1655353"/>
            <a:ext cx="6109910" cy="50783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Ипатова </a:t>
            </a:r>
            <a:r>
              <a:rPr lang="ru-RU" dirty="0"/>
              <a:t>Евгения </a:t>
            </a:r>
            <a:r>
              <a:rPr lang="ru-RU" dirty="0" smtClean="0"/>
              <a:t>Нестеровна из МОУ «Зайковская СОШ №1» поделилась опытом </a:t>
            </a:r>
            <a:r>
              <a:rPr lang="ru-RU" dirty="0"/>
              <a:t>реализации инклюзивного обучения на уроках иностранного </a:t>
            </a:r>
            <a:r>
              <a:rPr lang="ru-RU" dirty="0" smtClean="0"/>
              <a:t>языка и отметила, что </a:t>
            </a:r>
            <a:r>
              <a:rPr lang="ru-RU" dirty="0"/>
              <a:t>на уроках </a:t>
            </a:r>
            <a:r>
              <a:rPr lang="ru-RU" dirty="0" smtClean="0"/>
              <a:t>рекомендуется: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формировать </a:t>
            </a:r>
            <a:r>
              <a:rPr lang="ru-RU" dirty="0"/>
              <a:t>лексические умения в ходе выполнения упражнений(которые обеспечивают запоминание новых слов и выражений и употребление их в речи);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использовать информационно-коммуникационные технологии(, что позволяет «особенному» ребенку с удовольствием заниматься английским языком);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создавать благоприятный психологический климат;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использовать здоровье сберегающие технологии, иллюстративный и аудиоматериал, интерактивные элементарные задания на CD;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формировать ситуации успеха просто необходимо на каждом уроке, чтобы ребенок с ОВЗ почувствовал радость от малого, но хорошо выполненного задания.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A1857223-89B0-4261-8920-D8A6FCFB3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5" y="13243"/>
            <a:ext cx="1884775" cy="1642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6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7" y="-15240"/>
            <a:ext cx="917786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76200"/>
            <a:ext cx="8229599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Нестеровна представила  подробную технологическую карту урока английского языка в начальной школе и поделилась опытом работы, когда в классе находятся и «дети норм» и дети с ОВЗ.</a:t>
            </a:r>
          </a:p>
        </p:txBody>
      </p:sp>
      <p:graphicFrame>
        <p:nvGraphicFramePr>
          <p:cNvPr id="6" name="Объект 3">
            <a:extLst>
              <a:ext uri="{FF2B5EF4-FFF2-40B4-BE49-F238E27FC236}">
                <a16:creationId xmlns="" xmlns:a16="http://schemas.microsoft.com/office/drawing/2014/main" id="{61356418-7793-40B8-9840-E0489C5F35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310165"/>
              </p:ext>
            </p:extLst>
          </p:nvPr>
        </p:nvGraphicFramePr>
        <p:xfrm>
          <a:off x="152400" y="990600"/>
          <a:ext cx="8763000" cy="5643819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tblPr>
              <a:tblGrid>
                <a:gridCol w="235858">
                  <a:extLst>
                    <a:ext uri="{9D8B030D-6E8A-4147-A177-3AD203B41FA5}">
                      <a16:colId xmlns="" xmlns:a16="http://schemas.microsoft.com/office/drawing/2014/main" val="4259763816"/>
                    </a:ext>
                  </a:extLst>
                </a:gridCol>
                <a:gridCol w="1262089">
                  <a:extLst>
                    <a:ext uri="{9D8B030D-6E8A-4147-A177-3AD203B41FA5}">
                      <a16:colId xmlns="" xmlns:a16="http://schemas.microsoft.com/office/drawing/2014/main" val="3582911801"/>
                    </a:ext>
                  </a:extLst>
                </a:gridCol>
                <a:gridCol w="981155">
                  <a:extLst>
                    <a:ext uri="{9D8B030D-6E8A-4147-A177-3AD203B41FA5}">
                      <a16:colId xmlns="" xmlns:a16="http://schemas.microsoft.com/office/drawing/2014/main" val="2697111061"/>
                    </a:ext>
                  </a:extLst>
                </a:gridCol>
                <a:gridCol w="1874225">
                  <a:extLst>
                    <a:ext uri="{9D8B030D-6E8A-4147-A177-3AD203B41FA5}">
                      <a16:colId xmlns="" xmlns:a16="http://schemas.microsoft.com/office/drawing/2014/main" val="1745303170"/>
                    </a:ext>
                  </a:extLst>
                </a:gridCol>
                <a:gridCol w="1376144">
                  <a:extLst>
                    <a:ext uri="{9D8B030D-6E8A-4147-A177-3AD203B41FA5}">
                      <a16:colId xmlns="" xmlns:a16="http://schemas.microsoft.com/office/drawing/2014/main" val="532829867"/>
                    </a:ext>
                  </a:extLst>
                </a:gridCol>
                <a:gridCol w="2007432">
                  <a:extLst>
                    <a:ext uri="{9D8B030D-6E8A-4147-A177-3AD203B41FA5}">
                      <a16:colId xmlns="" xmlns:a16="http://schemas.microsoft.com/office/drawing/2014/main" val="553000288"/>
                    </a:ext>
                  </a:extLst>
                </a:gridCol>
                <a:gridCol w="1026097">
                  <a:extLst>
                    <a:ext uri="{9D8B030D-6E8A-4147-A177-3AD203B41FA5}">
                      <a16:colId xmlns="" xmlns:a16="http://schemas.microsoft.com/office/drawing/2014/main" val="4052986610"/>
                    </a:ext>
                  </a:extLst>
                </a:gridCol>
              </a:tblGrid>
              <a:tr h="12269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№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Название этапа урока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Цель этапа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Действия учителя по организации деятельности учащихся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Действия учащихся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УУД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3934327"/>
                  </a:ext>
                </a:extLst>
              </a:tr>
              <a:tr h="258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Общеобразовательная программа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ОВЗ (нарушение зрения)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381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12717072"/>
                  </a:ext>
                </a:extLst>
              </a:tr>
              <a:tr h="25465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1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Орг. момент.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2 мин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Проверка готовности уроки, приветствие учителя, погружение в языковую среду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Приветствие</a:t>
                      </a:r>
                      <a:r>
                        <a:rPr lang="en-US" sz="1050" dirty="0">
                          <a:effectLst/>
                        </a:rPr>
                        <a:t>.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-Stand up, children. Good morning.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I'm glad to see you.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en-US" sz="1050" dirty="0">
                          <a:effectLst/>
                        </a:rPr>
                        <a:t>Look on your table. Do you have a book? (workbook, pen, Pencil.)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050" dirty="0">
                          <a:effectLst/>
                        </a:rPr>
                        <a:t>- We’re glad to see you too! </a:t>
                      </a:r>
                      <a:r>
                        <a:rPr lang="ru-RU" sz="1050" dirty="0">
                          <a:effectLst/>
                        </a:rPr>
                        <a:t>Учащиеся приветствуют учителя.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Регулятивные: Саморегуляция.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6961244"/>
                  </a:ext>
                </a:extLst>
              </a:tr>
              <a:tr h="6314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Проверяют готовность к уроку.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Проверяет готовность к уроку под наблюдением (руководством) учителя.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2141759"/>
                  </a:ext>
                </a:extLst>
              </a:tr>
              <a:tr h="2706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2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Фонетическая зарядка</a:t>
                      </a:r>
                      <a:br>
                        <a:rPr lang="ru-RU" sz="1050">
                          <a:effectLst/>
                        </a:rPr>
                      </a:br>
                      <a:r>
                        <a:rPr lang="ru-RU" sz="1050">
                          <a:effectLst/>
                        </a:rPr>
                        <a:t>4 мин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снятие появления возможных фонетических сложностей, актуализация знаний по теме откр. и закрытый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Давайте потренируем наши язычки</a:t>
                      </a:r>
                      <a:r>
                        <a:rPr lang="en-US" sz="1050" dirty="0">
                          <a:effectLst/>
                        </a:rPr>
                        <a:t>. Repeat after me: name, make, plate, skate, take, lake, date, pale, wake, brave, fame, flake.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Что общего во всех этих словах?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Какой гласный звук повторяется во всех этих словах? Какая буква его дает? В каком слоге?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 err="1">
                          <a:effectLst/>
                        </a:rPr>
                        <a:t>Ok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err="1">
                          <a:effectLst/>
                        </a:rPr>
                        <a:t>the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next</a:t>
                      </a:r>
                      <a:r>
                        <a:rPr lang="ru-RU" sz="1050" dirty="0">
                          <a:effectLst/>
                        </a:rPr>
                        <a:t> </a:t>
                      </a:r>
                      <a:r>
                        <a:rPr lang="ru-RU" sz="1050" dirty="0" err="1">
                          <a:effectLst/>
                        </a:rPr>
                        <a:t>words</a:t>
                      </a:r>
                      <a:r>
                        <a:rPr lang="ru-RU" sz="1050" dirty="0">
                          <a:effectLst/>
                        </a:rPr>
                        <a:t>. </a:t>
                      </a:r>
                      <a:r>
                        <a:rPr lang="en-US" sz="1050" dirty="0">
                          <a:effectLst/>
                        </a:rPr>
                        <a:t>Repeat after me: cat, stamp, camp, black, fat, hand, can, sad, bad, pan, rat, lamp, flat, sand, land, bat, bank, has.</a:t>
                      </a:r>
                      <a:br>
                        <a:rPr lang="en-US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А в этих словах какой гласный звук повторяется? Какая буква дает?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В каком слоге?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Учащиеся повторяют за учителем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звук [</a:t>
                      </a:r>
                      <a:r>
                        <a:rPr lang="ru-RU" sz="1050" dirty="0" err="1">
                          <a:effectLst/>
                        </a:rPr>
                        <a:t>əı</a:t>
                      </a:r>
                      <a:r>
                        <a:rPr lang="ru-RU" sz="1050" dirty="0">
                          <a:effectLst/>
                        </a:rPr>
                        <a:t>]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- общий звук [</a:t>
                      </a:r>
                      <a:r>
                        <a:rPr lang="ru-RU" sz="1050" dirty="0" err="1">
                          <a:effectLst/>
                        </a:rPr>
                        <a:t>əı</a:t>
                      </a:r>
                      <a:r>
                        <a:rPr lang="ru-RU" sz="1050" dirty="0">
                          <a:effectLst/>
                        </a:rPr>
                        <a:t>]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/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Повторяют за учителем слова со звуком [ǽ]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/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Звук [ǽ], буква </a:t>
                      </a:r>
                      <a:r>
                        <a:rPr lang="ru-RU" sz="1050" dirty="0" err="1">
                          <a:effectLst/>
                        </a:rPr>
                        <a:t>Аа</a:t>
                      </a:r>
                      <a:r>
                        <a:rPr lang="ru-RU" sz="1050" dirty="0">
                          <a:effectLst/>
                        </a:rPr>
                        <a:t> в закрытом слоге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Учащийся повторяют за учителем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звук [</a:t>
                      </a:r>
                      <a:r>
                        <a:rPr lang="ru-RU" sz="1050" dirty="0" err="1">
                          <a:effectLst/>
                        </a:rPr>
                        <a:t>əı</a:t>
                      </a:r>
                      <a:r>
                        <a:rPr lang="ru-RU" sz="1050" dirty="0">
                          <a:effectLst/>
                        </a:rPr>
                        <a:t>]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- (эй)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Повторяет за учителем слова со звуком [ǽ]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Звук (э)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Регулятивные: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осуществление самоконтроля</a:t>
                      </a:r>
                      <a:br>
                        <a:rPr lang="ru-RU" sz="1050" dirty="0">
                          <a:effectLst/>
                        </a:rPr>
                      </a:br>
                      <a:r>
                        <a:rPr lang="ru-RU" sz="1050" dirty="0">
                          <a:effectLst/>
                        </a:rPr>
                        <a:t>Коммуникативные: выслушивать мнения других учащихся.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98" marR="6898" marT="6898" marB="6898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831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36175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72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7" y="-15240"/>
            <a:ext cx="9177867" cy="6858000"/>
          </a:xfrm>
          <a:prstGeom prst="rect">
            <a:avLst/>
          </a:prstGeom>
        </p:spPr>
      </p:pic>
      <p:pic>
        <p:nvPicPr>
          <p:cNvPr id="4" name="Picture 2" descr="https://co11tula.ru/wp-content/uploads/2020/10/shkolnyj-eta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5" t="12681" r="295" b="14399"/>
          <a:stretch/>
        </p:blipFill>
        <p:spPr bwMode="auto">
          <a:xfrm>
            <a:off x="1828800" y="169231"/>
            <a:ext cx="5638800" cy="151443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17759" y="1882649"/>
            <a:ext cx="6260881" cy="42473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Еремина Алевтина Александровна из МОУ «Зайковская СОШ №1» поделилась опытом работы и рассказала о  системе </a:t>
            </a:r>
            <a:r>
              <a:rPr lang="ru-RU" dirty="0"/>
              <a:t>подготовки к </a:t>
            </a:r>
            <a:r>
              <a:rPr lang="ru-RU" dirty="0" smtClean="0"/>
              <a:t>олимпиаде, которая </a:t>
            </a:r>
            <a:r>
              <a:rPr lang="ru-RU" dirty="0"/>
              <a:t>включает несколько </a:t>
            </a:r>
            <a:r>
              <a:rPr lang="ru-RU" dirty="0" smtClean="0"/>
              <a:t>этапов.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На первом этапе при подготовке к олимпиадам  учителю необходимо выбрать именно ту кандидатуру из учащихся, которая может привести к победе. Никакого принуждения, никакого давления не должно быть, а только личная заинтересованность, личная </a:t>
            </a:r>
            <a:r>
              <a:rPr lang="ru-RU" dirty="0" smtClean="0"/>
              <a:t>увлеченность.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На втором этапе подготовки  учитель проводит диагностику уровня усвоения материала по </a:t>
            </a:r>
            <a:r>
              <a:rPr lang="ru-RU" dirty="0" smtClean="0"/>
              <a:t>предмету.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На третьем этапе составляется индивидуальный план обучения на период подготовки к олимпиаде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На четвертом этапе выбираются способы и методы организации образовательной </a:t>
            </a:r>
            <a:r>
              <a:rPr lang="ru-RU" dirty="0" smtClean="0"/>
              <a:t>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83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7" y="-30480"/>
            <a:ext cx="9177867" cy="6858000"/>
          </a:xfrm>
          <a:prstGeom prst="rect">
            <a:avLst/>
          </a:prstGeom>
        </p:spPr>
      </p:pic>
      <p:pic>
        <p:nvPicPr>
          <p:cNvPr id="5" name="Picture 4" descr="http://togur-school.tom.ru/wp-content/uploads/2020/10/VOSh17_1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41"/>
          <a:stretch/>
        </p:blipFill>
        <p:spPr bwMode="auto">
          <a:xfrm>
            <a:off x="1295600" y="7257"/>
            <a:ext cx="7238599" cy="3758271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81199" y="3962400"/>
            <a:ext cx="5867400" cy="23083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</a:bodyPr>
          <a:lstStyle/>
          <a:p>
            <a:r>
              <a:rPr lang="ru-RU" dirty="0"/>
              <a:t>И последний этап - это рефлексия. На каждом этапе подготовки к олимпиаде ученик должен анализировать, что ему удалось, что не удалось за день подготовки, с какими заданиями он справляется хуже, чтобы в индивидуальный план вносить коррективы. После проведения  олимпиады независимо, занял ученик призовое место или нет, всегда проводится разбор заданий и рефлексия. </a:t>
            </a:r>
          </a:p>
        </p:txBody>
      </p:sp>
    </p:spTree>
    <p:extLst>
      <p:ext uri="{BB962C8B-B14F-4D97-AF65-F5344CB8AC3E}">
        <p14:creationId xmlns:p14="http://schemas.microsoft.com/office/powerpoint/2010/main" val="11900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7" y="0"/>
            <a:ext cx="9177867" cy="685800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090" y="1295400"/>
            <a:ext cx="3489960" cy="475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63090" y="438537"/>
            <a:ext cx="509778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материал, который можно использовать при подготовке к олимпиаде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89336" y="2362200"/>
            <a:ext cx="350128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Olimpiada.ru</a:t>
            </a:r>
            <a:endParaRPr lang="ru-RU" sz="2800" kern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ESLprintables.com</a:t>
            </a:r>
            <a:endParaRPr lang="ru-RU" sz="2800" kern="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BBC. Learning english</a:t>
            </a:r>
          </a:p>
          <a:p>
            <a:pPr lvl="0"/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60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574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петр</cp:lastModifiedBy>
  <cp:revision>18</cp:revision>
  <dcterms:created xsi:type="dcterms:W3CDTF">2006-08-16T00:00:00Z</dcterms:created>
  <dcterms:modified xsi:type="dcterms:W3CDTF">2021-03-28T14:08:03Z</dcterms:modified>
</cp:coreProperties>
</file>