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D9FF3F6-579A-408C-9E9A-A34401760066}" type="datetimeFigureOut">
              <a:rPr lang="ru-RU" smtClean="0"/>
              <a:t>23.12.2020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43C7D2-B123-442F-815E-5BE6F95C2631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Сингапурская методика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23.12.2020, материалы с КПК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846"/>
            <a:ext cx="48768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755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Сингапурская методика на уроках физики.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КОНЭРС</a:t>
            </a:r>
            <a:r>
              <a:rPr lang="ru-RU" dirty="0"/>
              <a:t>  – «углы» - структура, в которой ученики распределяются по разным углам </a:t>
            </a:r>
            <a:r>
              <a:rPr lang="ru-RU" dirty="0" smtClean="0"/>
              <a:t>класса в </a:t>
            </a:r>
            <a:r>
              <a:rPr lang="ru-RU" dirty="0"/>
              <a:t>зависимости от выбранного ими варианта.</a:t>
            </a:r>
          </a:p>
          <a:p>
            <a:r>
              <a:rPr lang="ru-RU" i="1" dirty="0"/>
              <a:t>Фрагмент урока: проверка прежних знаний</a:t>
            </a:r>
            <a:endParaRPr lang="ru-RU" dirty="0"/>
          </a:p>
          <a:p>
            <a:r>
              <a:rPr lang="ru-RU" dirty="0"/>
              <a:t>В четырех углах класса прикреплены </a:t>
            </a:r>
            <a:r>
              <a:rPr lang="ru-RU" dirty="0" smtClean="0"/>
              <a:t>словосочетания: «Сила </a:t>
            </a:r>
            <a:r>
              <a:rPr lang="ru-RU" err="1" smtClean="0"/>
              <a:t>трения</a:t>
            </a:r>
            <a:r>
              <a:rPr lang="ru-RU" smtClean="0"/>
              <a:t>», Сила </a:t>
            </a:r>
            <a:r>
              <a:rPr lang="ru-RU" err="1" smtClean="0"/>
              <a:t>тяжести</a:t>
            </a:r>
            <a:r>
              <a:rPr lang="ru-RU" smtClean="0"/>
              <a:t>», «</a:t>
            </a:r>
            <a:r>
              <a:rPr lang="ru-RU" dirty="0" err="1" smtClean="0"/>
              <a:t>Сила</a:t>
            </a:r>
            <a:r>
              <a:rPr lang="ru-RU" dirty="0" smtClean="0"/>
              <a:t> </a:t>
            </a:r>
            <a:r>
              <a:rPr lang="ru-RU" err="1" smtClean="0"/>
              <a:t>упругости</a:t>
            </a:r>
            <a:r>
              <a:rPr lang="ru-RU" smtClean="0"/>
              <a:t>», «</a:t>
            </a:r>
            <a:r>
              <a:rPr lang="ru-RU" dirty="0" err="1" smtClean="0"/>
              <a:t>Вес</a:t>
            </a:r>
            <a:r>
              <a:rPr lang="ru-RU" dirty="0" smtClean="0"/>
              <a:t> тела». </a:t>
            </a:r>
            <a:r>
              <a:rPr lang="ru-RU" dirty="0"/>
              <a:t>Ребятам нужно вспомнить все, что они узнали о данных фигурах в ходе изучения этих тем. Учащиеся подходят к выбранному углу, находят партнера не из своей команды, вспоминают изученный материал, рассказывают друг другу, исправляют ошибки.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598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/>
              <a:t>КУИЗ-КУИЗ-ТРЭЙД</a:t>
            </a:r>
            <a:r>
              <a:rPr lang="ru-RU" dirty="0"/>
              <a:t> («опроси-опроси-обменяйся карточками» - структура, в которой учащиеся проверяют и  обучают друг друга по пройденному материалу, используя карточки с вопросами и ответами по теме).</a:t>
            </a:r>
          </a:p>
          <a:p>
            <a:r>
              <a:rPr lang="ru-RU" i="1" dirty="0"/>
              <a:t>Фрагмент урока: актуализация прежних знаний</a:t>
            </a:r>
            <a:r>
              <a:rPr lang="ru-RU" dirty="0"/>
              <a:t>.</a:t>
            </a:r>
          </a:p>
          <a:p>
            <a:r>
              <a:rPr lang="ru-RU" dirty="0"/>
              <a:t>Ребята работают в парах по плечу. Каждой паре раздаются карточки: четным номерам – вопросы, нечетным номерам – ответы. Проверяют друг друга в знании правил, используя заранее приготовленные карточки с вопросами и ответами.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440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/>
              <a:t>КЛОК </a:t>
            </a:r>
            <a:r>
              <a:rPr lang="ru-RU" u="sng" dirty="0"/>
              <a:t>БАДДИС</a:t>
            </a:r>
            <a:r>
              <a:rPr lang="ru-RU" dirty="0"/>
              <a:t>  – «друзья по часам (времени)» - структура, в которой учащиеся встречаются со своими одноклассниками в «отведенное учителем» время для эффективного взаимодействия.</a:t>
            </a:r>
          </a:p>
          <a:p>
            <a:r>
              <a:rPr lang="ru-RU" i="1" dirty="0"/>
              <a:t>Фрагмент урока: проверка домашнего задания.</a:t>
            </a:r>
            <a:endParaRPr lang="ru-RU" dirty="0"/>
          </a:p>
          <a:p>
            <a:r>
              <a:rPr lang="ru-RU" dirty="0"/>
              <a:t>Заранее приготовить картинку часов. Разложить на столы. Дети должны отметить на часах, например, время 3 и 9 часов и записать на это время тех, с кем бы они захотели встретиться. Учитель предлагает встретиться с друзьями по часам, выбранных на 9 часов и обсудить решение домашнего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1812123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/>
              <a:t>ТЭЙК ОФ – ТАЧ ДАУН</a:t>
            </a:r>
            <a:r>
              <a:rPr lang="ru-RU" dirty="0"/>
              <a:t>  – « встать – сесть» - структура для получения информации о классе (кто решил задачу одним способом, двумя, тремя), а также знакомства с классом. </a:t>
            </a:r>
          </a:p>
          <a:p>
            <a:r>
              <a:rPr lang="ru-RU" i="1" dirty="0"/>
              <a:t>Фрагмент урока: проверка домашнего задания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Если учащиеся считают утверждение верным, то они встают, в противном случае они остаются на местах.</a:t>
            </a:r>
          </a:p>
          <a:p>
            <a:r>
              <a:rPr lang="ru-RU" dirty="0"/>
              <a:t>1. Я справилась(</a:t>
            </a:r>
            <a:r>
              <a:rPr lang="ru-RU" dirty="0" err="1"/>
              <a:t>ся</a:t>
            </a:r>
            <a:r>
              <a:rPr lang="ru-RU" dirty="0"/>
              <a:t>) с домашним заданием.</a:t>
            </a:r>
          </a:p>
          <a:p>
            <a:r>
              <a:rPr lang="ru-RU" dirty="0"/>
              <a:t>2. Домашнее задание было трудным.</a:t>
            </a:r>
          </a:p>
          <a:p>
            <a:r>
              <a:rPr lang="ru-RU" dirty="0"/>
              <a:t>3. Мне родители оказывали помощь при приготовлении домашнего задания.</a:t>
            </a:r>
          </a:p>
          <a:p>
            <a:r>
              <a:rPr lang="ru-RU" dirty="0"/>
              <a:t>4. Я в хорошем настроении.</a:t>
            </a:r>
          </a:p>
          <a:p>
            <a:r>
              <a:rPr lang="ru-RU" dirty="0"/>
              <a:t>5. Я готов к уроку.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424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/>
              <a:t>ТИК – ТЭК – ТОУ </a:t>
            </a:r>
            <a:r>
              <a:rPr lang="ru-RU" dirty="0"/>
              <a:t> – «крестики – нолики» - структура, используемая для развития критического и креативного мышления, в которой участники составляют предложения, используя три слова, расположенных в любом ряду по вертикали, горизонтали и диагонали.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426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88585819"/>
              </p:ext>
            </p:extLst>
          </p:nvPr>
        </p:nvGraphicFramePr>
        <p:xfrm>
          <a:off x="457200" y="1219200"/>
          <a:ext cx="8229600" cy="5090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69670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Сила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Ньютон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Притяжение</a:t>
                      </a:r>
                      <a:endParaRPr lang="ru-RU" sz="2800" dirty="0"/>
                    </a:p>
                  </a:txBody>
                  <a:tcPr anchor="ctr"/>
                </a:tc>
              </a:tr>
              <a:tr h="169670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</a:t>
                      </a:r>
                      <a:r>
                        <a:rPr lang="en-US" sz="2800" baseline="0" dirty="0" smtClean="0"/>
                        <a:t> = 9,8</a:t>
                      </a:r>
                      <a:r>
                        <a:rPr lang="ru-RU" sz="2800" baseline="0" dirty="0" smtClean="0"/>
                        <a:t> Н/кг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Масса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Вес</a:t>
                      </a:r>
                      <a:endParaRPr lang="ru-RU" sz="2800" dirty="0"/>
                    </a:p>
                  </a:txBody>
                  <a:tcPr anchor="ctr"/>
                </a:tc>
              </a:tr>
              <a:tr h="169670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Ускорение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Динамометр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Килограмм</a:t>
                      </a:r>
                      <a:endParaRPr lang="ru-RU" sz="2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51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Сингапурская методика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Что такое сингапурская методика </a:t>
            </a:r>
            <a:r>
              <a:rPr lang="ru-RU" dirty="0" smtClean="0"/>
              <a:t>обучения?</a:t>
            </a:r>
          </a:p>
          <a:p>
            <a:r>
              <a:rPr lang="ru-RU" dirty="0"/>
              <a:t>К</a:t>
            </a:r>
            <a:r>
              <a:rPr lang="ru-RU" dirty="0" smtClean="0"/>
              <a:t>акие </a:t>
            </a:r>
            <a:r>
              <a:rPr lang="ru-RU" dirty="0"/>
              <a:t>она имеет плюсы и </a:t>
            </a:r>
            <a:r>
              <a:rPr lang="ru-RU" dirty="0" smtClean="0"/>
              <a:t>минусы? </a:t>
            </a:r>
          </a:p>
          <a:p>
            <a:r>
              <a:rPr lang="ru-RU" dirty="0" smtClean="0"/>
              <a:t>Чем </a:t>
            </a:r>
            <a:r>
              <a:rPr lang="ru-RU" dirty="0"/>
              <a:t>отличается от традиционной классно — урочной </a:t>
            </a:r>
            <a:r>
              <a:rPr lang="ru-RU" dirty="0" smtClean="0"/>
              <a:t>системы?</a:t>
            </a:r>
          </a:p>
          <a:p>
            <a:r>
              <a:rPr lang="ru-RU" dirty="0" smtClean="0"/>
              <a:t>Как </a:t>
            </a:r>
            <a:r>
              <a:rPr lang="ru-RU" dirty="0"/>
              <a:t>она реализуется в </a:t>
            </a:r>
            <a:r>
              <a:rPr lang="ru-RU" dirty="0" smtClean="0"/>
              <a:t>России?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14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Сингапурская методика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186808" cy="4937760"/>
          </a:xfrm>
        </p:spPr>
        <p:txBody>
          <a:bodyPr>
            <a:normAutofit fontScale="92500"/>
          </a:bodyPr>
          <a:lstStyle/>
          <a:p>
            <a:r>
              <a:rPr lang="ru-RU" dirty="0"/>
              <a:t>Дети сидят за партами по 4 человека, для чего парты сдвигаются, чтобы группа работала совместно, и ученики каждой группы видели друг друга.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партах учитель раскладывает бирки с номерами: это называется, согласно методике, </a:t>
            </a:r>
            <a:r>
              <a:rPr lang="ru-RU" dirty="0" err="1"/>
              <a:t>Numbered</a:t>
            </a:r>
            <a:r>
              <a:rPr lang="ru-RU" dirty="0"/>
              <a:t> </a:t>
            </a:r>
            <a:r>
              <a:rPr lang="ru-RU" dirty="0" err="1"/>
              <a:t>Heads</a:t>
            </a:r>
            <a:r>
              <a:rPr lang="ru-RU" dirty="0"/>
              <a:t> </a:t>
            </a:r>
            <a:r>
              <a:rPr lang="ru-RU" dirty="0" err="1"/>
              <a:t>Together</a:t>
            </a:r>
            <a:r>
              <a:rPr lang="ru-RU" dirty="0"/>
              <a:t> - «пронумерованные головы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15762"/>
            <a:ext cx="4032448" cy="333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98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Сингапурская методика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Современный урок по Сингапурской методике — это:</a:t>
            </a:r>
          </a:p>
          <a:p>
            <a:r>
              <a:rPr lang="ru-RU" dirty="0"/>
              <a:t>— командные формы работы;</a:t>
            </a:r>
          </a:p>
          <a:p>
            <a:r>
              <a:rPr lang="ru-RU" dirty="0"/>
              <a:t>— обучение в сотрудничестве;</a:t>
            </a:r>
          </a:p>
          <a:p>
            <a:r>
              <a:rPr lang="ru-RU" dirty="0"/>
              <a:t>— ответственность каждого за результат;</a:t>
            </a:r>
          </a:p>
          <a:p>
            <a:r>
              <a:rPr lang="ru-RU" dirty="0"/>
              <a:t>— 3К — </a:t>
            </a:r>
            <a:r>
              <a:rPr lang="ru-RU" dirty="0" err="1"/>
              <a:t>коммуникативность</a:t>
            </a:r>
            <a:r>
              <a:rPr lang="ru-RU" dirty="0"/>
              <a:t>, креативность, критическое мышление.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837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Сингапурская методика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Сингапурская </a:t>
            </a:r>
            <a:r>
              <a:rPr lang="ru-RU" dirty="0"/>
              <a:t>методика обучения представляет собой набор тезисов и формул, называемых структурами, из которых, как из кубиков ЛЕГО, строится урок. Соединять их друг с другом можно в любой последовательности.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18365"/>
            <a:ext cx="4760913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4553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структуры из которых строится </a:t>
            </a:r>
            <a:r>
              <a:rPr lang="ru-RU" dirty="0" smtClean="0"/>
              <a:t>урок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</a:t>
            </a:r>
            <a:r>
              <a:rPr lang="ru-RU" dirty="0" err="1"/>
              <a:t>мэнэдж</a:t>
            </a:r>
            <a:r>
              <a:rPr lang="ru-RU" dirty="0"/>
              <a:t> </a:t>
            </a:r>
            <a:r>
              <a:rPr lang="ru-RU" dirty="0" err="1"/>
              <a:t>мэт</a:t>
            </a:r>
            <a:r>
              <a:rPr lang="ru-RU" dirty="0"/>
              <a:t>» (управление классом) </a:t>
            </a:r>
            <a:endParaRPr lang="ru-RU" dirty="0" smtClean="0"/>
          </a:p>
          <a:p>
            <a:r>
              <a:rPr lang="ru-RU" dirty="0"/>
              <a:t>«хай </a:t>
            </a:r>
            <a:r>
              <a:rPr lang="ru-RU" dirty="0" err="1"/>
              <a:t>файв</a:t>
            </a:r>
            <a:r>
              <a:rPr lang="ru-RU" dirty="0"/>
              <a:t>» (сигнал тишины и привлечения внимания, концентрация внимания на поднятой ладони учителя</a:t>
            </a:r>
            <a:r>
              <a:rPr lang="ru-RU" dirty="0" smtClean="0"/>
              <a:t>)</a:t>
            </a:r>
          </a:p>
          <a:p>
            <a:r>
              <a:rPr lang="ru-RU" dirty="0"/>
              <a:t>«клок </a:t>
            </a:r>
            <a:r>
              <a:rPr lang="ru-RU" dirty="0" err="1"/>
              <a:t>баддис</a:t>
            </a:r>
            <a:r>
              <a:rPr lang="ru-RU" dirty="0"/>
              <a:t>» (друзья по времени</a:t>
            </a:r>
            <a:r>
              <a:rPr lang="ru-RU" dirty="0" smtClean="0"/>
              <a:t>)</a:t>
            </a:r>
          </a:p>
          <a:p>
            <a:r>
              <a:rPr lang="ru-RU" dirty="0"/>
              <a:t>«тик – </a:t>
            </a:r>
            <a:r>
              <a:rPr lang="ru-RU" dirty="0" err="1"/>
              <a:t>тэк</a:t>
            </a:r>
            <a:r>
              <a:rPr lang="ru-RU" dirty="0"/>
              <a:t> – </a:t>
            </a:r>
            <a:r>
              <a:rPr lang="ru-RU" dirty="0" err="1"/>
              <a:t>тоу</a:t>
            </a:r>
            <a:r>
              <a:rPr lang="ru-RU" dirty="0"/>
              <a:t>» (крестики – нолики</a:t>
            </a:r>
            <a:r>
              <a:rPr lang="ru-RU" dirty="0" smtClean="0"/>
              <a:t>)</a:t>
            </a:r>
          </a:p>
          <a:p>
            <a:r>
              <a:rPr lang="ru-RU" dirty="0"/>
              <a:t>«</a:t>
            </a:r>
            <a:r>
              <a:rPr lang="ru-RU" dirty="0" err="1"/>
              <a:t>сте</a:t>
            </a:r>
            <a:r>
              <a:rPr lang="ru-RU" dirty="0"/>
              <a:t> </a:t>
            </a:r>
            <a:r>
              <a:rPr lang="ru-RU" dirty="0" err="1"/>
              <a:t>зе</a:t>
            </a:r>
            <a:r>
              <a:rPr lang="ru-RU" dirty="0"/>
              <a:t> класс» («перемешай класс») </a:t>
            </a:r>
            <a:endParaRPr lang="ru-RU" dirty="0" smtClean="0"/>
          </a:p>
          <a:p>
            <a:r>
              <a:rPr lang="ru-RU" dirty="0"/>
              <a:t>«</a:t>
            </a:r>
            <a:r>
              <a:rPr lang="ru-RU" dirty="0" err="1"/>
              <a:t>конэрс</a:t>
            </a:r>
            <a:r>
              <a:rPr lang="ru-RU" dirty="0" smtClean="0"/>
              <a:t>»</a:t>
            </a:r>
          </a:p>
          <a:p>
            <a:r>
              <a:rPr lang="ru-RU" dirty="0"/>
              <a:t>«</a:t>
            </a:r>
            <a:r>
              <a:rPr lang="ru-RU" dirty="0" err="1"/>
              <a:t>сималтиниусс</a:t>
            </a:r>
            <a:r>
              <a:rPr lang="ru-RU" dirty="0"/>
              <a:t> раунд </a:t>
            </a:r>
            <a:r>
              <a:rPr lang="ru-RU" dirty="0" err="1"/>
              <a:t>тейбл</a:t>
            </a:r>
            <a:r>
              <a:rPr lang="ru-RU" dirty="0" smtClean="0"/>
              <a:t>»</a:t>
            </a:r>
          </a:p>
          <a:p>
            <a:r>
              <a:rPr lang="ru-RU" dirty="0"/>
              <a:t>«</a:t>
            </a:r>
            <a:r>
              <a:rPr lang="ru-RU" dirty="0" err="1"/>
              <a:t>куиз</a:t>
            </a:r>
            <a:r>
              <a:rPr lang="ru-RU" dirty="0"/>
              <a:t> – </a:t>
            </a:r>
            <a:r>
              <a:rPr lang="ru-RU" dirty="0" err="1"/>
              <a:t>куиз</a:t>
            </a:r>
            <a:r>
              <a:rPr lang="ru-RU" dirty="0"/>
              <a:t> – трейд</a:t>
            </a:r>
            <a:r>
              <a:rPr lang="ru-RU" dirty="0" smtClean="0"/>
              <a:t>»</a:t>
            </a:r>
          </a:p>
          <a:p>
            <a:r>
              <a:rPr lang="ru-RU" dirty="0"/>
              <a:t>«</a:t>
            </a:r>
            <a:r>
              <a:rPr lang="ru-RU" dirty="0" err="1"/>
              <a:t>таймд</a:t>
            </a:r>
            <a:r>
              <a:rPr lang="ru-RU" dirty="0"/>
              <a:t> </a:t>
            </a:r>
            <a:r>
              <a:rPr lang="ru-RU" dirty="0" err="1"/>
              <a:t>пэа</a:t>
            </a:r>
            <a:r>
              <a:rPr lang="ru-RU" dirty="0"/>
              <a:t> </a:t>
            </a:r>
            <a:r>
              <a:rPr lang="ru-RU" dirty="0" err="1"/>
              <a:t>шэа</a:t>
            </a:r>
            <a:r>
              <a:rPr lang="ru-RU" dirty="0" smtClean="0"/>
              <a:t>»</a:t>
            </a:r>
          </a:p>
          <a:p>
            <a:r>
              <a:rPr lang="ru-RU" dirty="0"/>
              <a:t>«</a:t>
            </a:r>
            <a:r>
              <a:rPr lang="ru-RU" dirty="0" err="1"/>
              <a:t>микс</a:t>
            </a:r>
            <a:r>
              <a:rPr lang="ru-RU" dirty="0"/>
              <a:t> </a:t>
            </a:r>
            <a:r>
              <a:rPr lang="ru-RU" dirty="0" err="1"/>
              <a:t>пэа</a:t>
            </a:r>
            <a:r>
              <a:rPr lang="ru-RU" dirty="0"/>
              <a:t> </a:t>
            </a:r>
            <a:r>
              <a:rPr lang="ru-RU" dirty="0" err="1"/>
              <a:t>шэа</a:t>
            </a:r>
            <a:r>
              <a:rPr lang="ru-RU" dirty="0" smtClean="0"/>
              <a:t>»</a:t>
            </a:r>
          </a:p>
          <a:p>
            <a:r>
              <a:rPr lang="ru-RU" dirty="0"/>
              <a:t>«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чир</a:t>
            </a:r>
            <a:r>
              <a:rPr lang="ru-RU" dirty="0"/>
              <a:t>» (время разминки)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16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 и против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на уроке задействован весь </a:t>
            </a:r>
            <a:r>
              <a:rPr lang="ru-RU" dirty="0" smtClean="0"/>
              <a:t>класс;</a:t>
            </a:r>
          </a:p>
          <a:p>
            <a:r>
              <a:rPr lang="ru-RU" dirty="0" smtClean="0"/>
              <a:t>увеличивается </a:t>
            </a:r>
            <a:r>
              <a:rPr lang="ru-RU" dirty="0"/>
              <a:t>разнообразие форм и средств, которые повышают и стимулируют любую, в </a:t>
            </a:r>
            <a:r>
              <a:rPr lang="ru-RU" dirty="0" err="1"/>
              <a:t>т.ч</a:t>
            </a:r>
            <a:r>
              <a:rPr lang="ru-RU" dirty="0"/>
              <a:t>. творческую активность обучающихся. </a:t>
            </a:r>
            <a:endParaRPr lang="ru-RU" dirty="0" smtClean="0"/>
          </a:p>
          <a:p>
            <a:r>
              <a:rPr lang="ru-RU" dirty="0" smtClean="0"/>
              <a:t>Ученикам</a:t>
            </a:r>
            <a:r>
              <a:rPr lang="ru-RU" dirty="0"/>
              <a:t>, хотят они этого или нет, приходится учиться думать самостоятельно, отвечать на поставленные вопросы, дополняя друг друга, обмениваться мнениями.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них развивается устная речь, коммуникация, сотрудничество, критическое мышление, креативность, повышается мотивация к изучаемому предмету, что ведёт к более эффективному освоению образовательной программы.</a:t>
            </a:r>
          </a:p>
          <a:p>
            <a:r>
              <a:rPr lang="ru-RU" dirty="0"/>
              <a:t>Применение обучающих структур позволяет по-новому переосмыслить учебный процесс, при котором центром класса является ученик, а не учитель. </a:t>
            </a:r>
            <a:endParaRPr lang="ru-RU" dirty="0" smtClean="0"/>
          </a:p>
          <a:p>
            <a:r>
              <a:rPr lang="ru-RU" dirty="0" smtClean="0"/>
              <a:t>Учитель </a:t>
            </a:r>
            <a:r>
              <a:rPr lang="ru-RU" dirty="0"/>
              <a:t>перестает быть единственным источником знания в классе, диктующим всем, что делать, — он лишь помогает детям развиваться и обучаться.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976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и против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9012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Э</a:t>
            </a:r>
            <a:r>
              <a:rPr lang="ru-RU" dirty="0" smtClean="0"/>
              <a:t>той </a:t>
            </a:r>
            <a:r>
              <a:rPr lang="ru-RU" dirty="0"/>
              <a:t>методике надо сначала научить и учителей, и учащихся. Для этого учитель должен найти время на обучение на уроках. </a:t>
            </a:r>
            <a:endParaRPr lang="ru-RU" dirty="0" smtClean="0"/>
          </a:p>
          <a:p>
            <a:r>
              <a:rPr lang="ru-RU" dirty="0" smtClean="0"/>
              <a:t>Организация </a:t>
            </a:r>
            <a:r>
              <a:rPr lang="ru-RU" dirty="0"/>
              <a:t>групповой работы требует от учителя особых умений, временных затрат и усилий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При непродуманном комплектовании групп некоторые ученики могут пользоваться результатами труда более сильных одноклассников. </a:t>
            </a:r>
            <a:endParaRPr lang="ru-RU" dirty="0" smtClean="0"/>
          </a:p>
          <a:p>
            <a:r>
              <a:rPr lang="ru-RU" dirty="0" smtClean="0"/>
              <a:t>Структуры </a:t>
            </a:r>
            <a:r>
              <a:rPr lang="ru-RU" dirty="0"/>
              <a:t>выхолащивают суть работы педагога, который больше не должен искать пути донесения информации, ему нужно лишь подобрать подходящие модули для урока и сгруппировать их в различных комбинациях, нацеленных на взаимодействие «ученик – ученик» и «ученик – учебный материал», но не на модель «педагог – ученик».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/>
              <a:t>сингапурской методике дети «натаскиваются» на автоматизм выполнения действий по иноязычной команде.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147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что в России?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Президент </a:t>
            </a:r>
            <a:r>
              <a:rPr lang="ru-RU" dirty="0"/>
              <a:t>Союза преподавателей Сингапура </a:t>
            </a:r>
            <a:r>
              <a:rPr lang="ru-RU" dirty="0" err="1"/>
              <a:t>Тируман</a:t>
            </a:r>
            <a:r>
              <a:rPr lang="ru-RU" dirty="0"/>
              <a:t> Майк </a:t>
            </a:r>
            <a:r>
              <a:rPr lang="ru-RU" dirty="0" err="1" smtClean="0"/>
              <a:t>Марияппа</a:t>
            </a:r>
            <a:endParaRPr lang="ru-RU" dirty="0" smtClean="0"/>
          </a:p>
          <a:p>
            <a:r>
              <a:rPr lang="ru-RU" dirty="0"/>
              <a:t>Одной из первых в России в этом направлении стала работать Республика </a:t>
            </a:r>
            <a:r>
              <a:rPr lang="ru-RU" dirty="0" smtClean="0"/>
              <a:t>Татарстан.</a:t>
            </a:r>
          </a:p>
          <a:p>
            <a:r>
              <a:rPr lang="ru-RU" dirty="0" smtClean="0"/>
              <a:t>2013 г – Удмуртия;</a:t>
            </a:r>
          </a:p>
          <a:p>
            <a:r>
              <a:rPr lang="ru-RU" dirty="0" smtClean="0"/>
              <a:t>2014 - </a:t>
            </a:r>
            <a:r>
              <a:rPr lang="ru-RU" dirty="0"/>
              <a:t>Московский институт образовательной политики «Эврика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2015 г. – Тюменская область</a:t>
            </a:r>
          </a:p>
          <a:p>
            <a:r>
              <a:rPr lang="ru-RU" dirty="0" smtClean="0"/>
              <a:t>2016 г. - </a:t>
            </a:r>
            <a:r>
              <a:rPr lang="ru-RU" dirty="0"/>
              <a:t>Высшая школа экономики (ВШЭ</a:t>
            </a:r>
            <a:r>
              <a:rPr lang="ru-RU" dirty="0" smtClean="0"/>
              <a:t>)</a:t>
            </a:r>
          </a:p>
          <a:p>
            <a:r>
              <a:rPr lang="ru-RU" dirty="0" smtClean="0"/>
              <a:t>2018 г. – Красноярский край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598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71</TotalTime>
  <Words>598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Сингапурская методика обучения</vt:lpstr>
      <vt:lpstr>Сингапурская методика</vt:lpstr>
      <vt:lpstr>Сингапурская методика</vt:lpstr>
      <vt:lpstr>Сингапурская методика</vt:lpstr>
      <vt:lpstr>Сингапурская методика</vt:lpstr>
      <vt:lpstr>Основные структуры из которых строится урок</vt:lpstr>
      <vt:lpstr>За и против</vt:lpstr>
      <vt:lpstr>За и против</vt:lpstr>
      <vt:lpstr>А что в России?</vt:lpstr>
      <vt:lpstr>Сингапурская методика на уроках физики.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Сингапурская методика</dc:title>
  <dc:creator>User</dc:creator>
  <cp:lastModifiedBy>User</cp:lastModifiedBy>
  <cp:revision>6</cp:revision>
  <dcterms:created xsi:type="dcterms:W3CDTF">2020-12-23T06:22:28Z</dcterms:created>
  <dcterms:modified xsi:type="dcterms:W3CDTF">2020-12-23T07:34:07Z</dcterms:modified>
</cp:coreProperties>
</file>