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A502CE5-D203-4280-B94B-6393F336D8EF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E3C45EB-5B9A-40B4-B807-E7D6293FD2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23.12.2020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2936"/>
            <a:ext cx="7128792" cy="1521290"/>
          </a:xfrm>
        </p:spPr>
        <p:txBody>
          <a:bodyPr/>
          <a:lstStyle/>
          <a:p>
            <a:r>
              <a:rPr lang="ru-RU" sz="32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Эффективность урока – стимул к успеху ученика и учителя</a:t>
            </a:r>
            <a:endParaRPr lang="ru-RU" sz="32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149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729681"/>
            <a:ext cx="9361040" cy="899119"/>
          </a:xfrm>
        </p:spPr>
        <p:txBody>
          <a:bodyPr>
            <a:normAutofit fontScale="90000"/>
          </a:bodyPr>
          <a:lstStyle/>
          <a:p>
            <a:r>
              <a:rPr lang="ru-RU" sz="4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 </a:t>
            </a:r>
            <a:r>
              <a:rPr lang="ru-RU" sz="40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жизненно важных профессиональных затруднений и поиск путей их решения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lvl="0"/>
            <a:r>
              <a:rPr lang="ru-RU" dirty="0"/>
              <a:t>Часто ли вы </a:t>
            </a:r>
            <a:r>
              <a:rPr lang="ru-RU" dirty="0" smtClean="0"/>
              <a:t>создаете некие затруднения (проблемные ситуации из жизни) для учащихся </a:t>
            </a:r>
            <a:r>
              <a:rPr lang="ru-RU" dirty="0"/>
              <a:t>на своих уроках?</a:t>
            </a:r>
          </a:p>
          <a:p>
            <a:pPr lvl="0"/>
            <a:r>
              <a:rPr lang="ru-RU" dirty="0"/>
              <a:t>Какие темы затрагиваете?</a:t>
            </a:r>
          </a:p>
          <a:p>
            <a:pPr lvl="0"/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96952"/>
            <a:ext cx="2298700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713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Приемы для повышения эффективности урока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время </a:t>
            </a:r>
            <a:r>
              <a:rPr lang="ru-RU" dirty="0"/>
              <a:t>рассказа или лекции учитель демонстрирует модели или слайды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Использование </a:t>
            </a:r>
            <a:r>
              <a:rPr lang="ru-RU" dirty="0"/>
              <a:t>логические приемы, которые требуют проведения анализа явлений, обобщения и систематизации фактов, формулирования выводов</a:t>
            </a:r>
            <a:r>
              <a:rPr lang="ru-RU" dirty="0" smtClean="0"/>
              <a:t>.</a:t>
            </a:r>
          </a:p>
          <a:p>
            <a:r>
              <a:rPr lang="ru-RU" dirty="0"/>
              <a:t>Прием новизны предполагает включение в содержание учебного материала интересных сведений, фактов, исторических данных. </a:t>
            </a:r>
          </a:p>
        </p:txBody>
      </p:sp>
    </p:spTree>
    <p:extLst>
      <p:ext uri="{BB962C8B-B14F-4D97-AF65-F5344CB8AC3E}">
        <p14:creationId xmlns:p14="http://schemas.microsoft.com/office/powerpoint/2010/main" val="2689121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Приемы для повышения эффективности урока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Прием динамичности, т.е. показ процессов, явлений в </a:t>
            </a:r>
            <a:r>
              <a:rPr lang="ru-RU" dirty="0" smtClean="0"/>
              <a:t>динамике.</a:t>
            </a:r>
          </a:p>
          <a:p>
            <a:r>
              <a:rPr lang="ru-RU" dirty="0"/>
              <a:t>Приемы создания проблемной </a:t>
            </a:r>
            <a:r>
              <a:rPr lang="ru-RU" dirty="0" smtClean="0"/>
              <a:t>ситуации.</a:t>
            </a:r>
          </a:p>
          <a:p>
            <a:r>
              <a:rPr lang="ru-RU" dirty="0"/>
              <a:t>Прием адаптации к жизненным </a:t>
            </a:r>
            <a:r>
              <a:rPr lang="ru-RU" dirty="0" smtClean="0"/>
              <a:t>ситуациям</a:t>
            </a:r>
          </a:p>
          <a:p>
            <a:r>
              <a:rPr lang="ru-RU" dirty="0" smtClean="0"/>
              <a:t>Домашние опыты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899603"/>
            <a:ext cx="2664296" cy="2658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3187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Нетрадиционные формы учебных занятий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Интегрированный урок</a:t>
            </a:r>
          </a:p>
          <a:p>
            <a:pPr lvl="0"/>
            <a:r>
              <a:rPr lang="ru-RU" dirty="0"/>
              <a:t>Комбинированный урок</a:t>
            </a:r>
          </a:p>
          <a:p>
            <a:pPr lvl="0"/>
            <a:r>
              <a:rPr lang="ru-RU" dirty="0"/>
              <a:t>Проектное занятие</a:t>
            </a:r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457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Астрономия + математика</a:t>
            </a:r>
            <a:b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астрономия + информатика</a:t>
            </a:r>
            <a:endParaRPr lang="ru-RU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156176" cy="3847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230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Конструкторы </a:t>
            </a:r>
            <a:r>
              <a:rPr lang="en-US" sz="3600" cap="none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Fischertechnik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3960440" cy="4355976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Основу детского конструктора «</a:t>
            </a:r>
            <a:r>
              <a:rPr lang="ru-RU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Фишертехник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составляют блоки оригинальной формы, которые с помощью соединения «ласточкин хвост» крепятся друг к другу в 4 направлениях по горизонтальной и двух направлениях по вертикальной плоскости. </a:t>
            </a:r>
            <a:r>
              <a:rPr lang="ru-RU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Fischertechnik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выпускается наборами 6 серий различной сложности, предназначенных для детей от 5 до 16 лет</a:t>
            </a:r>
            <a:r>
              <a:rPr lang="ru-RU" sz="1800" dirty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44824"/>
            <a:ext cx="4572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747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Конструкторы </a:t>
            </a:r>
            <a:r>
              <a:rPr lang="en-US" sz="3200" cap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Fischertechnik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Основы механики и статики</a:t>
            </a:r>
          </a:p>
          <a:p>
            <a:r>
              <a:rPr lang="ru-RU" dirty="0" smtClean="0"/>
              <a:t>Оптика</a:t>
            </a:r>
          </a:p>
          <a:p>
            <a:r>
              <a:rPr lang="ru-RU" dirty="0" smtClean="0"/>
              <a:t>Основы электроники</a:t>
            </a:r>
          </a:p>
          <a:p>
            <a:r>
              <a:rPr lang="ru-RU" dirty="0" smtClean="0"/>
              <a:t>Экологическая энергетика</a:t>
            </a:r>
          </a:p>
          <a:p>
            <a:r>
              <a:rPr lang="ru-RU" dirty="0" smtClean="0"/>
              <a:t>Динамика и законы сохранения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971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Конструкторы </a:t>
            </a:r>
            <a:r>
              <a:rPr lang="en-US" sz="3200" cap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Fischertechnik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Экологическая энергетика знакомит со способами производства, потребления и хранения энергии, получаемой из возобновляемых источников, таких как ветер, солнце и вода.</a:t>
            </a:r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55000"/>
            <a:ext cx="3438663" cy="343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9732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Конструкторы </a:t>
            </a:r>
            <a:r>
              <a:rPr lang="en-US" sz="3200" cap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Fischertechnik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0" y="2852936"/>
            <a:ext cx="3394720" cy="3273227"/>
          </a:xfrm>
        </p:spPr>
        <p:txBody>
          <a:bodyPr/>
          <a:lstStyle/>
          <a:p>
            <a:pPr marL="114300" indent="0">
              <a:buNone/>
            </a:pPr>
            <a:r>
              <a:rPr lang="ru-RU" dirty="0" smtClean="0"/>
              <a:t>Модель «Вентилятор»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7625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521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процессе поиска ответа на вопрос…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57" y="2996952"/>
            <a:ext cx="8789731" cy="1502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48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Эффективный урок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4400" dirty="0" smtClean="0"/>
              <a:t>Какой урок считается эффективным?</a:t>
            </a:r>
            <a:endParaRPr lang="ru-RU" sz="4400" dirty="0"/>
          </a:p>
        </p:txBody>
      </p:sp>
      <p:pic>
        <p:nvPicPr>
          <p:cNvPr id="1026" name="Picture 2" descr="C:\Users\User\Downloads\pngeg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429000"/>
            <a:ext cx="229888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811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Моделирование проблемных ситуаций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668986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28678"/>
            <a:ext cx="3029322" cy="302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12206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25" y="404664"/>
            <a:ext cx="467677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80482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Работа\РМО\1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5686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Работа\РМО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721" y="2780928"/>
            <a:ext cx="5208579" cy="390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941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Работа\РМО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28058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бота\РМО\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96951"/>
            <a:ext cx="5004048" cy="375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30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24" y="764704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62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Эффективный урок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3200" dirty="0"/>
              <a:t>Реальная эффективность урока – это его результат, степень усвоения материала учениками. </a:t>
            </a:r>
          </a:p>
        </p:txBody>
      </p:sp>
      <p:pic>
        <p:nvPicPr>
          <p:cNvPr id="2050" name="Picture 2" descr="C:\Users\User\Downloads\klipartz.co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748"/>
            <a:ext cx="1440160" cy="288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755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эффективности урока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Активная мыслительная деятельность каждого ученика в течение всего урока. </a:t>
            </a:r>
            <a:endParaRPr lang="ru-RU" dirty="0" smtClean="0"/>
          </a:p>
          <a:p>
            <a:r>
              <a:rPr lang="ru-RU" dirty="0"/>
              <a:t>Обеспечение эмоциональной сопричастности ученика к собственной деятельности и деятельности других</a:t>
            </a:r>
            <a:r>
              <a:rPr lang="ru-RU" dirty="0" smtClean="0"/>
              <a:t>.</a:t>
            </a:r>
          </a:p>
          <a:p>
            <a:r>
              <a:rPr lang="ru-RU" dirty="0"/>
              <a:t>Мотивация познавательной деятельности на уроке</a:t>
            </a:r>
            <a:r>
              <a:rPr lang="ru-RU" dirty="0" smtClean="0"/>
              <a:t>.</a:t>
            </a:r>
          </a:p>
          <a:p>
            <a:r>
              <a:rPr lang="ru-RU" dirty="0"/>
              <a:t>Обеспечение рефлексии и самоконтроля учащихся в процессе деятельности в течение всего урока</a:t>
            </a:r>
          </a:p>
        </p:txBody>
      </p:sp>
    </p:spTree>
    <p:extLst>
      <p:ext uri="{BB962C8B-B14F-4D97-AF65-F5344CB8AC3E}">
        <p14:creationId xmlns:p14="http://schemas.microsoft.com/office/powerpoint/2010/main" val="727165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эффективности урока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Наличие самостоятельной работы или творческого задания на уроке, с последующей самопроверкой или взаимопроверкой</a:t>
            </a:r>
            <a:r>
              <a:rPr lang="ru-RU" dirty="0" smtClean="0"/>
              <a:t>.</a:t>
            </a:r>
          </a:p>
          <a:p>
            <a:r>
              <a:rPr lang="ru-RU" dirty="0"/>
              <a:t>Достижение целей </a:t>
            </a:r>
            <a:r>
              <a:rPr lang="ru-RU" dirty="0" smtClean="0"/>
              <a:t>урока</a:t>
            </a:r>
          </a:p>
          <a:p>
            <a:r>
              <a:rPr lang="ru-RU" dirty="0"/>
              <a:t>Учитель ведет учащегося по пути субъективного открытия, он управляет проблемно-поисковой или исследовательской деятельностью учащегося. </a:t>
            </a:r>
            <a:endParaRPr lang="ru-RU" dirty="0" smtClean="0"/>
          </a:p>
          <a:p>
            <a:r>
              <a:rPr lang="ru-RU" dirty="0"/>
              <a:t>Обучение через открытие в коллективном поиске</a:t>
            </a:r>
          </a:p>
        </p:txBody>
      </p:sp>
    </p:spTree>
    <p:extLst>
      <p:ext uri="{BB962C8B-B14F-4D97-AF65-F5344CB8AC3E}">
        <p14:creationId xmlns:p14="http://schemas.microsoft.com/office/powerpoint/2010/main" val="1908798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эффективности урока</a:t>
            </a: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Наличие </a:t>
            </a:r>
            <a:r>
              <a:rPr lang="ru-RU" dirty="0" smtClean="0"/>
              <a:t>дискуссий на уроке.</a:t>
            </a:r>
          </a:p>
          <a:p>
            <a:r>
              <a:rPr lang="ru-RU" dirty="0"/>
              <a:t>Способность ученика проектировать предстоящую деятельность, быть ее </a:t>
            </a:r>
            <a:r>
              <a:rPr lang="ru-RU" dirty="0" smtClean="0"/>
              <a:t>субъектом</a:t>
            </a:r>
          </a:p>
          <a:p>
            <a:r>
              <a:rPr lang="ru-RU" dirty="0"/>
              <a:t>Моделирование жизненно важных профессиональных затруднений в образовательном пространстве и поиск путей их </a:t>
            </a:r>
            <a:r>
              <a:rPr lang="ru-RU" dirty="0" smtClean="0"/>
              <a:t>решения</a:t>
            </a:r>
          </a:p>
          <a:p>
            <a:r>
              <a:rPr lang="ru-RU" dirty="0"/>
              <a:t>Учитель стремится оценивать реальное продвижение каждого ученика, поощряет и поддерживает минимальные </a:t>
            </a:r>
            <a:r>
              <a:rPr lang="ru-RU" dirty="0" smtClean="0"/>
              <a:t>успехи.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040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57673"/>
            <a:ext cx="8640960" cy="899119"/>
          </a:xfrm>
        </p:spPr>
        <p:txBody>
          <a:bodyPr>
            <a:normAutofit fontScale="90000"/>
          </a:bodyPr>
          <a:lstStyle/>
          <a:p>
            <a:r>
              <a:rPr lang="ru-RU" sz="4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через открытие в коллективном поиске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рамках этого подхода обучающийся должен сам открыть явление, закон, закономерность, свойства, способ решения задачи, найти ответ на неизвестный ему вопрос. При этом обучающийся может опираться в своей деятельности на цикл познания, строить гипотезы, их проверять, находить верное решение из разнообразных способов.</a:t>
            </a:r>
          </a:p>
        </p:txBody>
      </p:sp>
      <p:pic>
        <p:nvPicPr>
          <p:cNvPr id="3074" name="Picture 2" descr="C:\Users\User\Downloads\kisspng-exclamation-mark-question-mark-stock-photography-c-attention-5ab65e397c8437.3056780615219011135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78487"/>
            <a:ext cx="3068960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866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57673"/>
            <a:ext cx="8640960" cy="899119"/>
          </a:xfrm>
        </p:spPr>
        <p:txBody>
          <a:bodyPr>
            <a:normAutofit fontScale="90000"/>
          </a:bodyPr>
          <a:lstStyle/>
          <a:p>
            <a:r>
              <a:rPr lang="ru-RU" sz="4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Часто ли вы используете дискуссию на своих уроках?</a:t>
            </a:r>
          </a:p>
          <a:p>
            <a:pPr lvl="0"/>
            <a:r>
              <a:rPr lang="ru-RU" dirty="0" smtClean="0"/>
              <a:t>Какие темы затрагиваете?</a:t>
            </a:r>
            <a:endParaRPr lang="ru-RU" dirty="0"/>
          </a:p>
        </p:txBody>
      </p:sp>
      <p:pic>
        <p:nvPicPr>
          <p:cNvPr id="4098" name="Picture 2" descr="C:\Users\User\Downloads\—Pngtree—hand drawn cartoon thinking man_384845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15480"/>
            <a:ext cx="4848206" cy="484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588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57673"/>
            <a:ext cx="8640960" cy="899119"/>
          </a:xfrm>
        </p:spPr>
        <p:txBody>
          <a:bodyPr>
            <a:normAutofit fontScale="90000"/>
          </a:bodyPr>
          <a:lstStyle/>
          <a:p>
            <a:r>
              <a:rPr lang="ru-RU" sz="4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Трение - вредное или полезное явление?</a:t>
            </a:r>
          </a:p>
          <a:p>
            <a:pPr lvl="0"/>
            <a:r>
              <a:rPr lang="ru-RU" dirty="0"/>
              <a:t>Инерция - друг или враг?</a:t>
            </a:r>
          </a:p>
          <a:p>
            <a:pPr lvl="0"/>
            <a:r>
              <a:rPr lang="ru-RU" dirty="0"/>
              <a:t>Электрические заряды - помощники на производстве или вредители?</a:t>
            </a:r>
          </a:p>
          <a:p>
            <a:pPr lvl="0"/>
            <a:r>
              <a:rPr lang="ru-RU" dirty="0"/>
              <a:t>Свет-волна или поток частиц?</a:t>
            </a:r>
          </a:p>
          <a:p>
            <a:pPr lvl="0"/>
            <a:r>
              <a:rPr lang="ru-RU" dirty="0"/>
              <a:t>Можно ли достигнуть скорости больше скорости света?</a:t>
            </a:r>
          </a:p>
          <a:p>
            <a:pPr lvl="0"/>
            <a:r>
              <a:rPr lang="ru-RU" dirty="0"/>
              <a:t>Нужно ли развивать атомную энергетику?</a:t>
            </a:r>
          </a:p>
          <a:p>
            <a:pPr lvl="0"/>
            <a:r>
              <a:rPr lang="ru-RU" dirty="0"/>
              <a:t>Космические исследования - необходимость или дорогостоящая блажь?</a:t>
            </a:r>
          </a:p>
        </p:txBody>
      </p:sp>
    </p:spTree>
    <p:extLst>
      <p:ext uri="{BB962C8B-B14F-4D97-AF65-F5344CB8AC3E}">
        <p14:creationId xmlns:p14="http://schemas.microsoft.com/office/powerpoint/2010/main" val="39463118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106</TotalTime>
  <Words>519</Words>
  <Application>Microsoft Office PowerPoint</Application>
  <PresentationFormat>Экран (4:3)</PresentationFormat>
  <Paragraphs>65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Аптека</vt:lpstr>
      <vt:lpstr>Эффективность урока – стимул к успеху ученика и учителя</vt:lpstr>
      <vt:lpstr>Эффективный урок</vt:lpstr>
      <vt:lpstr>Эффективный урок</vt:lpstr>
      <vt:lpstr>Критерии эффективности урока</vt:lpstr>
      <vt:lpstr>Критерии эффективности урока</vt:lpstr>
      <vt:lpstr>Критерии эффективности урока</vt:lpstr>
      <vt:lpstr>Обучение через открытие в коллективном поиске </vt:lpstr>
      <vt:lpstr>Дискуссия </vt:lpstr>
      <vt:lpstr>Дискуссия </vt:lpstr>
      <vt:lpstr>Моделирование жизненно важных профессиональных затруднений и поиск путей их решения </vt:lpstr>
      <vt:lpstr>Приемы для повышения эффективности урока</vt:lpstr>
      <vt:lpstr>Приемы для повышения эффективности урока</vt:lpstr>
      <vt:lpstr>Нетрадиционные формы учебных занятий</vt:lpstr>
      <vt:lpstr>Астрономия + математика астрономия + информатика</vt:lpstr>
      <vt:lpstr>Конструкторы Fischertechnik</vt:lpstr>
      <vt:lpstr>Конструкторы Fischertechnik</vt:lpstr>
      <vt:lpstr>Конструкторы Fischertechnik</vt:lpstr>
      <vt:lpstr>Конструкторы Fischertechnik</vt:lpstr>
      <vt:lpstr>В процессе поиска ответа на вопрос…</vt:lpstr>
      <vt:lpstr>Моделирование проблемных ситуаций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урока – стимул к успеху ученика и учителя</dc:title>
  <dc:creator>User</dc:creator>
  <cp:lastModifiedBy>User</cp:lastModifiedBy>
  <cp:revision>11</cp:revision>
  <dcterms:created xsi:type="dcterms:W3CDTF">2020-12-22T17:05:16Z</dcterms:created>
  <dcterms:modified xsi:type="dcterms:W3CDTF">2020-12-23T07:38:12Z</dcterms:modified>
</cp:coreProperties>
</file>