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8" r:id="rId4"/>
    <p:sldId id="259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2C04E-446A-4C5D-9A77-9F06A7CE1B12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972FF-2065-4495-8C68-1E5B83E7A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2C04E-446A-4C5D-9A77-9F06A7CE1B12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972FF-2065-4495-8C68-1E5B83E7A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2C04E-446A-4C5D-9A77-9F06A7CE1B12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972FF-2065-4495-8C68-1E5B83E7A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2C04E-446A-4C5D-9A77-9F06A7CE1B12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972FF-2065-4495-8C68-1E5B83E7A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2C04E-446A-4C5D-9A77-9F06A7CE1B12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972FF-2065-4495-8C68-1E5B83E7A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2C04E-446A-4C5D-9A77-9F06A7CE1B12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972FF-2065-4495-8C68-1E5B83E7A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2C04E-446A-4C5D-9A77-9F06A7CE1B12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972FF-2065-4495-8C68-1E5B83E7A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2C04E-446A-4C5D-9A77-9F06A7CE1B12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972FF-2065-4495-8C68-1E5B83E7A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2C04E-446A-4C5D-9A77-9F06A7CE1B12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972FF-2065-4495-8C68-1E5B83E7A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2C04E-446A-4C5D-9A77-9F06A7CE1B12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972FF-2065-4495-8C68-1E5B83E7A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2C04E-446A-4C5D-9A77-9F06A7CE1B12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972FF-2065-4495-8C68-1E5B83E7A2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2C04E-446A-4C5D-9A77-9F06A7CE1B12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972FF-2065-4495-8C68-1E5B83E7A2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JPFtwnHHy_Y" TargetMode="External"/><Relationship Id="rId2" Type="http://schemas.openxmlformats.org/officeDocument/2006/relationships/hyperlink" Target="https://youtu.be/LxSlNoyutG4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dXedVpyXqR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5486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Liberation Serif" pitchFamily="18" charset="0"/>
              </a:rPr>
              <a:t>Темы лекций</a:t>
            </a:r>
            <a:endParaRPr lang="ru-RU" sz="3600" b="1" dirty="0">
              <a:solidFill>
                <a:srgbClr val="0070C0"/>
              </a:solidFill>
              <a:latin typeface="Liberation Serif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92500" lnSpcReduction="10000"/>
          </a:bodyPr>
          <a:lstStyle/>
          <a:p>
            <a:r>
              <a:rPr lang="ru-RU" sz="2200" dirty="0">
                <a:latin typeface="Liberation Serif" pitchFamily="18" charset="0"/>
              </a:rPr>
              <a:t>Направления развития культуры безопасности жизнедеятельности населения Свердловской области </a:t>
            </a:r>
          </a:p>
          <a:p>
            <a:r>
              <a:rPr lang="ru-RU" sz="2200" dirty="0">
                <a:latin typeface="Liberation Serif" pitchFamily="18" charset="0"/>
              </a:rPr>
              <a:t>Организационно-правовые аспекты оказания первой </a:t>
            </a:r>
            <a:r>
              <a:rPr lang="ru-RU" sz="2200" dirty="0" smtClean="0">
                <a:latin typeface="Liberation Serif" pitchFamily="18" charset="0"/>
              </a:rPr>
              <a:t>помощи</a:t>
            </a:r>
          </a:p>
          <a:p>
            <a:r>
              <a:rPr lang="ru-RU" sz="2200" dirty="0">
                <a:latin typeface="Liberation Serif" pitchFamily="18" charset="0"/>
              </a:rPr>
              <a:t>Последовательность действий по оказанию первой помощи. Проведение сердечно-легочной реанимации. Приведение пострадавшего в устойчивое боковое положение</a:t>
            </a:r>
          </a:p>
          <a:p>
            <a:r>
              <a:rPr lang="ru-RU" sz="2200" dirty="0">
                <a:latin typeface="Liberation Serif" pitchFamily="18" charset="0"/>
              </a:rPr>
              <a:t>Демонстрация алгоритма действий по оказанию первой </a:t>
            </a:r>
            <a:r>
              <a:rPr lang="ru-RU" sz="2200" dirty="0" smtClean="0">
                <a:latin typeface="Liberation Serif" pitchFamily="18" charset="0"/>
              </a:rPr>
              <a:t>помощи</a:t>
            </a:r>
          </a:p>
          <a:p>
            <a:r>
              <a:rPr lang="ru-RU" sz="2200" dirty="0">
                <a:latin typeface="Liberation Serif" pitchFamily="18" charset="0"/>
              </a:rPr>
              <a:t>Оказание первой помощи при закупорке верхних дыхательных путей инородным телом</a:t>
            </a:r>
          </a:p>
          <a:p>
            <a:r>
              <a:rPr lang="ru-RU" sz="2200" dirty="0">
                <a:latin typeface="Liberation Serif" pitchFamily="18" charset="0"/>
              </a:rPr>
              <a:t>Демонстрация приемов оказания первой помощи при закупорке верхних дыхательных путей инородным телом</a:t>
            </a:r>
          </a:p>
          <a:p>
            <a:r>
              <a:rPr lang="ru-RU" sz="2200" dirty="0">
                <a:latin typeface="Liberation Serif" pitchFamily="18" charset="0"/>
              </a:rPr>
              <a:t>Оказание первой помощи при кровотечениях, травмах и ранениях различных областей тела, при прочих состояниях</a:t>
            </a:r>
          </a:p>
          <a:p>
            <a:r>
              <a:rPr lang="ru-RU" sz="2200" dirty="0">
                <a:latin typeface="Liberation Serif" pitchFamily="18" charset="0"/>
              </a:rPr>
              <a:t>Психологическая </a:t>
            </a:r>
            <a:r>
              <a:rPr lang="ru-RU" sz="2200" dirty="0" smtClean="0">
                <a:latin typeface="Liberation Serif" pitchFamily="18" charset="0"/>
              </a:rPr>
              <a:t>поддержка</a:t>
            </a:r>
          </a:p>
          <a:p>
            <a:r>
              <a:rPr lang="ru-RU" sz="2200" dirty="0">
                <a:latin typeface="Liberation Serif" pitchFamily="18" charset="0"/>
              </a:rPr>
              <a:t>Общие принципы и условия успешного обучения первой помощи</a:t>
            </a:r>
          </a:p>
          <a:p>
            <a:r>
              <a:rPr lang="ru-RU" sz="2200" dirty="0">
                <a:latin typeface="Liberation Serif" pitchFamily="18" charset="0"/>
              </a:rPr>
              <a:t>Формы проведения занятия по первой помощи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Liberation Serif" pitchFamily="18" charset="0"/>
              </a:rPr>
              <a:t>Темы лекций</a:t>
            </a:r>
            <a:endParaRPr lang="ru-RU" sz="3600" b="1" dirty="0">
              <a:solidFill>
                <a:srgbClr val="0070C0"/>
              </a:solidFill>
              <a:latin typeface="Liberation Serif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Liberation Serif" pitchFamily="18" charset="0"/>
              </a:rPr>
              <a:t>Проверка подключения участников образовательной сессии к видеоконференции.</a:t>
            </a:r>
          </a:p>
          <a:p>
            <a:r>
              <a:rPr lang="ru-RU" sz="2400" dirty="0">
                <a:latin typeface="Liberation Serif" pitchFamily="18" charset="0"/>
              </a:rPr>
              <a:t>Статистика. Личная безопасность детей на дорогах. Дорожные «ловушки». Проблемные вопросы.</a:t>
            </a:r>
          </a:p>
          <a:p>
            <a:r>
              <a:rPr lang="ru-RU" sz="2400" dirty="0">
                <a:latin typeface="Liberation Serif" pitchFamily="18" charset="0"/>
              </a:rPr>
              <a:t>Правила дорожного движения. Правила перехода проезжей части. Обязанности пешехода и пассажира. Правила движения на велосипеде и мопеде.</a:t>
            </a:r>
          </a:p>
          <a:p>
            <a:r>
              <a:rPr lang="ru-RU" sz="2400" dirty="0">
                <a:latin typeface="Liberation Serif" pitchFamily="18" charset="0"/>
              </a:rPr>
              <a:t>Обеденный перерыв</a:t>
            </a:r>
          </a:p>
          <a:p>
            <a:r>
              <a:rPr lang="ru-RU" sz="2400" dirty="0">
                <a:latin typeface="Liberation Serif" pitchFamily="18" charset="0"/>
              </a:rPr>
              <a:t>Статистика. Преступления в отношении детей, в том числе в интернет пространстве. Проблемные вопросы</a:t>
            </a:r>
          </a:p>
          <a:p>
            <a:r>
              <a:rPr lang="ru-RU" sz="2400" dirty="0">
                <a:latin typeface="Liberation Serif" pitchFamily="18" charset="0"/>
              </a:rPr>
              <a:t>Цифровая грамотность. Как не нажить проблем в интернете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Liberation Serif" pitchFamily="18" charset="0"/>
              </a:rPr>
              <a:t>Основные принципы</a:t>
            </a:r>
            <a:endParaRPr lang="ru-RU" sz="3600" b="1" dirty="0">
              <a:solidFill>
                <a:srgbClr val="0070C0"/>
              </a:solidFill>
              <a:latin typeface="Liberation Serif" pitchFamily="18" charset="0"/>
            </a:endParaRPr>
          </a:p>
        </p:txBody>
      </p:sp>
      <p:pic>
        <p:nvPicPr>
          <p:cNvPr id="3" name="Рисунок 2" descr="C:\Users\User\Desktop\выступление\20200908_223616.jpg"/>
          <p:cNvPicPr/>
          <p:nvPr/>
        </p:nvPicPr>
        <p:blipFill>
          <a:blip r:embed="rId2" cstate="print"/>
          <a:srcRect l="39604" t="7479" r="9407" b="13675"/>
          <a:stretch>
            <a:fillRect/>
          </a:stretch>
        </p:blipFill>
        <p:spPr bwMode="auto">
          <a:xfrm rot="5400000">
            <a:off x="413792" y="422920"/>
            <a:ext cx="2304256" cy="313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выступление\20200908_223639.jpg"/>
          <p:cNvPicPr/>
          <p:nvPr/>
        </p:nvPicPr>
        <p:blipFill>
          <a:blip r:embed="rId3" cstate="print"/>
          <a:srcRect l="31587" t="17949" r="20791" b="8547"/>
          <a:stretch>
            <a:fillRect/>
          </a:stretch>
        </p:blipFill>
        <p:spPr bwMode="auto">
          <a:xfrm rot="5400000">
            <a:off x="6264187" y="512677"/>
            <a:ext cx="2376265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выступление\20200908_223805.jpg"/>
          <p:cNvPicPr/>
          <p:nvPr/>
        </p:nvPicPr>
        <p:blipFill>
          <a:blip r:embed="rId4" cstate="print"/>
          <a:srcRect l="27739" t="12393" r="28327" b="18590"/>
          <a:stretch>
            <a:fillRect/>
          </a:stretch>
        </p:blipFill>
        <p:spPr bwMode="auto">
          <a:xfrm rot="5400000">
            <a:off x="333004" y="3816078"/>
            <a:ext cx="2537840" cy="3203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выступление\20200908_223855.jpg"/>
          <p:cNvPicPr/>
          <p:nvPr/>
        </p:nvPicPr>
        <p:blipFill>
          <a:blip r:embed="rId5" cstate="print"/>
          <a:srcRect l="40406" t="9401" r="18707" b="23291"/>
          <a:stretch>
            <a:fillRect/>
          </a:stretch>
        </p:blipFill>
        <p:spPr bwMode="auto">
          <a:xfrm rot="5400000">
            <a:off x="6153894" y="3863330"/>
            <a:ext cx="24288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выступление\20200908_223950.jpg"/>
          <p:cNvPicPr/>
          <p:nvPr/>
        </p:nvPicPr>
        <p:blipFill>
          <a:blip r:embed="rId6" cstate="print"/>
          <a:srcRect l="31587" t="17735" r="28648" b="21581"/>
          <a:stretch>
            <a:fillRect/>
          </a:stretch>
        </p:blipFill>
        <p:spPr bwMode="auto">
          <a:xfrm rot="5400000">
            <a:off x="3375298" y="2105422"/>
            <a:ext cx="23622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Liberation Serif" pitchFamily="18" charset="0"/>
              </a:rPr>
              <a:t>Основные принципы</a:t>
            </a:r>
            <a:endParaRPr lang="ru-RU" sz="3600" b="1" dirty="0">
              <a:solidFill>
                <a:srgbClr val="0070C0"/>
              </a:solidFill>
              <a:latin typeface="Liberation Serif" pitchFamily="18" charset="0"/>
            </a:endParaRPr>
          </a:p>
        </p:txBody>
      </p:sp>
      <p:pic>
        <p:nvPicPr>
          <p:cNvPr id="3" name="Рисунок 2" descr="C:\Users\User\Desktop\выступление\20200908_224035.jpg"/>
          <p:cNvPicPr/>
          <p:nvPr/>
        </p:nvPicPr>
        <p:blipFill>
          <a:blip r:embed="rId2" cstate="print"/>
          <a:srcRect l="34634" t="17949" r="28327" b="23077"/>
          <a:stretch>
            <a:fillRect/>
          </a:stretch>
        </p:blipFill>
        <p:spPr bwMode="auto">
          <a:xfrm rot="5400000">
            <a:off x="357772" y="550951"/>
            <a:ext cx="2272280" cy="298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выступление\20200908_224139.jpg"/>
          <p:cNvPicPr/>
          <p:nvPr/>
        </p:nvPicPr>
        <p:blipFill>
          <a:blip r:embed="rId3" cstate="print"/>
          <a:srcRect l="26777" t="14103" r="34260" b="19872"/>
          <a:stretch>
            <a:fillRect/>
          </a:stretch>
        </p:blipFill>
        <p:spPr bwMode="auto">
          <a:xfrm rot="5400000">
            <a:off x="6191671" y="476672"/>
            <a:ext cx="2448272" cy="3456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выступление\20200908_224228.jpg"/>
          <p:cNvPicPr/>
          <p:nvPr/>
        </p:nvPicPr>
        <p:blipFill>
          <a:blip r:embed="rId4" cstate="print"/>
          <a:srcRect l="43453" t="15171" r="15500" b="17521"/>
          <a:stretch>
            <a:fillRect/>
          </a:stretch>
        </p:blipFill>
        <p:spPr bwMode="auto">
          <a:xfrm rot="5400000">
            <a:off x="280987" y="4138613"/>
            <a:ext cx="24384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выступление\20200908_224303.jpg"/>
          <p:cNvPicPr/>
          <p:nvPr/>
        </p:nvPicPr>
        <p:blipFill>
          <a:blip r:embed="rId5" cstate="print"/>
          <a:srcRect l="34313" t="14744" r="25281" b="20085"/>
          <a:stretch>
            <a:fillRect/>
          </a:stretch>
        </p:blipFill>
        <p:spPr bwMode="auto">
          <a:xfrm rot="5400000">
            <a:off x="6143650" y="3857651"/>
            <a:ext cx="2544316" cy="3456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выступление\20200908_224327.jpg"/>
          <p:cNvPicPr/>
          <p:nvPr/>
        </p:nvPicPr>
        <p:blipFill>
          <a:blip r:embed="rId6" cstate="print"/>
          <a:srcRect l="33191" t="17308" r="27526" b="16239"/>
          <a:stretch>
            <a:fillRect/>
          </a:stretch>
        </p:blipFill>
        <p:spPr bwMode="auto">
          <a:xfrm rot="5400000">
            <a:off x="3158133" y="1746523"/>
            <a:ext cx="233362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0405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Liberation Serif" pitchFamily="18" charset="0"/>
              </a:rPr>
              <a:t>Цифровая грамотность</a:t>
            </a:r>
            <a:endParaRPr lang="ru-RU" sz="3600" b="1" dirty="0">
              <a:solidFill>
                <a:srgbClr val="0070C0"/>
              </a:solidFill>
              <a:latin typeface="Liberation Serif" pitchFamily="18" charset="0"/>
            </a:endParaRPr>
          </a:p>
        </p:txBody>
      </p:sp>
      <p:pic>
        <p:nvPicPr>
          <p:cNvPr id="3" name="Рисунок 2" descr="C:\Users\User\Desktop\выступление\20200908_204750.jpg"/>
          <p:cNvPicPr/>
          <p:nvPr/>
        </p:nvPicPr>
        <p:blipFill>
          <a:blip r:embed="rId2" cstate="print"/>
          <a:srcRect l="44094" t="5983" r="20150" b="5983"/>
          <a:stretch>
            <a:fillRect/>
          </a:stretch>
        </p:blipFill>
        <p:spPr bwMode="auto">
          <a:xfrm rot="5400000">
            <a:off x="1043607" y="404665"/>
            <a:ext cx="230425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выступление\20200908_204958.jpg"/>
          <p:cNvPicPr/>
          <p:nvPr/>
        </p:nvPicPr>
        <p:blipFill>
          <a:blip r:embed="rId3" cstate="print"/>
          <a:srcRect l="51309" r="13095"/>
          <a:stretch>
            <a:fillRect/>
          </a:stretch>
        </p:blipFill>
        <p:spPr bwMode="auto">
          <a:xfrm rot="5400000">
            <a:off x="5422937" y="3154127"/>
            <a:ext cx="240258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выступление\20200908_204933.jpg"/>
          <p:cNvPicPr/>
          <p:nvPr/>
        </p:nvPicPr>
        <p:blipFill>
          <a:blip r:embed="rId4" cstate="print"/>
          <a:srcRect l="43132" t="4060" r="23837" b="3205"/>
          <a:stretch>
            <a:fillRect/>
          </a:stretch>
        </p:blipFill>
        <p:spPr bwMode="auto">
          <a:xfrm rot="5400000">
            <a:off x="1070645" y="3113931"/>
            <a:ext cx="246620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выступление\20200908_204839.jpg"/>
          <p:cNvPicPr/>
          <p:nvPr/>
        </p:nvPicPr>
        <p:blipFill>
          <a:blip r:embed="rId5" cstate="print"/>
          <a:srcRect l="37680" t="14530" r="23196"/>
          <a:stretch>
            <a:fillRect/>
          </a:stretch>
        </p:blipFill>
        <p:spPr bwMode="auto">
          <a:xfrm rot="5400000">
            <a:off x="5534186" y="306574"/>
            <a:ext cx="225209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Liberation Serif" pitchFamily="18" charset="0"/>
              </a:rPr>
              <a:t>Цифровая Грамотность</a:t>
            </a:r>
            <a:endParaRPr lang="ru-RU" sz="3600" b="1" dirty="0">
              <a:solidFill>
                <a:srgbClr val="0070C0"/>
              </a:solidFill>
              <a:latin typeface="Liberation Serif" pitchFamily="18" charset="0"/>
            </a:endParaRPr>
          </a:p>
        </p:txBody>
      </p:sp>
      <p:pic>
        <p:nvPicPr>
          <p:cNvPr id="3" name="Рисунок 2" descr="C:\Users\User\Desktop\выступление\20200908_205503.jpg"/>
          <p:cNvPicPr/>
          <p:nvPr/>
        </p:nvPicPr>
        <p:blipFill>
          <a:blip r:embed="rId2" cstate="print"/>
          <a:srcRect l="42972" t="21795" r="20470"/>
          <a:stretch>
            <a:fillRect/>
          </a:stretch>
        </p:blipFill>
        <p:spPr bwMode="auto">
          <a:xfrm rot="5400000">
            <a:off x="5877297" y="251495"/>
            <a:ext cx="21717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выступление\20200908_205453.jpg"/>
          <p:cNvPicPr/>
          <p:nvPr/>
        </p:nvPicPr>
        <p:blipFill>
          <a:blip r:embed="rId3" cstate="print"/>
          <a:srcRect l="49225" r="10208" b="6410"/>
          <a:stretch>
            <a:fillRect/>
          </a:stretch>
        </p:blipFill>
        <p:spPr bwMode="auto">
          <a:xfrm rot="5400000">
            <a:off x="1187623" y="44625"/>
            <a:ext cx="2016225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выступление\20200908_211843.jpg"/>
          <p:cNvPicPr/>
          <p:nvPr/>
        </p:nvPicPr>
        <p:blipFill>
          <a:blip r:embed="rId4" cstate="print"/>
          <a:srcRect l="39284" t="42521" r="25762" b="12180"/>
          <a:stretch>
            <a:fillRect/>
          </a:stretch>
        </p:blipFill>
        <p:spPr bwMode="auto">
          <a:xfrm rot="5400000">
            <a:off x="294953" y="3097535"/>
            <a:ext cx="20764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выступление\20200908_214513.jpg"/>
          <p:cNvPicPr/>
          <p:nvPr/>
        </p:nvPicPr>
        <p:blipFill>
          <a:blip r:embed="rId5" cstate="print"/>
          <a:srcRect l="53554" t="11538" r="11171" b="6197"/>
          <a:stretch>
            <a:fillRect/>
          </a:stretch>
        </p:blipFill>
        <p:spPr bwMode="auto">
          <a:xfrm rot="5400000">
            <a:off x="4244330" y="2388518"/>
            <a:ext cx="346365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>
                <a:hlinkClick r:id="rId2"/>
              </a:rPr>
              <a:t>https://</a:t>
            </a:r>
            <a:r>
              <a:rPr lang="ru-RU" b="1" u="sng" dirty="0" smtClean="0">
                <a:hlinkClick r:id="rId2"/>
              </a:rPr>
              <a:t>youtu.be/LxSlNoyutG4</a:t>
            </a:r>
            <a:endParaRPr lang="ru-RU" b="1" u="sng" dirty="0" smtClean="0"/>
          </a:p>
          <a:p>
            <a:r>
              <a:rPr lang="ru-RU" b="1" u="sng" dirty="0">
                <a:hlinkClick r:id="rId3"/>
              </a:rPr>
              <a:t>https://youtu.be/JPFtwnHHy_Y</a:t>
            </a:r>
            <a:endParaRPr lang="ru-RU" dirty="0"/>
          </a:p>
          <a:p>
            <a:r>
              <a:rPr lang="ru-RU" b="1" u="sng" dirty="0">
                <a:hlinkClick r:id="rId4"/>
              </a:rPr>
              <a:t>https://youtu.be/dXedVpyXqRY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183</Words>
  <Application>Microsoft Office PowerPoint</Application>
  <PresentationFormat>Экран (4:3)</PresentationFormat>
  <Paragraphs>25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Liberation Serif</vt:lpstr>
      <vt:lpstr>Тема Office</vt:lpstr>
      <vt:lpstr>Темы лекций</vt:lpstr>
      <vt:lpstr>Темы лекций</vt:lpstr>
      <vt:lpstr>Основные принципы</vt:lpstr>
      <vt:lpstr>Основные принципы</vt:lpstr>
      <vt:lpstr>Цифровая грамотность</vt:lpstr>
      <vt:lpstr>Цифровая Грамотность</vt:lpstr>
      <vt:lpstr>Презентация PowerPoint</vt:lpstr>
    </vt:vector>
  </TitlesOfParts>
  <Company>Curnos™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Первая помощь</dc:title>
  <dc:creator>User</dc:creator>
  <cp:lastModifiedBy>director_cro</cp:lastModifiedBy>
  <cp:revision>10</cp:revision>
  <dcterms:created xsi:type="dcterms:W3CDTF">2020-09-09T03:17:35Z</dcterms:created>
  <dcterms:modified xsi:type="dcterms:W3CDTF">2021-08-27T09:12:27Z</dcterms:modified>
</cp:coreProperties>
</file>