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AEEE-DF9C-4C15-AFE6-03A25316C824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6BA1-C667-4878-A963-B6E17511B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AEEE-DF9C-4C15-AFE6-03A25316C824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6BA1-C667-4878-A963-B6E17511B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AEEE-DF9C-4C15-AFE6-03A25316C824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6BA1-C667-4878-A963-B6E17511B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AEEE-DF9C-4C15-AFE6-03A25316C824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6BA1-C667-4878-A963-B6E17511B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AEEE-DF9C-4C15-AFE6-03A25316C824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6BA1-C667-4878-A963-B6E17511B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AEEE-DF9C-4C15-AFE6-03A25316C824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6BA1-C667-4878-A963-B6E17511B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AEEE-DF9C-4C15-AFE6-03A25316C824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6BA1-C667-4878-A963-B6E17511B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AEEE-DF9C-4C15-AFE6-03A25316C824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6BA1-C667-4878-A963-B6E17511B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AEEE-DF9C-4C15-AFE6-03A25316C824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6BA1-C667-4878-A963-B6E17511B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AEEE-DF9C-4C15-AFE6-03A25316C824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6BA1-C667-4878-A963-B6E17511B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4AEEE-DF9C-4C15-AFE6-03A25316C824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96BA1-C667-4878-A963-B6E17511B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4AEEE-DF9C-4C15-AFE6-03A25316C824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96BA1-C667-4878-A963-B6E17511B4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3888431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Liberation Serif" pitchFamily="18" charset="0"/>
              </a:rPr>
              <a:t>Ситуационный метод обучения на уроках ОБЖ с детьми ограниченными возможностями  здоровья в  школе.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Liberation Serif" pitchFamily="18" charset="0"/>
              </a:rPr>
              <a:t>Цели и задачи коррекционно-развивающую работы направлены на развитие</a:t>
            </a:r>
            <a:endParaRPr lang="ru-RU" sz="2400" b="1" dirty="0">
              <a:latin typeface="Liberation Serif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>
                <a:latin typeface="Liberation Serif" pitchFamily="18" charset="0"/>
              </a:rPr>
              <a:t>интеллектуально-коммуникативных </a:t>
            </a:r>
            <a:r>
              <a:rPr lang="ru-RU" sz="7200" dirty="0" smtClean="0">
                <a:latin typeface="Liberation Serif" pitchFamily="18" charset="0"/>
              </a:rPr>
              <a:t>навыков</a:t>
            </a:r>
            <a:r>
              <a:rPr lang="ru-RU" sz="7200" dirty="0">
                <a:latin typeface="Liberation Serif" pitchFamily="18" charset="0"/>
              </a:rPr>
              <a:t>, необходимых для успешного овладения </a:t>
            </a:r>
            <a:r>
              <a:rPr lang="ru-RU" sz="7200" dirty="0" smtClean="0">
                <a:latin typeface="Liberation Serif" pitchFamily="18" charset="0"/>
              </a:rPr>
              <a:t>учебной </a:t>
            </a:r>
            <a:r>
              <a:rPr lang="ru-RU" sz="7200" dirty="0">
                <a:latin typeface="Liberation Serif" pitchFamily="18" charset="0"/>
              </a:rPr>
              <a:t>программой;</a:t>
            </a:r>
          </a:p>
          <a:p>
            <a:r>
              <a:rPr lang="ru-RU" sz="7200" dirty="0">
                <a:latin typeface="Liberation Serif" pitchFamily="18" charset="0"/>
              </a:rPr>
              <a:t>-	сферы познавательной деятельности;</a:t>
            </a:r>
          </a:p>
          <a:p>
            <a:r>
              <a:rPr lang="ru-RU" sz="7200" dirty="0">
                <a:latin typeface="Liberation Serif" pitchFamily="18" charset="0"/>
              </a:rPr>
              <a:t>-	эмоционально-волевых качеств.</a:t>
            </a:r>
          </a:p>
          <a:p>
            <a:pPr>
              <a:buNone/>
            </a:pPr>
            <a:r>
              <a:rPr lang="ru-RU" sz="7200" dirty="0">
                <a:latin typeface="Liberation Serif" pitchFamily="18" charset="0"/>
              </a:rPr>
              <a:t>Задачи:</a:t>
            </a:r>
          </a:p>
          <a:p>
            <a:r>
              <a:rPr lang="ru-RU" sz="7200" dirty="0">
                <a:latin typeface="Liberation Serif" pitchFamily="18" charset="0"/>
              </a:rPr>
              <a:t>1.	Создание развивающей среды, благоприят­ной для развития имеющегося потенциала.</a:t>
            </a:r>
          </a:p>
          <a:p>
            <a:r>
              <a:rPr lang="ru-RU" sz="7200" dirty="0">
                <a:latin typeface="Liberation Serif" pitchFamily="18" charset="0"/>
              </a:rPr>
              <a:t>2.	Выработка необходимых для успешного обу­чения навыков восприятия, развитие памяти, мышления и внимания.</a:t>
            </a:r>
          </a:p>
          <a:p>
            <a:r>
              <a:rPr lang="ru-RU" sz="7200" dirty="0">
                <a:latin typeface="Liberation Serif" pitchFamily="18" charset="0"/>
              </a:rPr>
              <a:t>3.	Формирование познавательной мотивации обеспечивающей оптимальный уровень активности ученика в учебном процессе.</a:t>
            </a:r>
          </a:p>
          <a:p>
            <a:r>
              <a:rPr lang="ru-RU" sz="7200" dirty="0">
                <a:latin typeface="Liberation Serif" pitchFamily="18" charset="0"/>
              </a:rPr>
              <a:t>     4.   	Освоение коммуникативных навыков.</a:t>
            </a:r>
          </a:p>
          <a:p>
            <a:r>
              <a:rPr lang="ru-RU" sz="7200" dirty="0">
                <a:latin typeface="Liberation Serif" pitchFamily="18" charset="0"/>
              </a:rPr>
              <a:t>     5.	Развитие зрительной и слуховой памяти для ­формирования умения удерживать определенное  количество условий в процессе деятельности при  зрительном и слуховом восприятии. </a:t>
            </a:r>
          </a:p>
          <a:p>
            <a:r>
              <a:rPr lang="ru-RU" sz="7200" dirty="0">
                <a:latin typeface="Liberation Serif" pitchFamily="18" charset="0"/>
              </a:rPr>
              <a:t>6.	Развитие логического мышления - интеллектуальных операции сравнения, анализа, синтеза, а также более сложных мыслительных операций - умения проводить обобщение, отыскивать закономерности, проводить классификацию по заданному или найденному признаку.</a:t>
            </a:r>
          </a:p>
          <a:p>
            <a:r>
              <a:rPr lang="ru-RU" sz="7200" dirty="0">
                <a:latin typeface="Liberation Serif" pitchFamily="18" charset="0"/>
              </a:rPr>
              <a:t>7.	Формирование положительного отношение к школе, к учебе.</a:t>
            </a:r>
          </a:p>
          <a:p>
            <a:r>
              <a:rPr lang="ru-RU" sz="7200" dirty="0">
                <a:latin typeface="Liberation Serif" pitchFamily="18" charset="0"/>
              </a:rPr>
              <a:t>8.	Расширение общего кругозора.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Liberation Serif" pitchFamily="18" charset="0"/>
              </a:rPr>
              <a:t>Приемы и методы</a:t>
            </a:r>
            <a:endParaRPr lang="ru-RU" sz="3200" b="1" dirty="0">
              <a:latin typeface="Liberation Serif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Liberation Serif" pitchFamily="18" charset="0"/>
              </a:rPr>
              <a:t>рассказ, беседа, </a:t>
            </a:r>
            <a:r>
              <a:rPr lang="ru-RU" sz="2800" dirty="0" smtClean="0">
                <a:latin typeface="Liberation Serif" pitchFamily="18" charset="0"/>
              </a:rPr>
              <a:t>практические </a:t>
            </a:r>
            <a:r>
              <a:rPr lang="ru-RU" sz="2800" dirty="0">
                <a:latin typeface="Liberation Serif" pitchFamily="18" charset="0"/>
              </a:rPr>
              <a:t>занятия в форме сюжетных игр, </a:t>
            </a:r>
            <a:r>
              <a:rPr lang="ru-RU" sz="2800" dirty="0" smtClean="0">
                <a:latin typeface="Liberation Serif" pitchFamily="18" charset="0"/>
              </a:rPr>
              <a:t>ситуационный </a:t>
            </a:r>
            <a:r>
              <a:rPr lang="ru-RU" sz="2800" dirty="0">
                <a:latin typeface="Liberation Serif" pitchFamily="18" charset="0"/>
              </a:rPr>
              <a:t>способ обучения, ролевые игры.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Liberation Serif" pitchFamily="18" charset="0"/>
              </a:rPr>
              <a:t/>
            </a:r>
            <a:br>
              <a:rPr lang="ru-RU" sz="3600" b="1" dirty="0" smtClean="0">
                <a:latin typeface="Liberation Serif" pitchFamily="18" charset="0"/>
              </a:rPr>
            </a:br>
            <a:r>
              <a:rPr lang="ru-RU" sz="3600" b="1" dirty="0" smtClean="0">
                <a:latin typeface="Liberation Serif" pitchFamily="18" charset="0"/>
              </a:rPr>
              <a:t>ситуационный метод обучения - ролевая игра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Liberation Serif" pitchFamily="18" charset="0"/>
              </a:rPr>
              <a:t>Ситуацион­ное обучение в данном случае заключается в анализе опасных ситуаций, в результате которых случались или могут произойти </a:t>
            </a:r>
            <a:r>
              <a:rPr lang="ru-RU" sz="2400" dirty="0" smtClean="0">
                <a:latin typeface="Liberation Serif" pitchFamily="18" charset="0"/>
              </a:rPr>
              <a:t>происшествия.</a:t>
            </a:r>
          </a:p>
          <a:p>
            <a:r>
              <a:rPr lang="ru-RU" sz="2400" dirty="0">
                <a:latin typeface="Liberation Serif" pitchFamily="18" charset="0"/>
              </a:rPr>
              <a:t>Конечная цель ситуационного обучения - </a:t>
            </a:r>
            <a:r>
              <a:rPr lang="ru-RU" sz="2400" dirty="0" smtClean="0">
                <a:latin typeface="Liberation Serif" pitchFamily="18" charset="0"/>
              </a:rPr>
              <a:t>приучить </a:t>
            </a:r>
            <a:r>
              <a:rPr lang="ru-RU" sz="2400" dirty="0">
                <a:latin typeface="Liberation Serif" pitchFamily="18" charset="0"/>
              </a:rPr>
              <a:t>школьника к </a:t>
            </a:r>
            <a:r>
              <a:rPr lang="ru-RU" sz="2400" dirty="0" smtClean="0">
                <a:latin typeface="Liberation Serif" pitchFamily="18" charset="0"/>
              </a:rPr>
              <a:t>системе аналитического поведения </a:t>
            </a:r>
            <a:r>
              <a:rPr lang="ru-RU" sz="2400" dirty="0">
                <a:latin typeface="Liberation Serif" pitchFamily="18" charset="0"/>
              </a:rPr>
              <a:t>в предметной деятельности – </a:t>
            </a:r>
            <a:r>
              <a:rPr lang="ru-RU" sz="2400" dirty="0" smtClean="0">
                <a:latin typeface="Liberation Serif" pitchFamily="18" charset="0"/>
              </a:rPr>
              <a:t>предвидении </a:t>
            </a:r>
            <a:r>
              <a:rPr lang="ru-RU" sz="2400" dirty="0">
                <a:latin typeface="Liberation Serif" pitchFamily="18" charset="0"/>
              </a:rPr>
              <a:t>опасных ситуаций, оценке и </a:t>
            </a:r>
            <a:r>
              <a:rPr lang="ru-RU" sz="2400" dirty="0" smtClean="0">
                <a:latin typeface="Liberation Serif" pitchFamily="18" charset="0"/>
              </a:rPr>
              <a:t>прогнозированию </a:t>
            </a:r>
            <a:r>
              <a:rPr lang="ru-RU" sz="2400" dirty="0">
                <a:latin typeface="Liberation Serif" pitchFamily="18" charset="0"/>
              </a:rPr>
              <a:t>их развития, принятию целесообразных решений и действиям с целью предупреждения возникновения экстремальной ситуации или смягчения тяжести ее последствий,</a:t>
            </a:r>
          </a:p>
          <a:p>
            <a:endParaRPr lang="ru-RU" sz="2400" dirty="0">
              <a:latin typeface="Liberation Serif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Liberation Serif" pitchFamily="18" charset="0"/>
              </a:rPr>
              <a:t>Способы решения ситуационных задач</a:t>
            </a:r>
            <a:endParaRPr lang="ru-RU" sz="2800" dirty="0">
              <a:latin typeface="Liberation Serif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507288" cy="59766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Liberation Serif" pitchFamily="18" charset="0"/>
              </a:rPr>
              <a:t>1.Предлагается </a:t>
            </a:r>
            <a:r>
              <a:rPr lang="ru-RU" sz="2000" dirty="0">
                <a:latin typeface="Liberation Serif" pitchFamily="18" charset="0"/>
              </a:rPr>
              <a:t>конкретная ситуация, дается несколько вариантов ответов, из которых ученик должен выбрать только один - правильный;</a:t>
            </a:r>
          </a:p>
          <a:p>
            <a:pPr>
              <a:buNone/>
            </a:pPr>
            <a:r>
              <a:rPr lang="ru-RU" sz="2000" dirty="0" smtClean="0">
                <a:latin typeface="Liberation Serif" pitchFamily="18" charset="0"/>
              </a:rPr>
              <a:t>2.Из </a:t>
            </a:r>
            <a:r>
              <a:rPr lang="ru-RU" sz="2000" dirty="0">
                <a:latin typeface="Liberation Serif" pitchFamily="18" charset="0"/>
              </a:rPr>
              <a:t>списка различных действий в </a:t>
            </a:r>
            <a:r>
              <a:rPr lang="ru-RU" sz="2000" dirty="0" smtClean="0">
                <a:latin typeface="Liberation Serif" pitchFamily="18" charset="0"/>
              </a:rPr>
              <a:t>предложенной </a:t>
            </a:r>
            <a:r>
              <a:rPr lang="ru-RU" sz="2000" dirty="0">
                <a:latin typeface="Liberation Serif" pitchFamily="18" charset="0"/>
              </a:rPr>
              <a:t>ситуации ученик должен выбрать </a:t>
            </a:r>
            <a:r>
              <a:rPr lang="ru-RU" sz="2000" dirty="0" smtClean="0">
                <a:latin typeface="Liberation Serif" pitchFamily="18" charset="0"/>
              </a:rPr>
              <a:t>правильные </a:t>
            </a:r>
            <a:r>
              <a:rPr lang="ru-RU" sz="2000" dirty="0">
                <a:latin typeface="Liberation Serif" pitchFamily="18" charset="0"/>
              </a:rPr>
              <a:t>и неправильные;</a:t>
            </a:r>
          </a:p>
          <a:p>
            <a:pPr>
              <a:buNone/>
            </a:pPr>
            <a:r>
              <a:rPr lang="ru-RU" sz="2000" dirty="0" smtClean="0">
                <a:latin typeface="Liberation Serif" pitchFamily="18" charset="0"/>
              </a:rPr>
              <a:t>3.Ученик </a:t>
            </a:r>
            <a:r>
              <a:rPr lang="ru-RU" sz="2000" dirty="0">
                <a:latin typeface="Liberation Serif" pitchFamily="18" charset="0"/>
              </a:rPr>
              <a:t>должен выстроить 3-4 варианта правильных действий в конкретной ситуации по </a:t>
            </a:r>
            <a:r>
              <a:rPr lang="ru-RU" sz="2000" dirty="0" smtClean="0">
                <a:latin typeface="Liberation Serif" pitchFamily="18" charset="0"/>
              </a:rPr>
              <a:t>очередности </a:t>
            </a:r>
            <a:r>
              <a:rPr lang="ru-RU" sz="2000" dirty="0">
                <a:latin typeface="Liberation Serif" pitchFamily="18" charset="0"/>
              </a:rPr>
              <a:t>и </a:t>
            </a:r>
            <a:r>
              <a:rPr lang="ru-RU" sz="2000" dirty="0" smtClean="0">
                <a:latin typeface="Liberation Serif" pitchFamily="18" charset="0"/>
              </a:rPr>
              <a:t>важности</a:t>
            </a:r>
            <a:endParaRPr lang="ru-RU" sz="2000" dirty="0">
              <a:latin typeface="Liberation Serif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Liberation Serif" pitchFamily="18" charset="0"/>
              </a:rPr>
              <a:t>4.Ученик </a:t>
            </a:r>
            <a:r>
              <a:rPr lang="ru-RU" sz="2000" dirty="0">
                <a:latin typeface="Liberation Serif" pitchFamily="18" charset="0"/>
              </a:rPr>
              <a:t>сам ищет выход из сложившейся </a:t>
            </a:r>
            <a:r>
              <a:rPr lang="ru-RU" sz="2000" dirty="0" smtClean="0">
                <a:latin typeface="Liberation Serif" pitchFamily="18" charset="0"/>
              </a:rPr>
              <a:t>ситуации</a:t>
            </a:r>
            <a:r>
              <a:rPr lang="ru-RU" sz="2000" dirty="0">
                <a:latin typeface="Liberation Serif" pitchFamily="18" charset="0"/>
              </a:rPr>
              <a:t>, определяемой условием задачи без вариантов ответов, примеров правильных действий;</a:t>
            </a:r>
          </a:p>
          <a:p>
            <a:pPr>
              <a:buNone/>
            </a:pPr>
            <a:r>
              <a:rPr lang="ru-RU" sz="2000" dirty="0" smtClean="0">
                <a:latin typeface="Liberation Serif" pitchFamily="18" charset="0"/>
              </a:rPr>
              <a:t>5.По </a:t>
            </a:r>
            <a:r>
              <a:rPr lang="ru-RU" sz="2000" dirty="0">
                <a:latin typeface="Liberation Serif" pitchFamily="18" charset="0"/>
              </a:rPr>
              <a:t>пройденному материалу индивидуально каждому ученику предлагается дать ответы по карточкам, включающим 5-8 различных задач.</a:t>
            </a:r>
          </a:p>
          <a:p>
            <a:pPr>
              <a:buNone/>
            </a:pPr>
            <a:r>
              <a:rPr lang="ru-RU" sz="2000" dirty="0" smtClean="0">
                <a:latin typeface="Liberation Serif" pitchFamily="18" charset="0"/>
              </a:rPr>
              <a:t>6.Ученик </a:t>
            </a:r>
            <a:r>
              <a:rPr lang="ru-RU" sz="2000" dirty="0">
                <a:latin typeface="Liberation Serif" pitchFamily="18" charset="0"/>
              </a:rPr>
              <a:t>должен дать характеристику и анализ </a:t>
            </a:r>
            <a:r>
              <a:rPr lang="ru-RU" sz="2000" dirty="0" smtClean="0">
                <a:latin typeface="Liberation Serif" pitchFamily="18" charset="0"/>
              </a:rPr>
              <a:t>ситуации, нарисованной </a:t>
            </a:r>
            <a:r>
              <a:rPr lang="ru-RU" sz="2000" dirty="0">
                <a:latin typeface="Liberation Serif" pitchFamily="18" charset="0"/>
              </a:rPr>
              <a:t>на карточке; </a:t>
            </a:r>
          </a:p>
          <a:p>
            <a:pPr>
              <a:buNone/>
            </a:pPr>
            <a:r>
              <a:rPr lang="ru-RU" sz="2000" dirty="0" smtClean="0">
                <a:latin typeface="Liberation Serif" pitchFamily="18" charset="0"/>
              </a:rPr>
              <a:t>7.Ученику </a:t>
            </a:r>
            <a:r>
              <a:rPr lang="ru-RU" sz="2000" dirty="0">
                <a:latin typeface="Liberation Serif" pitchFamily="18" charset="0"/>
              </a:rPr>
              <a:t>предлагается проанализировать ситуацию по заметке, статье из газеты об </a:t>
            </a:r>
            <a:r>
              <a:rPr lang="ru-RU" sz="2000" dirty="0" smtClean="0">
                <a:latin typeface="Liberation Serif" pitchFamily="18" charset="0"/>
              </a:rPr>
              <a:t>авариях</a:t>
            </a:r>
            <a:r>
              <a:rPr lang="ru-RU" sz="2000" dirty="0">
                <a:latin typeface="Liberation Serif" pitchFamily="18" charset="0"/>
              </a:rPr>
              <a:t>, связанных со стихийными бедствиями, обращая внимание на характер, причины, последствия, а также на материальные и людские потери.</a:t>
            </a:r>
          </a:p>
          <a:p>
            <a:endParaRPr lang="ru-RU" sz="2000" dirty="0">
              <a:latin typeface="Liberation Serif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Liberation Serif" pitchFamily="18" charset="0"/>
              </a:rPr>
              <a:t>Алгоритм действий педагога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>
                <a:latin typeface="Liberation Serif" pitchFamily="18" charset="0"/>
              </a:rPr>
              <a:t>1. Проанализировать предметные результаты, которые</a:t>
            </a:r>
          </a:p>
          <a:p>
            <a:pPr>
              <a:buNone/>
            </a:pPr>
            <a:r>
              <a:rPr lang="ru-RU" dirty="0" smtClean="0">
                <a:latin typeface="Liberation Serif" pitchFamily="18" charset="0"/>
              </a:rPr>
              <a:t>должны сформироваться в рамках изучения конкретной темы.</a:t>
            </a:r>
          </a:p>
          <a:p>
            <a:pPr>
              <a:buNone/>
            </a:pPr>
            <a:r>
              <a:rPr lang="ru-RU" dirty="0" smtClean="0">
                <a:latin typeface="Liberation Serif" pitchFamily="18" charset="0"/>
              </a:rPr>
              <a:t>2. Изучить содержание учебника с позиции создания проблемной ситуации.</a:t>
            </a:r>
          </a:p>
          <a:p>
            <a:pPr>
              <a:buNone/>
            </a:pPr>
            <a:r>
              <a:rPr lang="ru-RU" dirty="0" smtClean="0">
                <a:latin typeface="Liberation Serif" pitchFamily="18" charset="0"/>
              </a:rPr>
              <a:t>3. Проанализировать интересы и потребности коллектива, для, которого данная проблемная ситуация будет создаваться.</a:t>
            </a:r>
          </a:p>
          <a:p>
            <a:pPr>
              <a:buNone/>
            </a:pPr>
            <a:r>
              <a:rPr lang="ru-RU" dirty="0" smtClean="0">
                <a:latin typeface="Liberation Serif" pitchFamily="18" charset="0"/>
              </a:rPr>
              <a:t>4. Создать проблемную ситуацию, подробно описывая сюжет, обстановку, главных героев и их действия. Одним из персонажей должен стать обучающийся с ОВЗ.</a:t>
            </a:r>
          </a:p>
          <a:p>
            <a:pPr>
              <a:buNone/>
            </a:pPr>
            <a:r>
              <a:rPr lang="ru-RU" dirty="0" smtClean="0">
                <a:latin typeface="Liberation Serif" pitchFamily="18" charset="0"/>
              </a:rPr>
              <a:t>5. Прописать трудности, с которыми столкнулись главные герои проблемной ситуации, в том числе ребенок с ОВЗ.</a:t>
            </a:r>
          </a:p>
          <a:p>
            <a:pPr>
              <a:buNone/>
            </a:pPr>
            <a:r>
              <a:rPr lang="ru-RU" dirty="0" smtClean="0">
                <a:latin typeface="Liberation Serif" pitchFamily="18" charset="0"/>
              </a:rPr>
              <a:t>6. Подготовить предметы, которые могут быть использованы для решения проблемной ситуации.</a:t>
            </a:r>
          </a:p>
          <a:p>
            <a:pPr>
              <a:buNone/>
            </a:pPr>
            <a:r>
              <a:rPr lang="ru-RU" dirty="0" smtClean="0">
                <a:latin typeface="Liberation Serif" pitchFamily="18" charset="0"/>
              </a:rPr>
              <a:t>7. Составить вопросы и задания к проблемной ситуации.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368</Words>
  <Application>Microsoft Office PowerPoint</Application>
  <PresentationFormat>Экран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Ситуационный метод обучения на уроках ОБЖ с детьми ограниченными возможностями  здоровья в  школе. </vt:lpstr>
      <vt:lpstr>Цели и задачи коррекционно-развивающую работы направлены на развитие</vt:lpstr>
      <vt:lpstr>Приемы и методы</vt:lpstr>
      <vt:lpstr> ситуационный метод обучения - ролевая игра </vt:lpstr>
      <vt:lpstr>Способы решения ситуационных задач</vt:lpstr>
      <vt:lpstr>Алгоритм действий педагога.</vt:lpstr>
    </vt:vector>
  </TitlesOfParts>
  <Company>Curnos™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Ситуационный метод обучения на уроках ОБЖ с детьми ограниченными возможностями  здоровья в  школе.</dc:title>
  <dc:creator>User</dc:creator>
  <cp:lastModifiedBy>User</cp:lastModifiedBy>
  <cp:revision>7</cp:revision>
  <dcterms:created xsi:type="dcterms:W3CDTF">2021-03-23T11:26:36Z</dcterms:created>
  <dcterms:modified xsi:type="dcterms:W3CDTF">2021-03-24T08:16:51Z</dcterms:modified>
</cp:coreProperties>
</file>