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9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1" r:id="rId15"/>
    <p:sldId id="270" r:id="rId16"/>
    <p:sldId id="275" r:id="rId17"/>
    <p:sldId id="273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24.03.2021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24.03.2021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24.03.2021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24.03.2021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3600" dirty="0">
                <a:gradFill>
                  <a:gsLst>
                    <a:gs pos="0">
                      <a:prstClr val="black"/>
                    </a:gs>
                    <a:gs pos="4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212745">
                        <a:alpha val="65000"/>
                      </a:srgbClr>
                    </a:gs>
                  </a:gsLst>
                  <a:lin ang="5400000" scaled="0"/>
                </a:gradFill>
                <a:latin typeface="Times New Roman" pitchFamily="18" charset="0"/>
                <a:cs typeface="Times New Roman" pitchFamily="18" charset="0"/>
              </a:rPr>
              <a:t>Методы и приёмы коррекционно-развивающей работы при обучении детей, имеющих задержку психического развития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7333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0" algn="ctr">
              <a:lnSpc>
                <a:spcPct val="115000"/>
              </a:lnSpc>
              <a:spcAft>
                <a:spcPts val="1000"/>
              </a:spcAft>
            </a:pPr>
            <a:r>
              <a:rPr lang="ru-RU" sz="4800" dirty="0">
                <a:latin typeface="Times New Roman"/>
                <a:ea typeface="Calibri"/>
                <a:cs typeface="Times New Roman"/>
              </a:rPr>
              <a:t>Оценка – </a:t>
            </a:r>
            <a:endParaRPr lang="ru-RU" sz="4800" dirty="0" smtClean="0">
              <a:latin typeface="Times New Roman"/>
              <a:ea typeface="Calibri"/>
              <a:cs typeface="Times New Roman"/>
            </a:endParaRPr>
          </a:p>
          <a:p>
            <a:pPr marL="868680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4800" dirty="0" smtClean="0">
                <a:latin typeface="Times New Roman"/>
                <a:ea typeface="Calibri"/>
                <a:cs typeface="Times New Roman"/>
              </a:rPr>
              <a:t>программа </a:t>
            </a:r>
            <a:r>
              <a:rPr lang="ru-RU" sz="4800" dirty="0">
                <a:latin typeface="Times New Roman"/>
                <a:ea typeface="Calibri"/>
                <a:cs typeface="Times New Roman"/>
              </a:rPr>
              <a:t>улучшения – реализация – </a:t>
            </a:r>
            <a:r>
              <a:rPr lang="ru-RU" sz="4800" dirty="0" smtClean="0">
                <a:latin typeface="Times New Roman"/>
                <a:ea typeface="Calibri"/>
                <a:cs typeface="Times New Roman"/>
              </a:rPr>
              <a:t>оценка</a:t>
            </a:r>
            <a:endParaRPr lang="ru-RU" sz="4800" dirty="0"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Развитие через оценивание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89534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600" dirty="0" smtClean="0"/>
              <a:t>Зачем мне это знание</a:t>
            </a:r>
            <a:r>
              <a:rPr lang="en-US" sz="6600" dirty="0" smtClean="0"/>
              <a:t>?</a:t>
            </a:r>
            <a:endParaRPr lang="ru-RU" sz="66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Формирование осознанности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90362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i="1" dirty="0" smtClean="0"/>
              <a:t>Технология развития критического мышления.</a:t>
            </a:r>
          </a:p>
          <a:p>
            <a:pPr algn="ctr"/>
            <a:r>
              <a:rPr lang="ru-RU" sz="3600" dirty="0" smtClean="0"/>
              <a:t>1. Вызов.</a:t>
            </a:r>
          </a:p>
          <a:p>
            <a:pPr algn="ctr"/>
            <a:r>
              <a:rPr lang="ru-RU" sz="3600" dirty="0" smtClean="0"/>
              <a:t>2. Осмысление.</a:t>
            </a:r>
          </a:p>
          <a:p>
            <a:pPr algn="ctr"/>
            <a:r>
              <a:rPr lang="ru-RU" sz="3600" dirty="0" smtClean="0"/>
              <a:t>3. Рефлексия</a:t>
            </a:r>
            <a:endParaRPr lang="ru-RU" sz="36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Образовательные </a:t>
            </a:r>
            <a:r>
              <a:rPr lang="ru-RU" b="1" dirty="0"/>
              <a:t>технологии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45344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lvl="0"/>
            <a:r>
              <a:rPr lang="ru-RU" dirty="0" smtClean="0"/>
              <a:t>«Толстые» </a:t>
            </a:r>
            <a:r>
              <a:rPr lang="ru-RU" dirty="0"/>
              <a:t>и </a:t>
            </a:r>
            <a:r>
              <a:rPr lang="ru-RU" dirty="0" smtClean="0"/>
              <a:t>«тонкие» </a:t>
            </a:r>
            <a:r>
              <a:rPr lang="ru-RU" dirty="0"/>
              <a:t>вопросы</a:t>
            </a:r>
          </a:p>
          <a:p>
            <a:pPr lvl="0"/>
            <a:r>
              <a:rPr lang="ru-RU" dirty="0"/>
              <a:t>Ромашка </a:t>
            </a:r>
            <a:r>
              <a:rPr lang="ru-RU" dirty="0" err="1"/>
              <a:t>Блума</a:t>
            </a:r>
            <a:endParaRPr lang="ru-RU" dirty="0"/>
          </a:p>
          <a:p>
            <a:pPr lvl="0"/>
            <a:r>
              <a:rPr lang="ru-RU" dirty="0"/>
              <a:t>Кластер</a:t>
            </a:r>
          </a:p>
          <a:p>
            <a:pPr lvl="0"/>
            <a:r>
              <a:rPr lang="ru-RU" dirty="0"/>
              <a:t>Древо предсказаний</a:t>
            </a:r>
          </a:p>
          <a:p>
            <a:pPr lvl="0"/>
            <a:r>
              <a:rPr lang="ru-RU" dirty="0"/>
              <a:t>Бортовой журнал</a:t>
            </a:r>
          </a:p>
          <a:p>
            <a:pPr lvl="0"/>
            <a:r>
              <a:rPr lang="ru-RU" dirty="0" err="1"/>
              <a:t>Двучастный</a:t>
            </a:r>
            <a:r>
              <a:rPr lang="ru-RU" dirty="0"/>
              <a:t> дневник</a:t>
            </a:r>
          </a:p>
          <a:p>
            <a:pPr lvl="0"/>
            <a:r>
              <a:rPr lang="ru-RU" dirty="0"/>
              <a:t>Сюжетные таблицы</a:t>
            </a:r>
          </a:p>
          <a:p>
            <a:pPr lvl="0"/>
            <a:r>
              <a:rPr lang="ru-RU" dirty="0" err="1"/>
              <a:t>Инсерт</a:t>
            </a:r>
            <a:endParaRPr lang="ru-RU" dirty="0"/>
          </a:p>
          <a:p>
            <a:pPr lvl="0"/>
            <a:r>
              <a:rPr lang="ru-RU" dirty="0"/>
              <a:t>Составление глоссария</a:t>
            </a:r>
          </a:p>
          <a:p>
            <a:pPr lvl="0"/>
            <a:r>
              <a:rPr lang="ru-RU" dirty="0" err="1"/>
              <a:t>Синквейн</a:t>
            </a:r>
            <a:endParaRPr lang="ru-RU" dirty="0"/>
          </a:p>
          <a:p>
            <a:pPr lvl="0"/>
            <a:r>
              <a:rPr lang="ru-RU" dirty="0"/>
              <a:t>Корзина идей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5536" y="332656"/>
            <a:ext cx="8229600" cy="1252728"/>
          </a:xfrm>
        </p:spPr>
        <p:txBody>
          <a:bodyPr>
            <a:normAutofit fontScale="90000"/>
          </a:bodyPr>
          <a:lstStyle/>
          <a:p>
            <a:r>
              <a:rPr lang="ru-RU" dirty="0"/>
              <a:t>М</a:t>
            </a:r>
            <a:r>
              <a:rPr lang="ru-RU" dirty="0" smtClean="0"/>
              <a:t>етодические </a:t>
            </a:r>
            <a:r>
              <a:rPr lang="ru-RU" dirty="0"/>
              <a:t>приемы, помогающие лучшему усвоению материала</a:t>
            </a:r>
          </a:p>
        </p:txBody>
      </p:sp>
    </p:spTree>
    <p:extLst>
      <p:ext uri="{BB962C8B-B14F-4D97-AF65-F5344CB8AC3E}">
        <p14:creationId xmlns:p14="http://schemas.microsoft.com/office/powerpoint/2010/main" val="1336519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dirty="0">
                <a:latin typeface="Times New Roman"/>
                <a:ea typeface="Calibri"/>
                <a:cs typeface="Times New Roman"/>
              </a:rPr>
              <a:t>Прием рассыпанного предложения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dirty="0">
                <a:latin typeface="Times New Roman"/>
                <a:ea typeface="Calibri"/>
                <a:cs typeface="Times New Roman"/>
              </a:rPr>
              <a:t>Алгоритм: вычеркивание пунктов при их выполнении.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dirty="0">
                <a:latin typeface="Times New Roman"/>
                <a:ea typeface="Calibri"/>
                <a:cs typeface="Times New Roman"/>
              </a:rPr>
              <a:t>Внешняя вербализация инструкции (Повтори!)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dirty="0">
                <a:latin typeface="Times New Roman"/>
                <a:ea typeface="Calibri"/>
                <a:cs typeface="Times New Roman"/>
              </a:rPr>
              <a:t>Деление многоступенчатого  алгоритма на отдельные этапы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dirty="0">
                <a:latin typeface="Times New Roman"/>
                <a:ea typeface="Calibri"/>
                <a:cs typeface="Times New Roman"/>
              </a:rPr>
              <a:t>Очень важно иметь визуальный план урока, по мере прохождения этапа стирать с доски.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ru-RU" dirty="0">
                <a:latin typeface="Times New Roman"/>
                <a:ea typeface="Calibri"/>
                <a:cs typeface="Times New Roman"/>
              </a:rPr>
              <a:t>Прием неоконченных предложений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Методические приемы, помогающие лучшему усвоению материала</a:t>
            </a:r>
          </a:p>
        </p:txBody>
      </p:sp>
    </p:spTree>
    <p:extLst>
      <p:ext uri="{BB962C8B-B14F-4D97-AF65-F5344CB8AC3E}">
        <p14:creationId xmlns:p14="http://schemas.microsoft.com/office/powerpoint/2010/main" val="1105788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4000" b="1" smtClean="0">
                <a:latin typeface="Times New Roman"/>
                <a:ea typeface="Calibri"/>
                <a:cs typeface="Times New Roman"/>
              </a:rPr>
              <a:t>Технология составления интеллект-карт</a:t>
            </a:r>
            <a:endParaRPr lang="ru-RU" sz="4000" smtClean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4000" b="1" smtClean="0">
                <a:latin typeface="Times New Roman"/>
                <a:ea typeface="Calibri"/>
                <a:cs typeface="Times New Roman"/>
              </a:rPr>
              <a:t>Кейс-технология</a:t>
            </a:r>
            <a:endParaRPr lang="ru-RU" sz="4000" smtClean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4000" b="1" smtClean="0">
                <a:latin typeface="Times New Roman"/>
                <a:ea typeface="Calibri"/>
                <a:cs typeface="Times New Roman"/>
              </a:rPr>
              <a:t>Сингапурская технология</a:t>
            </a:r>
            <a:endParaRPr lang="ru-RU" sz="40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719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/>
              <a:t>Формирование осознанности.</a:t>
            </a:r>
          </a:p>
          <a:p>
            <a:r>
              <a:rPr lang="ru-RU" sz="3600" b="1" dirty="0" smtClean="0"/>
              <a:t>Формирование функций контроля и самоконтроля.</a:t>
            </a:r>
          </a:p>
          <a:p>
            <a:r>
              <a:rPr lang="ru-RU" sz="3600" b="1" dirty="0" smtClean="0"/>
              <a:t>Алгоритм.</a:t>
            </a:r>
          </a:p>
          <a:p>
            <a:r>
              <a:rPr lang="ru-RU" sz="3600" b="1" dirty="0" smtClean="0"/>
              <a:t>Использование оптимальных методических приемов.</a:t>
            </a:r>
            <a:endParaRPr lang="ru-RU" sz="3600" b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9218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b="1" dirty="0" smtClean="0"/>
              <a:t>Спасибо за внимание!</a:t>
            </a:r>
            <a:endParaRPr lang="ru-RU" sz="5400" b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8849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http://elenaranko.ucoz.ru/_ld/1/7978846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71066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00166" y="571481"/>
            <a:ext cx="7158030" cy="2071701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Наиболее многочисленную группу риска школьной дезадаптации составляют школьники с так называемой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задержкой психического развития (ЗПР).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3250" name="Picture 2" descr="http://materinstvo.ru/skins/default/public/images/articles/s6766_1297856066_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14480" y="2357430"/>
            <a:ext cx="3643338" cy="24288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3252" name="Picture 4" descr="http://static.medportal.ru/pic/common/hash/1/5/152094af-b7b4-42e1-b3a9-1da7291b6a99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57752" y="3571876"/>
            <a:ext cx="3797204" cy="24681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186879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 </a:t>
            </a:r>
            <a:r>
              <a:rPr lang="ru-RU" dirty="0"/>
              <a:t>Незрелость эмоционально-волевой сферы: ребенку очень сложно сделать над собой волевое усилие.</a:t>
            </a:r>
          </a:p>
          <a:p>
            <a:r>
              <a:rPr lang="ru-RU" dirty="0"/>
              <a:t>Синдром дефицита внимания: нарушение внимания может сопровождаться повышенной двигательной и речевой </a:t>
            </a:r>
            <a:r>
              <a:rPr lang="ru-RU" dirty="0" smtClean="0"/>
              <a:t>активностью.</a:t>
            </a:r>
          </a:p>
          <a:p>
            <a:r>
              <a:rPr lang="ru-RU" dirty="0" smtClean="0"/>
              <a:t>Нарушения познавательной деятельности: недостаток памяти, внимания, инертность психических процессов.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Особенности развития обучающихся с ЗПР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69154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mtClean="0"/>
              <a:t>ВЕДУЩИЙ ТИП ВОСПРИЯТИЯ – ЗРИТЕЛЬНЫЙ.</a:t>
            </a:r>
          </a:p>
          <a:p>
            <a:r>
              <a:rPr lang="ru-RU" smtClean="0"/>
              <a:t>Нарушение предметности и структурности восприятия.</a:t>
            </a:r>
          </a:p>
          <a:p>
            <a:r>
              <a:rPr lang="ru-RU" smtClean="0"/>
              <a:t>Нарушение целостности восприятия.</a:t>
            </a:r>
          </a:p>
          <a:p>
            <a:r>
              <a:rPr lang="ru-RU" smtClean="0"/>
              <a:t>Замедление процесса переработки информации, поступающей через органы чувств.</a:t>
            </a:r>
          </a:p>
          <a:p>
            <a:r>
              <a:rPr lang="ru-RU" smtClean="0"/>
              <a:t>Нарушение ориентирования в пространстве.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mtClean="0"/>
              <a:t>Особенности ощущения и восприятия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76291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Снижение концентрации внимания.</a:t>
            </a:r>
          </a:p>
          <a:p>
            <a:r>
              <a:rPr lang="ru-RU" sz="3200" dirty="0" smtClean="0"/>
              <a:t>Снижение объема внимания: частое переключение внимания, «</a:t>
            </a:r>
            <a:r>
              <a:rPr lang="ru-RU" sz="3200" dirty="0" err="1" smtClean="0"/>
              <a:t>застревание</a:t>
            </a:r>
            <a:r>
              <a:rPr lang="ru-RU" sz="3200" dirty="0" smtClean="0"/>
              <a:t>» в ситуации, ребенок не может выполнять многоступенчатую инструкцию.</a:t>
            </a:r>
            <a:endParaRPr lang="ru-RU" sz="32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Внимание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90369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Отсутствие готовности к интеллектуальному усилию: ребенку нужна мотивация.</a:t>
            </a:r>
          </a:p>
          <a:p>
            <a:r>
              <a:rPr lang="ru-RU" dirty="0" smtClean="0"/>
              <a:t>Преобладает наглядно-действенное мышление.</a:t>
            </a:r>
          </a:p>
          <a:p>
            <a:r>
              <a:rPr lang="ru-RU" dirty="0" smtClean="0"/>
              <a:t>Отставание обнаруживается во время решения задач, которые требуют словесно-логического мышления.</a:t>
            </a:r>
          </a:p>
          <a:p>
            <a:r>
              <a:rPr lang="ru-RU" dirty="0" smtClean="0"/>
              <a:t>Фрагментарность знаний об окружающем мире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Мышление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17267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Преобладание зрительной памяти.</a:t>
            </a:r>
          </a:p>
          <a:p>
            <a:r>
              <a:rPr lang="ru-RU" sz="3200" dirty="0" smtClean="0"/>
              <a:t>Краткосрочная память.</a:t>
            </a:r>
          </a:p>
          <a:p>
            <a:r>
              <a:rPr lang="ru-RU" sz="3200" dirty="0" smtClean="0"/>
              <a:t>Сниженный объем памяти.</a:t>
            </a:r>
          </a:p>
          <a:p>
            <a:r>
              <a:rPr lang="ru-RU" sz="3200" dirty="0" smtClean="0"/>
              <a:t>Механическая память (заучивание без понимания).</a:t>
            </a:r>
            <a:endParaRPr lang="ru-RU" sz="32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Память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64675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3600" dirty="0" smtClean="0"/>
              <a:t>Адаптация  </a:t>
            </a:r>
            <a:r>
              <a:rPr lang="ru-RU" sz="3600" dirty="0" smtClean="0"/>
              <a:t>временной и пространственной организации среды.</a:t>
            </a:r>
          </a:p>
          <a:p>
            <a:r>
              <a:rPr lang="ru-RU" sz="3600" dirty="0" smtClean="0"/>
              <a:t>Адаптация учебного материала.</a:t>
            </a:r>
          </a:p>
          <a:p>
            <a:r>
              <a:rPr lang="ru-RU" sz="3600" dirty="0" smtClean="0"/>
              <a:t>Адаптация сценария и контроля урока</a:t>
            </a:r>
            <a:endParaRPr lang="ru-RU" sz="36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9610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/>
              <a:t>грызет ручку;</a:t>
            </a:r>
          </a:p>
          <a:p>
            <a:pPr lvl="0"/>
            <a:r>
              <a:rPr lang="ru-RU" dirty="0"/>
              <a:t>накручивает волосы;</a:t>
            </a:r>
          </a:p>
          <a:p>
            <a:pPr lvl="0"/>
            <a:r>
              <a:rPr lang="ru-RU" dirty="0"/>
              <a:t>говорит взахлеб;</a:t>
            </a:r>
          </a:p>
          <a:p>
            <a:pPr lvl="0"/>
            <a:r>
              <a:rPr lang="ru-RU" dirty="0"/>
              <a:t>раскачивается;</a:t>
            </a:r>
          </a:p>
          <a:p>
            <a:pPr lvl="0"/>
            <a:r>
              <a:rPr lang="ru-RU" dirty="0"/>
              <a:t>д</a:t>
            </a:r>
            <a:r>
              <a:rPr lang="ru-RU" dirty="0" smtClean="0"/>
              <a:t>ругое.</a:t>
            </a:r>
            <a:endParaRPr lang="ru-RU" dirty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Признаки повышенного эмоционального фона ребенка: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92112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323</TotalTime>
  <Words>365</Words>
  <Application>Microsoft Office PowerPoint</Application>
  <PresentationFormat>Экран (4:3)</PresentationFormat>
  <Paragraphs>71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Волна</vt:lpstr>
      <vt:lpstr>Методы и приёмы коррекционно-развивающей работы при обучении детей, имеющих задержку психического развития </vt:lpstr>
      <vt:lpstr>Презентация PowerPoint</vt:lpstr>
      <vt:lpstr>Особенности развития обучающихся с ЗПР</vt:lpstr>
      <vt:lpstr>Особенности ощущения и восприятия</vt:lpstr>
      <vt:lpstr>Внимание</vt:lpstr>
      <vt:lpstr>Мышление</vt:lpstr>
      <vt:lpstr>Память</vt:lpstr>
      <vt:lpstr>Презентация PowerPoint</vt:lpstr>
      <vt:lpstr>Признаки повышенного эмоционального фона ребенка:</vt:lpstr>
      <vt:lpstr>Развитие через оценивание</vt:lpstr>
      <vt:lpstr>Формирование осознанности</vt:lpstr>
      <vt:lpstr>Образовательные технологии</vt:lpstr>
      <vt:lpstr>Методические приемы, помогающие лучшему усвоению материала</vt:lpstr>
      <vt:lpstr>Методические приемы, помогающие лучшему усвоению материала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Методы и приёмы коррекционно-развивающей работы при обучении детей, имеющих задержку психического развития </dc:title>
  <dc:creator>Соколова</dc:creator>
  <cp:lastModifiedBy>Соколова</cp:lastModifiedBy>
  <cp:revision>14</cp:revision>
  <dcterms:created xsi:type="dcterms:W3CDTF">2021-03-23T08:22:22Z</dcterms:created>
  <dcterms:modified xsi:type="dcterms:W3CDTF">2021-03-24T09:49:35Z</dcterms:modified>
</cp:coreProperties>
</file>