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8" r:id="rId2"/>
    <p:sldId id="286" r:id="rId3"/>
    <p:sldId id="272" r:id="rId4"/>
    <p:sldId id="318" r:id="rId5"/>
    <p:sldId id="275" r:id="rId6"/>
    <p:sldId id="285" r:id="rId7"/>
    <p:sldId id="284" r:id="rId8"/>
    <p:sldId id="273" r:id="rId9"/>
    <p:sldId id="323" r:id="rId10"/>
    <p:sldId id="261" r:id="rId11"/>
    <p:sldId id="264" r:id="rId12"/>
    <p:sldId id="262" r:id="rId13"/>
    <p:sldId id="263" r:id="rId14"/>
    <p:sldId id="290" r:id="rId15"/>
    <p:sldId id="291" r:id="rId16"/>
    <p:sldId id="312" r:id="rId17"/>
    <p:sldId id="310" r:id="rId18"/>
    <p:sldId id="319" r:id="rId19"/>
    <p:sldId id="269" r:id="rId20"/>
    <p:sldId id="294" r:id="rId21"/>
    <p:sldId id="296" r:id="rId22"/>
    <p:sldId id="297" r:id="rId23"/>
    <p:sldId id="298" r:id="rId24"/>
    <p:sldId id="299" r:id="rId25"/>
    <p:sldId id="314" r:id="rId26"/>
    <p:sldId id="300" r:id="rId27"/>
    <p:sldId id="315" r:id="rId28"/>
    <p:sldId id="317" r:id="rId29"/>
    <p:sldId id="268" r:id="rId30"/>
    <p:sldId id="293" r:id="rId31"/>
    <p:sldId id="277" r:id="rId32"/>
    <p:sldId id="278" r:id="rId33"/>
    <p:sldId id="320" r:id="rId34"/>
    <p:sldId id="279" r:id="rId35"/>
    <p:sldId id="280" r:id="rId36"/>
    <p:sldId id="281" r:id="rId37"/>
    <p:sldId id="301" r:id="rId38"/>
    <p:sldId id="282" r:id="rId39"/>
    <p:sldId id="321" r:id="rId40"/>
    <p:sldId id="302" r:id="rId41"/>
    <p:sldId id="305" r:id="rId42"/>
    <p:sldId id="306" r:id="rId43"/>
    <p:sldId id="307" r:id="rId44"/>
    <p:sldId id="308" r:id="rId45"/>
    <p:sldId id="322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77777777777777"/>
          <c:y val="0.16433312682191512"/>
          <c:w val="0.84444444444444644"/>
          <c:h val="0.665559067947742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7.1914034130136653E-2"/>
                  <c:y val="-7.798052162177593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4445756780402492E-2"/>
                  <c:y val="-0.154864558682747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5143147950224423E-2"/>
                  <c:y val="-6.4885018318657062E-2"/>
                </c:manualLayout>
              </c:layout>
              <c:tx>
                <c:rich>
                  <a:bodyPr/>
                  <a:lstStyle/>
                  <a:p>
                    <a:r>
                      <a:rPr lang="ru-RU" sz="2300" baseline="0" dirty="0" smtClean="0">
                        <a:latin typeface="Times New Roman" pitchFamily="18" charset="0"/>
                        <a:cs typeface="Times New Roman" pitchFamily="18" charset="0"/>
                      </a:rPr>
                      <a:t>20%</a:t>
                    </a:r>
                    <a:endParaRPr lang="en-US" sz="2300" baseline="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3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затруднились с ответом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0.60000000000000064</c:v>
                </c:pt>
                <c:pt idx="1">
                  <c:v>0.2</c:v>
                </c:pt>
                <c:pt idx="2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2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.7069360059577785"/>
          <c:w val="0.99096856289576685"/>
          <c:h val="0.27526912405569826"/>
        </c:manualLayout>
      </c:layout>
      <c:overlay val="0"/>
      <c:txPr>
        <a:bodyPr/>
        <a:lstStyle/>
        <a:p>
          <a:pPr>
            <a:defRPr sz="23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10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771312155218365E-2"/>
          <c:y val="4.793601332455831E-2"/>
          <c:w val="0.89391793445658363"/>
          <c:h val="0.8147080140976966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4.3217277146392077E-2"/>
                  <c:y val="-0.369665388455930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Вкусные</c:v>
                </c:pt>
                <c:pt idx="1">
                  <c:v>Полезные</c:v>
                </c:pt>
                <c:pt idx="2">
                  <c:v>Красивые</c:v>
                </c:pt>
                <c:pt idx="3">
                  <c:v>Не знают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1"/>
              <c:layout>
                <c:manualLayout>
                  <c:x val="3.3675343243476312E-2"/>
                  <c:y val="-0.23239398153789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Вкусные</c:v>
                </c:pt>
                <c:pt idx="1">
                  <c:v>Полезные</c:v>
                </c:pt>
                <c:pt idx="2">
                  <c:v>Красивые</c:v>
                </c:pt>
                <c:pt idx="3">
                  <c:v>Не знают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Вкусные</c:v>
                </c:pt>
                <c:pt idx="1">
                  <c:v>Полезные</c:v>
                </c:pt>
                <c:pt idx="2">
                  <c:v>Красивые</c:v>
                </c:pt>
                <c:pt idx="3">
                  <c:v>Не знают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3.5387245690188082E-3"/>
                  <c:y val="-0.121475449188795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Вкусные</c:v>
                </c:pt>
                <c:pt idx="1">
                  <c:v>Полезные</c:v>
                </c:pt>
                <c:pt idx="2">
                  <c:v>Красивые</c:v>
                </c:pt>
                <c:pt idx="3">
                  <c:v>Не знают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2" formatCode="0%">
                  <c:v>0.1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Столбец5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4.979861662252618E-2"/>
                  <c:y val="-0.25054805441993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Вкусные</c:v>
                </c:pt>
                <c:pt idx="1">
                  <c:v>Полезные</c:v>
                </c:pt>
                <c:pt idx="2">
                  <c:v>Красивые</c:v>
                </c:pt>
                <c:pt idx="3">
                  <c:v>Не знают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3" formatCode="0%">
                  <c:v>0.30000000000000032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95700480"/>
        <c:axId val="95702016"/>
        <c:axId val="0"/>
      </c:bar3DChart>
      <c:catAx>
        <c:axId val="95700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3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702016"/>
        <c:crosses val="autoZero"/>
        <c:auto val="1"/>
        <c:lblAlgn val="ctr"/>
        <c:lblOffset val="100"/>
        <c:noMultiLvlLbl val="0"/>
      </c:catAx>
      <c:valAx>
        <c:axId val="957020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700480"/>
        <c:crosses val="autoZero"/>
        <c:crossBetween val="between"/>
      </c:valAx>
      <c:spPr>
        <a:noFill/>
        <a:ln w="22568">
          <a:noFill/>
        </a:ln>
      </c:spPr>
    </c:plotArea>
    <c:plotVisOnly val="1"/>
    <c:dispBlanksAs val="gap"/>
    <c:showDLblsOverMax val="0"/>
  </c:chart>
  <c:txPr>
    <a:bodyPr/>
    <a:lstStyle/>
    <a:p>
      <a:pPr>
        <a:defRPr sz="1599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F56171-DCC9-443B-8004-7F835361528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9DE96A-9664-4046-8CF7-E644A969E0B1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МЕТОДЫ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92D359F-07B7-48AF-916F-B73D64424869}" type="parTrans" cxnId="{67DDF651-8346-43A9-AF68-6BAACC72A99F}">
      <dgm:prSet/>
      <dgm:spPr/>
      <dgm:t>
        <a:bodyPr/>
        <a:lstStyle/>
        <a:p>
          <a:endParaRPr lang="ru-RU" sz="1800"/>
        </a:p>
      </dgm:t>
    </dgm:pt>
    <dgm:pt modelId="{27F8C2B2-C295-4316-BBFA-6E51EDAF88BF}" type="sibTrans" cxnId="{67DDF651-8346-43A9-AF68-6BAACC72A99F}">
      <dgm:prSet/>
      <dgm:spPr/>
      <dgm:t>
        <a:bodyPr/>
        <a:lstStyle/>
        <a:p>
          <a:endParaRPr lang="ru-RU" sz="1800"/>
        </a:p>
      </dgm:t>
    </dgm:pt>
    <dgm:pt modelId="{77B69BB9-2EBB-4D49-BDD7-62CABA6BC1CC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</a:rPr>
            <a:t>Сбор  информации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94A23F49-95BD-44FC-8183-05488AA7FDFC}" type="parTrans" cxnId="{3FE2FD72-2239-4061-B6E5-61F1EBBA9717}">
      <dgm:prSet/>
      <dgm:spPr/>
      <dgm:t>
        <a:bodyPr/>
        <a:lstStyle/>
        <a:p>
          <a:endParaRPr lang="ru-RU" sz="1800"/>
        </a:p>
      </dgm:t>
    </dgm:pt>
    <dgm:pt modelId="{69D56104-6C8D-4A52-8DEE-A475BEC902C8}" type="sibTrans" cxnId="{3FE2FD72-2239-4061-B6E5-61F1EBBA9717}">
      <dgm:prSet/>
      <dgm:spPr/>
      <dgm:t>
        <a:bodyPr/>
        <a:lstStyle/>
        <a:p>
          <a:endParaRPr lang="ru-RU" sz="1800"/>
        </a:p>
      </dgm:t>
    </dgm:pt>
    <dgm:pt modelId="{692655FA-9314-4AF1-981D-3583343CA7F9}">
      <dgm:prSet phldrT="[Текст]" custT="1"/>
      <dgm:spPr/>
      <dgm:t>
        <a:bodyPr/>
        <a:lstStyle/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Теоретические методы</a:t>
          </a:r>
        </a:p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анализ, синтез, моделирование </a:t>
          </a:r>
        </a:p>
        <a:p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9DA4D1AD-37A5-41D7-A24D-6AA6429CE34A}" type="parTrans" cxnId="{7A50F557-49CB-49E5-A92C-411BE8CD4E46}">
      <dgm:prSet/>
      <dgm:spPr/>
      <dgm:t>
        <a:bodyPr/>
        <a:lstStyle/>
        <a:p>
          <a:endParaRPr lang="ru-RU" sz="1800"/>
        </a:p>
      </dgm:t>
    </dgm:pt>
    <dgm:pt modelId="{025E7CC8-DDC8-48BC-B4E2-AFB2D53BE4C5}" type="sibTrans" cxnId="{7A50F557-49CB-49E5-A92C-411BE8CD4E46}">
      <dgm:prSet/>
      <dgm:spPr/>
      <dgm:t>
        <a:bodyPr/>
        <a:lstStyle/>
        <a:p>
          <a:endParaRPr lang="ru-RU" sz="1800"/>
        </a:p>
      </dgm:t>
    </dgm:pt>
    <dgm:pt modelId="{94D3F5D8-31F4-46FF-A3CA-9B21FCCE5556}">
      <dgm:prSet phldrT="[Текст]" custT="1"/>
      <dgm:spPr/>
      <dgm:t>
        <a:bodyPr/>
        <a:lstStyle/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Практические (эмпирические) методы</a:t>
          </a:r>
        </a:p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наблюдение, интервью, беседа, видеосъемка </a:t>
          </a:r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5211E8A2-1364-446B-87B4-41541FED61D3}" type="parTrans" cxnId="{601CDA9C-FDE4-4D44-882E-C864B604F545}">
      <dgm:prSet/>
      <dgm:spPr/>
      <dgm:t>
        <a:bodyPr/>
        <a:lstStyle/>
        <a:p>
          <a:endParaRPr lang="ru-RU" sz="1800"/>
        </a:p>
      </dgm:t>
    </dgm:pt>
    <dgm:pt modelId="{9DC2EA67-4454-422D-9AE5-2C46AC038443}" type="sibTrans" cxnId="{601CDA9C-FDE4-4D44-882E-C864B604F545}">
      <dgm:prSet/>
      <dgm:spPr/>
      <dgm:t>
        <a:bodyPr/>
        <a:lstStyle/>
        <a:p>
          <a:endParaRPr lang="ru-RU" sz="1800"/>
        </a:p>
      </dgm:t>
    </dgm:pt>
    <dgm:pt modelId="{F3EAE389-31C2-4FBE-8CFB-23C77B6864B8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</a:rPr>
            <a:t>Обработка информации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730AB552-CC05-499D-BD08-17C31F64ABDB}" type="parTrans" cxnId="{AFEB612A-FFB4-4565-BFB2-B39AC8A4C664}">
      <dgm:prSet/>
      <dgm:spPr/>
      <dgm:t>
        <a:bodyPr/>
        <a:lstStyle/>
        <a:p>
          <a:endParaRPr lang="ru-RU" sz="1800"/>
        </a:p>
      </dgm:t>
    </dgm:pt>
    <dgm:pt modelId="{935B653B-8AC3-47E1-B624-CB093F7E5D60}" type="sibTrans" cxnId="{AFEB612A-FFB4-4565-BFB2-B39AC8A4C664}">
      <dgm:prSet/>
      <dgm:spPr/>
      <dgm:t>
        <a:bodyPr/>
        <a:lstStyle/>
        <a:p>
          <a:endParaRPr lang="ru-RU" sz="1800"/>
        </a:p>
      </dgm:t>
    </dgm:pt>
    <dgm:pt modelId="{F0FDAFED-6027-48D0-92ED-A282373FDCA8}">
      <dgm:prSet custT="1"/>
      <dgm:spPr/>
      <dgm:t>
        <a:bodyPr/>
        <a:lstStyle/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Количественная</a:t>
          </a:r>
        </a:p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математические, статистические </a:t>
          </a:r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2DA43F7F-A4F4-4075-8AC9-F1E5CBFC7D83}" type="parTrans" cxnId="{055509DF-B2C0-4953-9D07-56602E59915E}">
      <dgm:prSet/>
      <dgm:spPr/>
      <dgm:t>
        <a:bodyPr/>
        <a:lstStyle/>
        <a:p>
          <a:endParaRPr lang="ru-RU" sz="1800"/>
        </a:p>
      </dgm:t>
    </dgm:pt>
    <dgm:pt modelId="{9D28DA82-0A1F-4D18-8026-CE198E0D201B}" type="sibTrans" cxnId="{055509DF-B2C0-4953-9D07-56602E59915E}">
      <dgm:prSet/>
      <dgm:spPr/>
      <dgm:t>
        <a:bodyPr/>
        <a:lstStyle/>
        <a:p>
          <a:endParaRPr lang="ru-RU" sz="1800"/>
        </a:p>
      </dgm:t>
    </dgm:pt>
    <dgm:pt modelId="{07373659-58AB-444F-A441-ED973068CF92}">
      <dgm:prSet custT="1"/>
      <dgm:spPr/>
      <dgm:t>
        <a:bodyPr/>
        <a:lstStyle/>
        <a:p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Качественная</a:t>
          </a:r>
        </a:p>
        <a:p>
          <a:pPr marL="536575" indent="-536575">
            <a:tabLst>
              <a:tab pos="898525" algn="l"/>
            </a:tabLst>
          </a:pPr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Содержательные  </a:t>
          </a:r>
        </a:p>
        <a:p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9E096CF7-A605-47ED-951E-68FB89AA9401}" type="parTrans" cxnId="{CE0BB9DD-D918-453D-BA6D-29CEEC0F7EF9}">
      <dgm:prSet/>
      <dgm:spPr/>
      <dgm:t>
        <a:bodyPr/>
        <a:lstStyle/>
        <a:p>
          <a:endParaRPr lang="ru-RU" sz="1800"/>
        </a:p>
      </dgm:t>
    </dgm:pt>
    <dgm:pt modelId="{4A68660C-82F8-4BF5-8C7E-B5EC6275B234}" type="sibTrans" cxnId="{CE0BB9DD-D918-453D-BA6D-29CEEC0F7EF9}">
      <dgm:prSet/>
      <dgm:spPr/>
      <dgm:t>
        <a:bodyPr/>
        <a:lstStyle/>
        <a:p>
          <a:endParaRPr lang="ru-RU" sz="1800"/>
        </a:p>
      </dgm:t>
    </dgm:pt>
    <dgm:pt modelId="{CE10581E-1DEA-4AD6-8304-9532491062B2}" type="pres">
      <dgm:prSet presAssocID="{9DF56171-DCC9-443B-8004-7F835361528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B470404-7B1B-46CB-B7A7-266182BDB295}" type="pres">
      <dgm:prSet presAssocID="{AE9DE96A-9664-4046-8CF7-E644A969E0B1}" presName="hierRoot1" presStyleCnt="0"/>
      <dgm:spPr/>
    </dgm:pt>
    <dgm:pt modelId="{6A34FCCA-BB49-4FBF-82BC-A62C2932C557}" type="pres">
      <dgm:prSet presAssocID="{AE9DE96A-9664-4046-8CF7-E644A969E0B1}" presName="composite" presStyleCnt="0"/>
      <dgm:spPr/>
    </dgm:pt>
    <dgm:pt modelId="{5BD69ADD-2196-4F0C-914D-F0CC6683D5A6}" type="pres">
      <dgm:prSet presAssocID="{AE9DE96A-9664-4046-8CF7-E644A969E0B1}" presName="background" presStyleLbl="node0" presStyleIdx="0" presStyleCnt="1"/>
      <dgm:spPr/>
    </dgm:pt>
    <dgm:pt modelId="{95F77E00-1A96-4F55-8078-0B8F41EF82BA}" type="pres">
      <dgm:prSet presAssocID="{AE9DE96A-9664-4046-8CF7-E644A969E0B1}" presName="text" presStyleLbl="fgAcc0" presStyleIdx="0" presStyleCnt="1" custScaleX="293885" custScaleY="235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95ECCC-E2DB-4185-A0C0-6244FD9C3D07}" type="pres">
      <dgm:prSet presAssocID="{AE9DE96A-9664-4046-8CF7-E644A969E0B1}" presName="hierChild2" presStyleCnt="0"/>
      <dgm:spPr/>
    </dgm:pt>
    <dgm:pt modelId="{AFA06183-F9AD-4E3E-8F3E-7617569CA5C3}" type="pres">
      <dgm:prSet presAssocID="{94A23F49-95BD-44FC-8183-05488AA7FDF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19F5EF7-EC56-41C8-B904-CDE0E576A086}" type="pres">
      <dgm:prSet presAssocID="{77B69BB9-2EBB-4D49-BDD7-62CABA6BC1CC}" presName="hierRoot2" presStyleCnt="0"/>
      <dgm:spPr/>
    </dgm:pt>
    <dgm:pt modelId="{B3B9B3D1-BB32-48FC-9DB1-C6D3CAEACC7A}" type="pres">
      <dgm:prSet presAssocID="{77B69BB9-2EBB-4D49-BDD7-62CABA6BC1CC}" presName="composite2" presStyleCnt="0"/>
      <dgm:spPr/>
    </dgm:pt>
    <dgm:pt modelId="{87C60247-9AE4-4606-AB61-AE75F5B35899}" type="pres">
      <dgm:prSet presAssocID="{77B69BB9-2EBB-4D49-BDD7-62CABA6BC1CC}" presName="background2" presStyleLbl="node2" presStyleIdx="0" presStyleCnt="2"/>
      <dgm:spPr/>
    </dgm:pt>
    <dgm:pt modelId="{A952E2C6-7583-468E-BCE4-C5CC3A9F6304}" type="pres">
      <dgm:prSet presAssocID="{77B69BB9-2EBB-4D49-BDD7-62CABA6BC1CC}" presName="text2" presStyleLbl="fgAcc2" presStyleIdx="0" presStyleCnt="2" custScaleX="375787" custScaleY="2017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12F989-4738-4FFD-B6A3-6DBDDF284254}" type="pres">
      <dgm:prSet presAssocID="{77B69BB9-2EBB-4D49-BDD7-62CABA6BC1CC}" presName="hierChild3" presStyleCnt="0"/>
      <dgm:spPr/>
    </dgm:pt>
    <dgm:pt modelId="{00B34436-206F-4DC9-A45F-F69FF6B14EC9}" type="pres">
      <dgm:prSet presAssocID="{9DA4D1AD-37A5-41D7-A24D-6AA6429CE34A}" presName="Name17" presStyleLbl="parChTrans1D3" presStyleIdx="0" presStyleCnt="4"/>
      <dgm:spPr/>
      <dgm:t>
        <a:bodyPr/>
        <a:lstStyle/>
        <a:p>
          <a:endParaRPr lang="ru-RU"/>
        </a:p>
      </dgm:t>
    </dgm:pt>
    <dgm:pt modelId="{600EE282-E326-42ED-B174-375CAB98267F}" type="pres">
      <dgm:prSet presAssocID="{692655FA-9314-4AF1-981D-3583343CA7F9}" presName="hierRoot3" presStyleCnt="0"/>
      <dgm:spPr/>
    </dgm:pt>
    <dgm:pt modelId="{86B28AF3-A28D-411B-BA16-2410AF3F1BE2}" type="pres">
      <dgm:prSet presAssocID="{692655FA-9314-4AF1-981D-3583343CA7F9}" presName="composite3" presStyleCnt="0"/>
      <dgm:spPr/>
    </dgm:pt>
    <dgm:pt modelId="{66DA0118-9EFF-4FD5-9A57-B2738F0DE715}" type="pres">
      <dgm:prSet presAssocID="{692655FA-9314-4AF1-981D-3583343CA7F9}" presName="background3" presStyleLbl="node3" presStyleIdx="0" presStyleCnt="4"/>
      <dgm:spPr/>
    </dgm:pt>
    <dgm:pt modelId="{2EED4ACA-92C9-44FA-BE6C-638019A09FEF}" type="pres">
      <dgm:prSet presAssocID="{692655FA-9314-4AF1-981D-3583343CA7F9}" presName="text3" presStyleLbl="fgAcc3" presStyleIdx="0" presStyleCnt="4" custScaleX="399234" custScaleY="809439" custLinFactNeighborX="-209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D65AE0-88EF-4CD3-8C0F-22208CC4F2FA}" type="pres">
      <dgm:prSet presAssocID="{692655FA-9314-4AF1-981D-3583343CA7F9}" presName="hierChild4" presStyleCnt="0"/>
      <dgm:spPr/>
    </dgm:pt>
    <dgm:pt modelId="{19C10164-9875-46A3-B869-CDB3754D19DC}" type="pres">
      <dgm:prSet presAssocID="{5211E8A2-1364-446B-87B4-41541FED61D3}" presName="Name17" presStyleLbl="parChTrans1D3" presStyleIdx="1" presStyleCnt="4"/>
      <dgm:spPr/>
      <dgm:t>
        <a:bodyPr/>
        <a:lstStyle/>
        <a:p>
          <a:endParaRPr lang="ru-RU"/>
        </a:p>
      </dgm:t>
    </dgm:pt>
    <dgm:pt modelId="{47F8FA4A-A5E9-40FD-A7DC-BA71A69EE544}" type="pres">
      <dgm:prSet presAssocID="{94D3F5D8-31F4-46FF-A3CA-9B21FCCE5556}" presName="hierRoot3" presStyleCnt="0"/>
      <dgm:spPr/>
    </dgm:pt>
    <dgm:pt modelId="{D4D7B357-CEE1-45CE-A2F8-80C611C17A63}" type="pres">
      <dgm:prSet presAssocID="{94D3F5D8-31F4-46FF-A3CA-9B21FCCE5556}" presName="composite3" presStyleCnt="0"/>
      <dgm:spPr/>
    </dgm:pt>
    <dgm:pt modelId="{91142578-E6AF-4677-A6D4-4DAC87D80DC3}" type="pres">
      <dgm:prSet presAssocID="{94D3F5D8-31F4-46FF-A3CA-9B21FCCE5556}" presName="background3" presStyleLbl="node3" presStyleIdx="1" presStyleCnt="4"/>
      <dgm:spPr/>
    </dgm:pt>
    <dgm:pt modelId="{D1AF7FD0-B821-4B5E-B204-56F7E1555F63}" type="pres">
      <dgm:prSet presAssocID="{94D3F5D8-31F4-46FF-A3CA-9B21FCCE5556}" presName="text3" presStyleLbl="fgAcc3" presStyleIdx="1" presStyleCnt="4" custScaleX="412053" custScaleY="7742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4129E9-C6B6-4F5B-9C2F-38C5ABACC5D0}" type="pres">
      <dgm:prSet presAssocID="{94D3F5D8-31F4-46FF-A3CA-9B21FCCE5556}" presName="hierChild4" presStyleCnt="0"/>
      <dgm:spPr/>
    </dgm:pt>
    <dgm:pt modelId="{86FAE2C9-2C7B-436D-BE3C-5074EC8396C8}" type="pres">
      <dgm:prSet presAssocID="{730AB552-CC05-499D-BD08-17C31F64ABD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39DB3F5-6569-4499-B865-7C00076E18AD}" type="pres">
      <dgm:prSet presAssocID="{F3EAE389-31C2-4FBE-8CFB-23C77B6864B8}" presName="hierRoot2" presStyleCnt="0"/>
      <dgm:spPr/>
    </dgm:pt>
    <dgm:pt modelId="{52F93032-0113-42EE-A695-AADDAA93243B}" type="pres">
      <dgm:prSet presAssocID="{F3EAE389-31C2-4FBE-8CFB-23C77B6864B8}" presName="composite2" presStyleCnt="0"/>
      <dgm:spPr/>
    </dgm:pt>
    <dgm:pt modelId="{BD285BC7-0AA1-49A4-9B7D-8C7E91BD64D7}" type="pres">
      <dgm:prSet presAssocID="{F3EAE389-31C2-4FBE-8CFB-23C77B6864B8}" presName="background2" presStyleLbl="node2" presStyleIdx="1" presStyleCnt="2"/>
      <dgm:spPr/>
    </dgm:pt>
    <dgm:pt modelId="{40C86D1A-A64B-431C-83EE-66FB80A44B3B}" type="pres">
      <dgm:prSet presAssocID="{F3EAE389-31C2-4FBE-8CFB-23C77B6864B8}" presName="text2" presStyleLbl="fgAcc2" presStyleIdx="1" presStyleCnt="2" custScaleX="317008" custScaleY="235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77A0EF-D8FD-4A8C-850B-FD58D460D652}" type="pres">
      <dgm:prSet presAssocID="{F3EAE389-31C2-4FBE-8CFB-23C77B6864B8}" presName="hierChild3" presStyleCnt="0"/>
      <dgm:spPr/>
    </dgm:pt>
    <dgm:pt modelId="{9F6DD9A4-90D8-4148-B909-6D7594ADBDFB}" type="pres">
      <dgm:prSet presAssocID="{2DA43F7F-A4F4-4075-8AC9-F1E5CBFC7D83}" presName="Name17" presStyleLbl="parChTrans1D3" presStyleIdx="2" presStyleCnt="4"/>
      <dgm:spPr/>
      <dgm:t>
        <a:bodyPr/>
        <a:lstStyle/>
        <a:p>
          <a:endParaRPr lang="ru-RU"/>
        </a:p>
      </dgm:t>
    </dgm:pt>
    <dgm:pt modelId="{47DE5397-75C1-4FD7-8785-5639B44A14C2}" type="pres">
      <dgm:prSet presAssocID="{F0FDAFED-6027-48D0-92ED-A282373FDCA8}" presName="hierRoot3" presStyleCnt="0"/>
      <dgm:spPr/>
    </dgm:pt>
    <dgm:pt modelId="{00B4CF0A-E88C-426B-BF5D-0380A120711D}" type="pres">
      <dgm:prSet presAssocID="{F0FDAFED-6027-48D0-92ED-A282373FDCA8}" presName="composite3" presStyleCnt="0"/>
      <dgm:spPr/>
    </dgm:pt>
    <dgm:pt modelId="{23A6EBCD-8DF7-4945-A637-02A762FE821E}" type="pres">
      <dgm:prSet presAssocID="{F0FDAFED-6027-48D0-92ED-A282373FDCA8}" presName="background3" presStyleLbl="node3" presStyleIdx="2" presStyleCnt="4"/>
      <dgm:spPr/>
    </dgm:pt>
    <dgm:pt modelId="{D82819D8-5169-4A5E-8551-5A38FC5B4003}" type="pres">
      <dgm:prSet presAssocID="{F0FDAFED-6027-48D0-92ED-A282373FDCA8}" presName="text3" presStyleLbl="fgAcc3" presStyleIdx="2" presStyleCnt="4" custScaleX="337300" custScaleY="704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63D83A-D610-4027-A876-DF26EEF7FD75}" type="pres">
      <dgm:prSet presAssocID="{F0FDAFED-6027-48D0-92ED-A282373FDCA8}" presName="hierChild4" presStyleCnt="0"/>
      <dgm:spPr/>
    </dgm:pt>
    <dgm:pt modelId="{FDFB0487-BD18-40C0-ACB6-621EB9C4627D}" type="pres">
      <dgm:prSet presAssocID="{9E096CF7-A605-47ED-951E-68FB89AA9401}" presName="Name17" presStyleLbl="parChTrans1D3" presStyleIdx="3" presStyleCnt="4"/>
      <dgm:spPr/>
      <dgm:t>
        <a:bodyPr/>
        <a:lstStyle/>
        <a:p>
          <a:endParaRPr lang="ru-RU"/>
        </a:p>
      </dgm:t>
    </dgm:pt>
    <dgm:pt modelId="{D470238B-A5E9-4D25-944D-17BAF4835878}" type="pres">
      <dgm:prSet presAssocID="{07373659-58AB-444F-A441-ED973068CF92}" presName="hierRoot3" presStyleCnt="0"/>
      <dgm:spPr/>
    </dgm:pt>
    <dgm:pt modelId="{1F618A51-69CE-4EA7-9280-257C0A70BE03}" type="pres">
      <dgm:prSet presAssocID="{07373659-58AB-444F-A441-ED973068CF92}" presName="composite3" presStyleCnt="0"/>
      <dgm:spPr/>
    </dgm:pt>
    <dgm:pt modelId="{432EB25E-00E9-43C5-962C-AD195B405964}" type="pres">
      <dgm:prSet presAssocID="{07373659-58AB-444F-A441-ED973068CF92}" presName="background3" presStyleLbl="node3" presStyleIdx="3" presStyleCnt="4"/>
      <dgm:spPr/>
    </dgm:pt>
    <dgm:pt modelId="{AC427478-AC3D-461A-973A-A175AAFBDC18}" type="pres">
      <dgm:prSet presAssocID="{07373659-58AB-444F-A441-ED973068CF92}" presName="text3" presStyleLbl="fgAcc3" presStyleIdx="3" presStyleCnt="4" custScaleX="356959" custScaleY="707139" custLinFactNeighborX="-18977" custLinFactNeighborY="-76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A0F4E6-ABFA-463C-B568-534F1D10A597}" type="pres">
      <dgm:prSet presAssocID="{07373659-58AB-444F-A441-ED973068CF92}" presName="hierChild4" presStyleCnt="0"/>
      <dgm:spPr/>
    </dgm:pt>
  </dgm:ptLst>
  <dgm:cxnLst>
    <dgm:cxn modelId="{AE80B6A0-430C-4293-882F-C9BF56233BD4}" type="presOf" srcId="{AE9DE96A-9664-4046-8CF7-E644A969E0B1}" destId="{95F77E00-1A96-4F55-8078-0B8F41EF82BA}" srcOrd="0" destOrd="0" presId="urn:microsoft.com/office/officeart/2005/8/layout/hierarchy1"/>
    <dgm:cxn modelId="{33AC90D6-4F7C-4452-96EC-3ABE0058C01C}" type="presOf" srcId="{F3EAE389-31C2-4FBE-8CFB-23C77B6864B8}" destId="{40C86D1A-A64B-431C-83EE-66FB80A44B3B}" srcOrd="0" destOrd="0" presId="urn:microsoft.com/office/officeart/2005/8/layout/hierarchy1"/>
    <dgm:cxn modelId="{AFEB612A-FFB4-4565-BFB2-B39AC8A4C664}" srcId="{AE9DE96A-9664-4046-8CF7-E644A969E0B1}" destId="{F3EAE389-31C2-4FBE-8CFB-23C77B6864B8}" srcOrd="1" destOrd="0" parTransId="{730AB552-CC05-499D-BD08-17C31F64ABDB}" sibTransId="{935B653B-8AC3-47E1-B624-CB093F7E5D60}"/>
    <dgm:cxn modelId="{055509DF-B2C0-4953-9D07-56602E59915E}" srcId="{F3EAE389-31C2-4FBE-8CFB-23C77B6864B8}" destId="{F0FDAFED-6027-48D0-92ED-A282373FDCA8}" srcOrd="0" destOrd="0" parTransId="{2DA43F7F-A4F4-4075-8AC9-F1E5CBFC7D83}" sibTransId="{9D28DA82-0A1F-4D18-8026-CE198E0D201B}"/>
    <dgm:cxn modelId="{0A059197-3474-4C66-A1D2-DB2C4C4AE6D7}" type="presOf" srcId="{9E096CF7-A605-47ED-951E-68FB89AA9401}" destId="{FDFB0487-BD18-40C0-ACB6-621EB9C4627D}" srcOrd="0" destOrd="0" presId="urn:microsoft.com/office/officeart/2005/8/layout/hierarchy1"/>
    <dgm:cxn modelId="{1F3672C0-7B4B-490E-A450-5057B5FBE28F}" type="presOf" srcId="{5211E8A2-1364-446B-87B4-41541FED61D3}" destId="{19C10164-9875-46A3-B869-CDB3754D19DC}" srcOrd="0" destOrd="0" presId="urn:microsoft.com/office/officeart/2005/8/layout/hierarchy1"/>
    <dgm:cxn modelId="{CC0F42E1-7761-4D7D-AA63-B21B3FB12D1C}" type="presOf" srcId="{9DA4D1AD-37A5-41D7-A24D-6AA6429CE34A}" destId="{00B34436-206F-4DC9-A45F-F69FF6B14EC9}" srcOrd="0" destOrd="0" presId="urn:microsoft.com/office/officeart/2005/8/layout/hierarchy1"/>
    <dgm:cxn modelId="{6E1EE105-F094-4326-BAD4-A637C4661F01}" type="presOf" srcId="{77B69BB9-2EBB-4D49-BDD7-62CABA6BC1CC}" destId="{A952E2C6-7583-468E-BCE4-C5CC3A9F6304}" srcOrd="0" destOrd="0" presId="urn:microsoft.com/office/officeart/2005/8/layout/hierarchy1"/>
    <dgm:cxn modelId="{90C50072-4D75-4C07-BF34-DFA8EAFD1937}" type="presOf" srcId="{9DF56171-DCC9-443B-8004-7F835361528B}" destId="{CE10581E-1DEA-4AD6-8304-9532491062B2}" srcOrd="0" destOrd="0" presId="urn:microsoft.com/office/officeart/2005/8/layout/hierarchy1"/>
    <dgm:cxn modelId="{7B860FA8-6841-43E5-96CD-0BB93779CB12}" type="presOf" srcId="{F0FDAFED-6027-48D0-92ED-A282373FDCA8}" destId="{D82819D8-5169-4A5E-8551-5A38FC5B4003}" srcOrd="0" destOrd="0" presId="urn:microsoft.com/office/officeart/2005/8/layout/hierarchy1"/>
    <dgm:cxn modelId="{67DDF651-8346-43A9-AF68-6BAACC72A99F}" srcId="{9DF56171-DCC9-443B-8004-7F835361528B}" destId="{AE9DE96A-9664-4046-8CF7-E644A969E0B1}" srcOrd="0" destOrd="0" parTransId="{992D359F-07B7-48AF-916F-B73D64424869}" sibTransId="{27F8C2B2-C295-4316-BBFA-6E51EDAF88BF}"/>
    <dgm:cxn modelId="{7A50F557-49CB-49E5-A92C-411BE8CD4E46}" srcId="{77B69BB9-2EBB-4D49-BDD7-62CABA6BC1CC}" destId="{692655FA-9314-4AF1-981D-3583343CA7F9}" srcOrd="0" destOrd="0" parTransId="{9DA4D1AD-37A5-41D7-A24D-6AA6429CE34A}" sibTransId="{025E7CC8-DDC8-48BC-B4E2-AFB2D53BE4C5}"/>
    <dgm:cxn modelId="{4028772E-5D6D-443C-AF46-B3081B7E1F5E}" type="presOf" srcId="{2DA43F7F-A4F4-4075-8AC9-F1E5CBFC7D83}" destId="{9F6DD9A4-90D8-4148-B909-6D7594ADBDFB}" srcOrd="0" destOrd="0" presId="urn:microsoft.com/office/officeart/2005/8/layout/hierarchy1"/>
    <dgm:cxn modelId="{10D74A34-8786-4A36-97BB-B73F0B18E766}" type="presOf" srcId="{94A23F49-95BD-44FC-8183-05488AA7FDFC}" destId="{AFA06183-F9AD-4E3E-8F3E-7617569CA5C3}" srcOrd="0" destOrd="0" presId="urn:microsoft.com/office/officeart/2005/8/layout/hierarchy1"/>
    <dgm:cxn modelId="{9FD944B2-D139-4266-8065-B8DEFB9CFAA8}" type="presOf" srcId="{94D3F5D8-31F4-46FF-A3CA-9B21FCCE5556}" destId="{D1AF7FD0-B821-4B5E-B204-56F7E1555F63}" srcOrd="0" destOrd="0" presId="urn:microsoft.com/office/officeart/2005/8/layout/hierarchy1"/>
    <dgm:cxn modelId="{601CDA9C-FDE4-4D44-882E-C864B604F545}" srcId="{77B69BB9-2EBB-4D49-BDD7-62CABA6BC1CC}" destId="{94D3F5D8-31F4-46FF-A3CA-9B21FCCE5556}" srcOrd="1" destOrd="0" parTransId="{5211E8A2-1364-446B-87B4-41541FED61D3}" sibTransId="{9DC2EA67-4454-422D-9AE5-2C46AC038443}"/>
    <dgm:cxn modelId="{3FE2FD72-2239-4061-B6E5-61F1EBBA9717}" srcId="{AE9DE96A-9664-4046-8CF7-E644A969E0B1}" destId="{77B69BB9-2EBB-4D49-BDD7-62CABA6BC1CC}" srcOrd="0" destOrd="0" parTransId="{94A23F49-95BD-44FC-8183-05488AA7FDFC}" sibTransId="{69D56104-6C8D-4A52-8DEE-A475BEC902C8}"/>
    <dgm:cxn modelId="{CE0BB9DD-D918-453D-BA6D-29CEEC0F7EF9}" srcId="{F3EAE389-31C2-4FBE-8CFB-23C77B6864B8}" destId="{07373659-58AB-444F-A441-ED973068CF92}" srcOrd="1" destOrd="0" parTransId="{9E096CF7-A605-47ED-951E-68FB89AA9401}" sibTransId="{4A68660C-82F8-4BF5-8C7E-B5EC6275B234}"/>
    <dgm:cxn modelId="{88120FD2-512B-488B-B901-623D91F514FB}" type="presOf" srcId="{692655FA-9314-4AF1-981D-3583343CA7F9}" destId="{2EED4ACA-92C9-44FA-BE6C-638019A09FEF}" srcOrd="0" destOrd="0" presId="urn:microsoft.com/office/officeart/2005/8/layout/hierarchy1"/>
    <dgm:cxn modelId="{EA1E3870-4E0C-48C5-B3A4-0C2BDCEE63EC}" type="presOf" srcId="{730AB552-CC05-499D-BD08-17C31F64ABDB}" destId="{86FAE2C9-2C7B-436D-BE3C-5074EC8396C8}" srcOrd="0" destOrd="0" presId="urn:microsoft.com/office/officeart/2005/8/layout/hierarchy1"/>
    <dgm:cxn modelId="{ADE6704A-1D51-43FC-8960-98AA0210ABF4}" type="presOf" srcId="{07373659-58AB-444F-A441-ED973068CF92}" destId="{AC427478-AC3D-461A-973A-A175AAFBDC18}" srcOrd="0" destOrd="0" presId="urn:microsoft.com/office/officeart/2005/8/layout/hierarchy1"/>
    <dgm:cxn modelId="{77F36E32-91E5-4FA7-A618-9D597440326F}" type="presParOf" srcId="{CE10581E-1DEA-4AD6-8304-9532491062B2}" destId="{3B470404-7B1B-46CB-B7A7-266182BDB295}" srcOrd="0" destOrd="0" presId="urn:microsoft.com/office/officeart/2005/8/layout/hierarchy1"/>
    <dgm:cxn modelId="{4ACA5023-896D-4347-9FAD-384EB68555F5}" type="presParOf" srcId="{3B470404-7B1B-46CB-B7A7-266182BDB295}" destId="{6A34FCCA-BB49-4FBF-82BC-A62C2932C557}" srcOrd="0" destOrd="0" presId="urn:microsoft.com/office/officeart/2005/8/layout/hierarchy1"/>
    <dgm:cxn modelId="{8D56D199-7AE3-49A4-94D3-BC68B9A614A6}" type="presParOf" srcId="{6A34FCCA-BB49-4FBF-82BC-A62C2932C557}" destId="{5BD69ADD-2196-4F0C-914D-F0CC6683D5A6}" srcOrd="0" destOrd="0" presId="urn:microsoft.com/office/officeart/2005/8/layout/hierarchy1"/>
    <dgm:cxn modelId="{1CEEA090-ABD4-4844-ABF3-C98139E3BDE7}" type="presParOf" srcId="{6A34FCCA-BB49-4FBF-82BC-A62C2932C557}" destId="{95F77E00-1A96-4F55-8078-0B8F41EF82BA}" srcOrd="1" destOrd="0" presId="urn:microsoft.com/office/officeart/2005/8/layout/hierarchy1"/>
    <dgm:cxn modelId="{BEE2D8F4-BAFA-40B2-9791-9B1CAD137F58}" type="presParOf" srcId="{3B470404-7B1B-46CB-B7A7-266182BDB295}" destId="{A395ECCC-E2DB-4185-A0C0-6244FD9C3D07}" srcOrd="1" destOrd="0" presId="urn:microsoft.com/office/officeart/2005/8/layout/hierarchy1"/>
    <dgm:cxn modelId="{FAE6AEEC-46EC-4B37-81E1-65A9487BF111}" type="presParOf" srcId="{A395ECCC-E2DB-4185-A0C0-6244FD9C3D07}" destId="{AFA06183-F9AD-4E3E-8F3E-7617569CA5C3}" srcOrd="0" destOrd="0" presId="urn:microsoft.com/office/officeart/2005/8/layout/hierarchy1"/>
    <dgm:cxn modelId="{4CDC9704-3E64-4C04-9AB2-CCDF4188136E}" type="presParOf" srcId="{A395ECCC-E2DB-4185-A0C0-6244FD9C3D07}" destId="{019F5EF7-EC56-41C8-B904-CDE0E576A086}" srcOrd="1" destOrd="0" presId="urn:microsoft.com/office/officeart/2005/8/layout/hierarchy1"/>
    <dgm:cxn modelId="{170D7312-131D-405C-95B9-170C8E255D13}" type="presParOf" srcId="{019F5EF7-EC56-41C8-B904-CDE0E576A086}" destId="{B3B9B3D1-BB32-48FC-9DB1-C6D3CAEACC7A}" srcOrd="0" destOrd="0" presId="urn:microsoft.com/office/officeart/2005/8/layout/hierarchy1"/>
    <dgm:cxn modelId="{08A0BF93-5C58-4884-BB2D-ABB24154D601}" type="presParOf" srcId="{B3B9B3D1-BB32-48FC-9DB1-C6D3CAEACC7A}" destId="{87C60247-9AE4-4606-AB61-AE75F5B35899}" srcOrd="0" destOrd="0" presId="urn:microsoft.com/office/officeart/2005/8/layout/hierarchy1"/>
    <dgm:cxn modelId="{93FE3C21-8491-4B24-990F-5CE5D6E2B177}" type="presParOf" srcId="{B3B9B3D1-BB32-48FC-9DB1-C6D3CAEACC7A}" destId="{A952E2C6-7583-468E-BCE4-C5CC3A9F6304}" srcOrd="1" destOrd="0" presId="urn:microsoft.com/office/officeart/2005/8/layout/hierarchy1"/>
    <dgm:cxn modelId="{BCF41C03-94B0-42A2-90DB-36D73308EA29}" type="presParOf" srcId="{019F5EF7-EC56-41C8-B904-CDE0E576A086}" destId="{C412F989-4738-4FFD-B6A3-6DBDDF284254}" srcOrd="1" destOrd="0" presId="urn:microsoft.com/office/officeart/2005/8/layout/hierarchy1"/>
    <dgm:cxn modelId="{256F0AFB-6390-4A7C-8BD9-89A31A8EDDED}" type="presParOf" srcId="{C412F989-4738-4FFD-B6A3-6DBDDF284254}" destId="{00B34436-206F-4DC9-A45F-F69FF6B14EC9}" srcOrd="0" destOrd="0" presId="urn:microsoft.com/office/officeart/2005/8/layout/hierarchy1"/>
    <dgm:cxn modelId="{74CA8AB4-86E2-45EB-8D19-5E049A301788}" type="presParOf" srcId="{C412F989-4738-4FFD-B6A3-6DBDDF284254}" destId="{600EE282-E326-42ED-B174-375CAB98267F}" srcOrd="1" destOrd="0" presId="urn:microsoft.com/office/officeart/2005/8/layout/hierarchy1"/>
    <dgm:cxn modelId="{6FB7592E-549E-4C4A-A71F-2A31D907C189}" type="presParOf" srcId="{600EE282-E326-42ED-B174-375CAB98267F}" destId="{86B28AF3-A28D-411B-BA16-2410AF3F1BE2}" srcOrd="0" destOrd="0" presId="urn:microsoft.com/office/officeart/2005/8/layout/hierarchy1"/>
    <dgm:cxn modelId="{F08678D5-8A8F-4C49-BE4F-72CD7735A7F9}" type="presParOf" srcId="{86B28AF3-A28D-411B-BA16-2410AF3F1BE2}" destId="{66DA0118-9EFF-4FD5-9A57-B2738F0DE715}" srcOrd="0" destOrd="0" presId="urn:microsoft.com/office/officeart/2005/8/layout/hierarchy1"/>
    <dgm:cxn modelId="{DEED12A9-BD44-44EE-8E65-DCA7462B1D93}" type="presParOf" srcId="{86B28AF3-A28D-411B-BA16-2410AF3F1BE2}" destId="{2EED4ACA-92C9-44FA-BE6C-638019A09FEF}" srcOrd="1" destOrd="0" presId="urn:microsoft.com/office/officeart/2005/8/layout/hierarchy1"/>
    <dgm:cxn modelId="{0C994661-8906-4586-B6AD-756AA7465D8E}" type="presParOf" srcId="{600EE282-E326-42ED-B174-375CAB98267F}" destId="{24D65AE0-88EF-4CD3-8C0F-22208CC4F2FA}" srcOrd="1" destOrd="0" presId="urn:microsoft.com/office/officeart/2005/8/layout/hierarchy1"/>
    <dgm:cxn modelId="{058ACE93-DAA4-4F78-A56D-CAB8A808D50D}" type="presParOf" srcId="{C412F989-4738-4FFD-B6A3-6DBDDF284254}" destId="{19C10164-9875-46A3-B869-CDB3754D19DC}" srcOrd="2" destOrd="0" presId="urn:microsoft.com/office/officeart/2005/8/layout/hierarchy1"/>
    <dgm:cxn modelId="{55668EF4-070E-4FA8-AF5A-6F48D855D036}" type="presParOf" srcId="{C412F989-4738-4FFD-B6A3-6DBDDF284254}" destId="{47F8FA4A-A5E9-40FD-A7DC-BA71A69EE544}" srcOrd="3" destOrd="0" presId="urn:microsoft.com/office/officeart/2005/8/layout/hierarchy1"/>
    <dgm:cxn modelId="{6AF4F94A-E964-4F9C-B973-43B8E96E082D}" type="presParOf" srcId="{47F8FA4A-A5E9-40FD-A7DC-BA71A69EE544}" destId="{D4D7B357-CEE1-45CE-A2F8-80C611C17A63}" srcOrd="0" destOrd="0" presId="urn:microsoft.com/office/officeart/2005/8/layout/hierarchy1"/>
    <dgm:cxn modelId="{1BF9BB59-B216-4E73-8EC3-F0ED911EFAB2}" type="presParOf" srcId="{D4D7B357-CEE1-45CE-A2F8-80C611C17A63}" destId="{91142578-E6AF-4677-A6D4-4DAC87D80DC3}" srcOrd="0" destOrd="0" presId="urn:microsoft.com/office/officeart/2005/8/layout/hierarchy1"/>
    <dgm:cxn modelId="{45CC7938-34A5-4238-91E3-79A7B10E13EC}" type="presParOf" srcId="{D4D7B357-CEE1-45CE-A2F8-80C611C17A63}" destId="{D1AF7FD0-B821-4B5E-B204-56F7E1555F63}" srcOrd="1" destOrd="0" presId="urn:microsoft.com/office/officeart/2005/8/layout/hierarchy1"/>
    <dgm:cxn modelId="{A24F8131-07FB-4930-8B18-D37C6F212E09}" type="presParOf" srcId="{47F8FA4A-A5E9-40FD-A7DC-BA71A69EE544}" destId="{AD4129E9-C6B6-4F5B-9C2F-38C5ABACC5D0}" srcOrd="1" destOrd="0" presId="urn:microsoft.com/office/officeart/2005/8/layout/hierarchy1"/>
    <dgm:cxn modelId="{25DFC93C-94F0-4FFB-A1A9-C3CEDC18885F}" type="presParOf" srcId="{A395ECCC-E2DB-4185-A0C0-6244FD9C3D07}" destId="{86FAE2C9-2C7B-436D-BE3C-5074EC8396C8}" srcOrd="2" destOrd="0" presId="urn:microsoft.com/office/officeart/2005/8/layout/hierarchy1"/>
    <dgm:cxn modelId="{7E9422C7-2991-484C-B87C-246E989D0C11}" type="presParOf" srcId="{A395ECCC-E2DB-4185-A0C0-6244FD9C3D07}" destId="{039DB3F5-6569-4499-B865-7C00076E18AD}" srcOrd="3" destOrd="0" presId="urn:microsoft.com/office/officeart/2005/8/layout/hierarchy1"/>
    <dgm:cxn modelId="{CE58C91D-7AEF-4C8B-A182-B15B98EFEBE2}" type="presParOf" srcId="{039DB3F5-6569-4499-B865-7C00076E18AD}" destId="{52F93032-0113-42EE-A695-AADDAA93243B}" srcOrd="0" destOrd="0" presId="urn:microsoft.com/office/officeart/2005/8/layout/hierarchy1"/>
    <dgm:cxn modelId="{4C3ABD3B-FE2A-480F-91D5-58CE39AC81BC}" type="presParOf" srcId="{52F93032-0113-42EE-A695-AADDAA93243B}" destId="{BD285BC7-0AA1-49A4-9B7D-8C7E91BD64D7}" srcOrd="0" destOrd="0" presId="urn:microsoft.com/office/officeart/2005/8/layout/hierarchy1"/>
    <dgm:cxn modelId="{D009F426-02CC-4AEE-BFD8-4D7644F66FB7}" type="presParOf" srcId="{52F93032-0113-42EE-A695-AADDAA93243B}" destId="{40C86D1A-A64B-431C-83EE-66FB80A44B3B}" srcOrd="1" destOrd="0" presId="urn:microsoft.com/office/officeart/2005/8/layout/hierarchy1"/>
    <dgm:cxn modelId="{24DA21D6-CA9E-4BF7-A59B-050BE521FDAD}" type="presParOf" srcId="{039DB3F5-6569-4499-B865-7C00076E18AD}" destId="{C177A0EF-D8FD-4A8C-850B-FD58D460D652}" srcOrd="1" destOrd="0" presId="urn:microsoft.com/office/officeart/2005/8/layout/hierarchy1"/>
    <dgm:cxn modelId="{818C69EF-C98E-4CBE-A209-38E9B04DD10F}" type="presParOf" srcId="{C177A0EF-D8FD-4A8C-850B-FD58D460D652}" destId="{9F6DD9A4-90D8-4148-B909-6D7594ADBDFB}" srcOrd="0" destOrd="0" presId="urn:microsoft.com/office/officeart/2005/8/layout/hierarchy1"/>
    <dgm:cxn modelId="{6F7BD63E-5ED7-483B-8E56-AC1DD1C24982}" type="presParOf" srcId="{C177A0EF-D8FD-4A8C-850B-FD58D460D652}" destId="{47DE5397-75C1-4FD7-8785-5639B44A14C2}" srcOrd="1" destOrd="0" presId="urn:microsoft.com/office/officeart/2005/8/layout/hierarchy1"/>
    <dgm:cxn modelId="{DB2756AC-ECF8-462B-8D32-C9E3B324AED3}" type="presParOf" srcId="{47DE5397-75C1-4FD7-8785-5639B44A14C2}" destId="{00B4CF0A-E88C-426B-BF5D-0380A120711D}" srcOrd="0" destOrd="0" presId="urn:microsoft.com/office/officeart/2005/8/layout/hierarchy1"/>
    <dgm:cxn modelId="{69AA5F91-245D-4C85-A36B-E977A90BEC0B}" type="presParOf" srcId="{00B4CF0A-E88C-426B-BF5D-0380A120711D}" destId="{23A6EBCD-8DF7-4945-A637-02A762FE821E}" srcOrd="0" destOrd="0" presId="urn:microsoft.com/office/officeart/2005/8/layout/hierarchy1"/>
    <dgm:cxn modelId="{55521538-44DE-4717-B36B-BA5EB28E0E67}" type="presParOf" srcId="{00B4CF0A-E88C-426B-BF5D-0380A120711D}" destId="{D82819D8-5169-4A5E-8551-5A38FC5B4003}" srcOrd="1" destOrd="0" presId="urn:microsoft.com/office/officeart/2005/8/layout/hierarchy1"/>
    <dgm:cxn modelId="{60433277-291F-474F-888D-E6599B160FE1}" type="presParOf" srcId="{47DE5397-75C1-4FD7-8785-5639B44A14C2}" destId="{E163D83A-D610-4027-A876-DF26EEF7FD75}" srcOrd="1" destOrd="0" presId="urn:microsoft.com/office/officeart/2005/8/layout/hierarchy1"/>
    <dgm:cxn modelId="{6C9C701F-977C-4659-B39B-0ED8C8B7711D}" type="presParOf" srcId="{C177A0EF-D8FD-4A8C-850B-FD58D460D652}" destId="{FDFB0487-BD18-40C0-ACB6-621EB9C4627D}" srcOrd="2" destOrd="0" presId="urn:microsoft.com/office/officeart/2005/8/layout/hierarchy1"/>
    <dgm:cxn modelId="{BB722777-6993-40E1-9BB9-C8ED66398BA4}" type="presParOf" srcId="{C177A0EF-D8FD-4A8C-850B-FD58D460D652}" destId="{D470238B-A5E9-4D25-944D-17BAF4835878}" srcOrd="3" destOrd="0" presId="urn:microsoft.com/office/officeart/2005/8/layout/hierarchy1"/>
    <dgm:cxn modelId="{17076402-C2AA-4C06-AAE0-A41A5E895CE5}" type="presParOf" srcId="{D470238B-A5E9-4D25-944D-17BAF4835878}" destId="{1F618A51-69CE-4EA7-9280-257C0A70BE03}" srcOrd="0" destOrd="0" presId="urn:microsoft.com/office/officeart/2005/8/layout/hierarchy1"/>
    <dgm:cxn modelId="{1743CBF9-3168-4165-9D0D-69034511B48A}" type="presParOf" srcId="{1F618A51-69CE-4EA7-9280-257C0A70BE03}" destId="{432EB25E-00E9-43C5-962C-AD195B405964}" srcOrd="0" destOrd="0" presId="urn:microsoft.com/office/officeart/2005/8/layout/hierarchy1"/>
    <dgm:cxn modelId="{54692669-CA9A-4637-A247-AF227342B54D}" type="presParOf" srcId="{1F618A51-69CE-4EA7-9280-257C0A70BE03}" destId="{AC427478-AC3D-461A-973A-A175AAFBDC18}" srcOrd="1" destOrd="0" presId="urn:microsoft.com/office/officeart/2005/8/layout/hierarchy1"/>
    <dgm:cxn modelId="{77236ADE-8048-4CD8-9A80-451101E237D2}" type="presParOf" srcId="{D470238B-A5E9-4D25-944D-17BAF4835878}" destId="{EDA0F4E6-ABFA-463C-B568-534F1D10A59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B0487-BD18-40C0-ACB6-621EB9C4627D}">
      <dsp:nvSpPr>
        <dsp:cNvPr id="0" name=""/>
        <dsp:cNvSpPr/>
      </dsp:nvSpPr>
      <dsp:spPr>
        <a:xfrm>
          <a:off x="6111608" y="1562945"/>
          <a:ext cx="764173" cy="115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49"/>
              </a:lnTo>
              <a:lnTo>
                <a:pt x="764173" y="71049"/>
              </a:lnTo>
              <a:lnTo>
                <a:pt x="764173" y="1150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6DD9A4-90D8-4148-B909-6D7594ADBDFB}">
      <dsp:nvSpPr>
        <dsp:cNvPr id="0" name=""/>
        <dsp:cNvSpPr/>
      </dsp:nvSpPr>
      <dsp:spPr>
        <a:xfrm>
          <a:off x="5210523" y="1562945"/>
          <a:ext cx="901084" cy="138227"/>
        </a:xfrm>
        <a:custGeom>
          <a:avLst/>
          <a:gdLst/>
          <a:ahLst/>
          <a:cxnLst/>
          <a:rect l="0" t="0" r="0" b="0"/>
          <a:pathLst>
            <a:path>
              <a:moveTo>
                <a:pt x="901084" y="0"/>
              </a:moveTo>
              <a:lnTo>
                <a:pt x="901084" y="94197"/>
              </a:lnTo>
              <a:lnTo>
                <a:pt x="0" y="94197"/>
              </a:lnTo>
              <a:lnTo>
                <a:pt x="0" y="1382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FAE2C9-2C7B-436D-BE3C-5074EC8396C8}">
      <dsp:nvSpPr>
        <dsp:cNvPr id="0" name=""/>
        <dsp:cNvSpPr/>
      </dsp:nvSpPr>
      <dsp:spPr>
        <a:xfrm>
          <a:off x="4147262" y="713430"/>
          <a:ext cx="1964345" cy="138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197"/>
              </a:lnTo>
              <a:lnTo>
                <a:pt x="1964345" y="94197"/>
              </a:lnTo>
              <a:lnTo>
                <a:pt x="1964345" y="1382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10164-9875-46A3-B869-CDB3754D19DC}">
      <dsp:nvSpPr>
        <dsp:cNvPr id="0" name=""/>
        <dsp:cNvSpPr/>
      </dsp:nvSpPr>
      <dsp:spPr>
        <a:xfrm>
          <a:off x="2322599" y="1460471"/>
          <a:ext cx="1001546" cy="138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197"/>
              </a:lnTo>
              <a:lnTo>
                <a:pt x="1001546" y="94197"/>
              </a:lnTo>
              <a:lnTo>
                <a:pt x="1001546" y="1382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34436-206F-4DC9-A45F-F69FF6B14EC9}">
      <dsp:nvSpPr>
        <dsp:cNvPr id="0" name=""/>
        <dsp:cNvSpPr/>
      </dsp:nvSpPr>
      <dsp:spPr>
        <a:xfrm>
          <a:off x="1190876" y="1460471"/>
          <a:ext cx="1131723" cy="138227"/>
        </a:xfrm>
        <a:custGeom>
          <a:avLst/>
          <a:gdLst/>
          <a:ahLst/>
          <a:cxnLst/>
          <a:rect l="0" t="0" r="0" b="0"/>
          <a:pathLst>
            <a:path>
              <a:moveTo>
                <a:pt x="1131723" y="0"/>
              </a:moveTo>
              <a:lnTo>
                <a:pt x="1131723" y="94197"/>
              </a:lnTo>
              <a:lnTo>
                <a:pt x="0" y="94197"/>
              </a:lnTo>
              <a:lnTo>
                <a:pt x="0" y="1382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06183-F9AD-4E3E-8F3E-7617569CA5C3}">
      <dsp:nvSpPr>
        <dsp:cNvPr id="0" name=""/>
        <dsp:cNvSpPr/>
      </dsp:nvSpPr>
      <dsp:spPr>
        <a:xfrm>
          <a:off x="2322599" y="713430"/>
          <a:ext cx="1824663" cy="138227"/>
        </a:xfrm>
        <a:custGeom>
          <a:avLst/>
          <a:gdLst/>
          <a:ahLst/>
          <a:cxnLst/>
          <a:rect l="0" t="0" r="0" b="0"/>
          <a:pathLst>
            <a:path>
              <a:moveTo>
                <a:pt x="1824663" y="0"/>
              </a:moveTo>
              <a:lnTo>
                <a:pt x="1824663" y="94197"/>
              </a:lnTo>
              <a:lnTo>
                <a:pt x="0" y="94197"/>
              </a:lnTo>
              <a:lnTo>
                <a:pt x="0" y="1382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69ADD-2196-4F0C-914D-F0CC6683D5A6}">
      <dsp:nvSpPr>
        <dsp:cNvPr id="0" name=""/>
        <dsp:cNvSpPr/>
      </dsp:nvSpPr>
      <dsp:spPr>
        <a:xfrm>
          <a:off x="3448875" y="2143"/>
          <a:ext cx="1396774" cy="711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F77E00-1A96-4F55-8078-0B8F41EF82BA}">
      <dsp:nvSpPr>
        <dsp:cNvPr id="0" name=""/>
        <dsp:cNvSpPr/>
      </dsp:nvSpPr>
      <dsp:spPr>
        <a:xfrm>
          <a:off x="3501684" y="52311"/>
          <a:ext cx="1396774" cy="71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МЕТОДЫ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22517" y="73144"/>
        <a:ext cx="1355108" cy="669621"/>
      </dsp:txXfrm>
    </dsp:sp>
    <dsp:sp modelId="{87C60247-9AE4-4606-AB61-AE75F5B35899}">
      <dsp:nvSpPr>
        <dsp:cNvPr id="0" name=""/>
        <dsp:cNvSpPr/>
      </dsp:nvSpPr>
      <dsp:spPr>
        <a:xfrm>
          <a:off x="1429581" y="851657"/>
          <a:ext cx="1786037" cy="6088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52E2C6-7583-468E-BCE4-C5CC3A9F6304}">
      <dsp:nvSpPr>
        <dsp:cNvPr id="0" name=""/>
        <dsp:cNvSpPr/>
      </dsp:nvSpPr>
      <dsp:spPr>
        <a:xfrm>
          <a:off x="1482389" y="901825"/>
          <a:ext cx="1786037" cy="6088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</a:rPr>
            <a:t>Сбор  информации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00221" y="919657"/>
        <a:ext cx="1750373" cy="573149"/>
      </dsp:txXfrm>
    </dsp:sp>
    <dsp:sp modelId="{66DA0118-9EFF-4FD5-9A57-B2738F0DE715}">
      <dsp:nvSpPr>
        <dsp:cNvPr id="0" name=""/>
        <dsp:cNvSpPr/>
      </dsp:nvSpPr>
      <dsp:spPr>
        <a:xfrm>
          <a:off x="242138" y="1598698"/>
          <a:ext cx="1897476" cy="24429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ED4ACA-92C9-44FA-BE6C-638019A09FEF}">
      <dsp:nvSpPr>
        <dsp:cNvPr id="0" name=""/>
        <dsp:cNvSpPr/>
      </dsp:nvSpPr>
      <dsp:spPr>
        <a:xfrm>
          <a:off x="294947" y="1648866"/>
          <a:ext cx="1897476" cy="2442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Теоретические методы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анализ, синтез, моделирование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522" y="1704441"/>
        <a:ext cx="1786326" cy="2331755"/>
      </dsp:txXfrm>
    </dsp:sp>
    <dsp:sp modelId="{91142578-E6AF-4677-A6D4-4DAC87D80DC3}">
      <dsp:nvSpPr>
        <dsp:cNvPr id="0" name=""/>
        <dsp:cNvSpPr/>
      </dsp:nvSpPr>
      <dsp:spPr>
        <a:xfrm>
          <a:off x="2344945" y="1598698"/>
          <a:ext cx="1958402" cy="2336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AF7FD0-B821-4B5E-B204-56F7E1555F63}">
      <dsp:nvSpPr>
        <dsp:cNvPr id="0" name=""/>
        <dsp:cNvSpPr/>
      </dsp:nvSpPr>
      <dsp:spPr>
        <a:xfrm>
          <a:off x="2397754" y="1648866"/>
          <a:ext cx="1958402" cy="2336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Практические (эмпирические) методы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наблюдение, интервью, беседа, видеосъемка </a:t>
          </a: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5114" y="1706226"/>
        <a:ext cx="1843682" cy="2222011"/>
      </dsp:txXfrm>
    </dsp:sp>
    <dsp:sp modelId="{BD285BC7-0AA1-49A4-9B7D-8C7E91BD64D7}">
      <dsp:nvSpPr>
        <dsp:cNvPr id="0" name=""/>
        <dsp:cNvSpPr/>
      </dsp:nvSpPr>
      <dsp:spPr>
        <a:xfrm>
          <a:off x="5358271" y="851657"/>
          <a:ext cx="1506672" cy="711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C86D1A-A64B-431C-83EE-66FB80A44B3B}">
      <dsp:nvSpPr>
        <dsp:cNvPr id="0" name=""/>
        <dsp:cNvSpPr/>
      </dsp:nvSpPr>
      <dsp:spPr>
        <a:xfrm>
          <a:off x="5411080" y="901825"/>
          <a:ext cx="1506672" cy="711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</a:rPr>
            <a:t>Обработка информации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31913" y="922658"/>
        <a:ext cx="1465006" cy="669621"/>
      </dsp:txXfrm>
    </dsp:sp>
    <dsp:sp modelId="{23A6EBCD-8DF7-4945-A637-02A762FE821E}">
      <dsp:nvSpPr>
        <dsp:cNvPr id="0" name=""/>
        <dsp:cNvSpPr/>
      </dsp:nvSpPr>
      <dsp:spPr>
        <a:xfrm>
          <a:off x="4408965" y="1701172"/>
          <a:ext cx="1603116" cy="21253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819D8-5169-4A5E-8551-5A38FC5B4003}">
      <dsp:nvSpPr>
        <dsp:cNvPr id="0" name=""/>
        <dsp:cNvSpPr/>
      </dsp:nvSpPr>
      <dsp:spPr>
        <a:xfrm>
          <a:off x="4461774" y="1751340"/>
          <a:ext cx="1603116" cy="2125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Количественная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математические, статистические </a:t>
          </a: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8728" y="1798294"/>
        <a:ext cx="1509208" cy="2031440"/>
      </dsp:txXfrm>
    </dsp:sp>
    <dsp:sp modelId="{432EB25E-00E9-43C5-962C-AD195B405964}">
      <dsp:nvSpPr>
        <dsp:cNvPr id="0" name=""/>
        <dsp:cNvSpPr/>
      </dsp:nvSpPr>
      <dsp:spPr>
        <a:xfrm>
          <a:off x="6027505" y="1678024"/>
          <a:ext cx="1696551" cy="2134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427478-AC3D-461A-973A-A175AAFBDC18}">
      <dsp:nvSpPr>
        <dsp:cNvPr id="0" name=""/>
        <dsp:cNvSpPr/>
      </dsp:nvSpPr>
      <dsp:spPr>
        <a:xfrm>
          <a:off x="6080314" y="1728192"/>
          <a:ext cx="1696551" cy="2134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Качественная</a:t>
          </a:r>
        </a:p>
        <a:p>
          <a:pPr marL="536575" lvl="0" indent="-536575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898525" algn="l"/>
            </a:tabLst>
          </a:pPr>
          <a:r>
            <a:rPr lang="ru-RU" sz="1800" i="1" kern="1200" dirty="0" smtClean="0">
              <a:latin typeface="Times New Roman" pitchFamily="18" charset="0"/>
              <a:cs typeface="Times New Roman" pitchFamily="18" charset="0"/>
            </a:rPr>
            <a:t>Содержательные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30004" y="1777882"/>
        <a:ext cx="1597171" cy="2034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7C1F9-0A92-4645-B9E7-BC734ED1260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45DB-4574-44D5-8174-A09446582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21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845DB-4574-44D5-8174-A09446582A5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239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F53A1C-02C9-4BA1-AC76-AF81AFDD0889}" type="slidenum">
              <a:rPr lang="ru-RU" smtClean="0"/>
              <a:pPr eaLnBrk="1" hangingPunct="1"/>
              <a:t>24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76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54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1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2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2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8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1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1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05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632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C0553-2CBA-4500-B339-64B82EF6438E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3ACE-2E77-4DD2-BBE1-0AFCA9E32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2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496944" cy="387444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Научно-исследовательская деятельность школьников –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способ познания действительности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5874" y="4653136"/>
            <a:ext cx="8120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методологического аппарата исследования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исследования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025403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– это вопрос, на который исследование должно ответить, чего достичь, наличие какой закономерной связи показать, в то время как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это проблема, которую ответ на заданный вопрос позволяет решить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Формулирование цели заключает в себе вопрос «Что и для чего это нужно делать?»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Формулировка цели должна быть до такой степени ясной, чтобы из нее были понятны границы исследования.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40768"/>
            <a:ext cx="82089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может быть только 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одна</a:t>
            </a:r>
            <a:r>
              <a:rPr lang="ru-RU" sz="27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  <a:p>
            <a:pPr lvl="0" algn="ctr">
              <a:spcBef>
                <a:spcPct val="0"/>
              </a:spcBef>
            </a:pPr>
            <a:r>
              <a:rPr lang="ru-RU" sz="27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Формулируется</a:t>
            </a:r>
            <a:r>
              <a:rPr lang="ru-RU" sz="27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фразой 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 глаголами «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установить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выявить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определить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сравнить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 и т.п.</a:t>
            </a:r>
            <a:endParaRPr lang="ru-RU" sz="4400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3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075240" cy="792088"/>
          </a:xfrm>
        </p:spPr>
        <p:txBody>
          <a:bodyPr>
            <a:normAutofit/>
          </a:bodyPr>
          <a:lstStyle/>
          <a:p>
            <a:r>
              <a:rPr lang="ru-RU" sz="43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Задачи исследования</a:t>
            </a:r>
            <a:endParaRPr lang="ru-RU" sz="4300" b="1" dirty="0">
              <a:solidFill>
                <a:schemeClr val="tx2">
                  <a:lumMod val="60000"/>
                  <a:lumOff val="4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8208912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этапы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работы, они не могут быть крупнее цели или повторять ее.</a:t>
            </a:r>
          </a:p>
          <a:p>
            <a:pPr algn="just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Задачи должны соответствовать теме и цели, быть реальными и посильными для автора.</a:t>
            </a:r>
          </a:p>
          <a:p>
            <a:pPr algn="just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Вопросы для постановки задач: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выявить…;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определить…;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изучить…;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вывести формулу…;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апробировать… и т.д.</a:t>
            </a:r>
          </a:p>
          <a:p>
            <a:pPr algn="just"/>
            <a:endParaRPr lang="ru-RU" sz="2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Формулируя задачи, исследователь отвечает на вопрос: «Что надо сделать, чтобы подтвердить гипотезу, предположение?».</a:t>
            </a:r>
          </a:p>
        </p:txBody>
      </p:sp>
    </p:spTree>
    <p:extLst>
      <p:ext uri="{BB962C8B-B14F-4D97-AF65-F5344CB8AC3E}">
        <p14:creationId xmlns:p14="http://schemas.microsoft.com/office/powerpoint/2010/main" val="23374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Объект и предмет исследования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то, на что направленно внимание исследования, то, что подлежит рассмотрению.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отдельная сторона или ракурс изучаемого объекта, дающий представление, о том, как исследователь рассматривает объект, какие новые качества, свойства, функции ему присущи.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 находится внутри объекта.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9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Гипотеза исследования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9830" y="908720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научно обоснованные (подкрепленные научными данными и логическими соображениями) предположения о структуре и существенных свойствах изучаемых объектов, характере связей между отдельными элементами изучаемых явлений и процессов, истинность которых требуется доказать. 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записывается с помощью следующих клише: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предположить …;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…,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то…;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предполагается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, что …;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допустим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…;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возможно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…; 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условии что… и т.д.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3520953"/>
            <a:ext cx="1404191" cy="472481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Научная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40270" y="3532583"/>
            <a:ext cx="1468034" cy="54448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Рабочая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364088" y="3212976"/>
            <a:ext cx="590001" cy="4429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987824" y="3212976"/>
            <a:ext cx="648143" cy="4429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1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Примеры из работ школьников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25144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помощью опытов проверить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таинственные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отличия шоколада разных марок. </a:t>
            </a:r>
          </a:p>
          <a:p>
            <a:pPr marL="0" indent="0" algn="just" eaLnBrk="1" hangingPunct="1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зучить сведения по теме, используя научно-популярную литературу, ресурсы Интернет;</a:t>
            </a:r>
          </a:p>
          <a:p>
            <a:pPr marL="457200" indent="-457200" algn="just" eaLnBrk="1" hangingPunct="1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выяснить отношение школьников к шоколаду.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Провести входную диагностику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 eaLnBrk="1" hangingPunct="1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научиться  ориентироваться в мире шоколада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изучив его состав и свойства;</a:t>
            </a:r>
          </a:p>
          <a:p>
            <a:pPr marL="457200" indent="-457200" algn="just" eaLnBrk="1" hangingPunct="1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доказать экспериментальным путём отличие одного шоколада от другого;</a:t>
            </a:r>
          </a:p>
          <a:p>
            <a:pPr marL="457200" indent="-457200" algn="just" eaLnBrk="1" hangingPunct="1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собрать интересные факты о шоколаде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55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моей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изучить воздействие разного вида музыки на состояние человеческого организма, его биологических структур.</a:t>
            </a:r>
          </a:p>
          <a:p>
            <a:pPr algn="just" eaLnBrk="1" hangingPunct="1">
              <a:lnSpc>
                <a:spcPct val="80000"/>
              </a:lnSpc>
            </a:pPr>
            <a:endParaRPr lang="ru-RU" sz="2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зучить особенность строения звуковой волны с физической точки зрения, выяснить воздействие разных частот звука на организм;</a:t>
            </a: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endParaRPr lang="ru-RU" sz="2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ознакомиться с  исследованиями, посвященными проблемам воздействия музыки на мозг человека и живые организмы;</a:t>
            </a: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провести исследования влияния разного вида музыки на деятельность высшей нервной системы;</a:t>
            </a: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оказать значение музыки для развития интеллектуальных способностей.</a:t>
            </a:r>
          </a:p>
          <a:p>
            <a:pPr algn="just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Примеры из работ школьников</a:t>
            </a:r>
            <a:endParaRPr lang="ru-RU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98024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Выращивание чечевицы кубанской селекции в условиях  Ирбитского района  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исследования: изучить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выращивания чечевицы и вырастить чечевицу  в природно-климатических условиях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Ирбитского района.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изучить литературу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данному вопросу и выяснить морфологические и биологические особенности  выбранного для исследования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ознакомиться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методами исследования и методикой агротехники выбранного для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организовать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исследование по выращиванию чечевицы кубанской селекции в природно-климатических условиях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Ирбитского района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провести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сравнительный анализ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выводы о необходимых условиях и правилах агротехники для выращивания исследуемого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чечевица обыкновенная сорт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Луганчанка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«Донская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условия выращивания чечевицы:  почва, освещение, влажность, температура, агротехника  выращивания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45224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82338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</a:rPr>
              <a:t>Примеры из работ школьников</a:t>
            </a:r>
            <a:endParaRPr lang="ru-RU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24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51" y="2276872"/>
            <a:ext cx="8208912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 теория вопроса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(что и кем уже изучено по этой теме);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методика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, использованная для получения данных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(какие методы использованы в вашей работе);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полученных результатов и их интерпретация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развернутые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аналитико-синтетические выводы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полученным результатам.</a:t>
            </a:r>
          </a:p>
          <a:p>
            <a:pPr algn="just"/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548680"/>
            <a:ext cx="8229600" cy="8501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Стандартный план основной части</a:t>
            </a:r>
            <a:endParaRPr lang="ru-RU" sz="4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1383"/>
            <a:ext cx="77768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Дату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 место проведения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краткая географическая характеристика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места, где проводилась работа: область, район, название ближайшего населенного пункта; при необходимости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– название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леса, реки, площадь территории, на которой проводились наблюдения и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исследований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548680"/>
            <a:ext cx="8229600" cy="8501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Основная часть включает</a:t>
            </a:r>
            <a:endParaRPr lang="ru-RU" sz="4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0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30932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8296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Методика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2840" y="980728"/>
            <a:ext cx="8589640" cy="5625916"/>
          </a:xfrm>
        </p:spPr>
        <p:txBody>
          <a:bodyPr>
            <a:normAutofit/>
          </a:bodyPr>
          <a:lstStyle/>
          <a:p>
            <a:pPr marL="0" indent="361950" algn="just">
              <a:buNone/>
            </a:pP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Результаты работы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зависят от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числа проведённых опытов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наблюдений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  и их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обработки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. В этой главе указывают, какими способами велись наблюдения; сколько их было; какие измерения проводились и т.п.; какие способы обработки первичных данных использовались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59856" y="2564904"/>
            <a:ext cx="2232248" cy="9144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5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005814"/>
              </p:ext>
            </p:extLst>
          </p:nvPr>
        </p:nvGraphicFramePr>
        <p:xfrm>
          <a:off x="467544" y="2564904"/>
          <a:ext cx="8208912" cy="4093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25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Наиболее распространенные ошибки в работах учащихся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816224"/>
            <a:ext cx="8229600" cy="4421088"/>
          </a:xfrm>
        </p:spPr>
        <p:txBody>
          <a:bodyPr/>
          <a:lstStyle/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Неудачный выбор темы исследования.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Некорректное название работы.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Неправильная формулировка цели и задач исследования.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Выполнение работы на единичных индивидах, отсутствие контрольной группы.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статистической обработки результатов.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раздела «Обсуждение результатов», некорректная интерпретация результатов.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Неграмотная формулировка выводов.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Неправильное оформление списка литературы.</a:t>
            </a:r>
          </a:p>
          <a:p>
            <a:pPr marL="361950" indent="-361950" algn="just" eaLnBrk="1" hangingPunct="1">
              <a:lnSpc>
                <a:spcPct val="80000"/>
              </a:lnSpc>
              <a:tabLst>
                <a:tab pos="5365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ссылок на литературные источники в тексте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5762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0070C0"/>
                </a:solidFill>
              </a:rPr>
              <a:t>Материалы и методы исследования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Типичные ошибки</a:t>
            </a:r>
          </a:p>
          <a:p>
            <a:pPr algn="ctr" eaLnBrk="1" hangingPunct="1">
              <a:lnSpc>
                <a:spcPct val="90000"/>
              </a:lnSpc>
            </a:pPr>
            <a:endParaRPr lang="ru-RU" sz="2800" dirty="0" smtClean="0">
              <a:solidFill>
                <a:schemeClr val="accent2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 описания объектов исследования.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Неправильно сформированы выборки для исследования, отсутствует контрольная группа.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Слишком краткое описание методов.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ссылок на методическую литературу.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благодарностей ( если  были предоставлены аппаратура, реактивы, результаты, полученные  другим человеком).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049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Результаты и обсуждение</a:t>
            </a:r>
          </a:p>
        </p:txBody>
      </p:sp>
      <p:sp>
        <p:nvSpPr>
          <p:cNvPr id="29699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акцент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работе должен быть сделан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собственные результаты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не на обзор литературы.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Индивидуальные результаты не представляются. 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обрабатываются математически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обобщаются. Только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обработанные данные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могут показать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наличие закономерностей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Личные данные участников эксперимента не должны быть в тексте. 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упомянуть(без фамилий) отдельные интересные варианты.</a:t>
            </a:r>
          </a:p>
        </p:txBody>
      </p:sp>
    </p:spTree>
    <p:extLst>
      <p:ext uri="{BB962C8B-B14F-4D97-AF65-F5344CB8AC3E}">
        <p14:creationId xmlns:p14="http://schemas.microsoft.com/office/powerpoint/2010/main" val="15387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323528" y="701824"/>
            <a:ext cx="836327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Графическое представление результатов</a:t>
            </a:r>
          </a:p>
        </p:txBody>
      </p:sp>
      <p:sp>
        <p:nvSpPr>
          <p:cNvPr id="30723" name="Содержимое 4"/>
          <p:cNvSpPr>
            <a:spLocks noGrp="1"/>
          </p:cNvSpPr>
          <p:nvPr>
            <p:ph idx="1"/>
          </p:nvPr>
        </p:nvSpPr>
        <p:spPr>
          <a:xfrm>
            <a:off x="457200" y="2680320"/>
            <a:ext cx="8229600" cy="290892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Таблицы и рисунки размещаются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в приложениях, а непосредственно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тексте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Диаграммы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таблицы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выполняются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едином стиле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оформления и в соответствии с правилами.</a:t>
            </a:r>
          </a:p>
        </p:txBody>
      </p:sp>
    </p:spTree>
    <p:extLst>
      <p:ext uri="{BB962C8B-B14F-4D97-AF65-F5344CB8AC3E}">
        <p14:creationId xmlns:p14="http://schemas.microsoft.com/office/powerpoint/2010/main" val="354464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Правила оформления таблиц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361950" algn="l"/>
              </a:tabLst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Таблица должна быть понятной и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компактной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361950" algn="l"/>
              </a:tabLst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 таблицы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нумеруются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порядку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361950" algn="l"/>
              </a:tabLst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Заголовок должен быть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кратким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но при этом содержать необходимую информацию для понимания представленных данных.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361950" algn="l"/>
              </a:tabLst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заголовках нужно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избегать лишних слов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 непонятных читателю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сокращений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361950" algn="l"/>
              </a:tabLst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таблице обязательно  должны быть указаны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единицы измерения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представленных результатов.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147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07901"/>
            <a:ext cx="8229600" cy="5361459"/>
          </a:xfrm>
        </p:spPr>
        <p:txBody>
          <a:bodyPr rtlCol="0">
            <a:normAutofit fontScale="70000" lnSpcReduction="2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6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пределах одной таблицы все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цифры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приводят с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одинаковой степенью точности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при необходимости округляя до целых чисел или 1–2 знаков после запятой.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6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таблице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не должно быть пустых клеток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Если данные отсутствуют, то в соответствующей ячейке ставят 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прочерк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либо пишут «нет сведений, эксперимент не проводили».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6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одной из граф обязательно указывают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количество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индивидов (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образцов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 в исследованных группах. 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6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который помещают в соответствующих ячейках рядом с числами, означает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статистически значимые различия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по сравнению, например, с контрольной группой.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6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заголовке или под таблицей рекомендуется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указывать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статистические критерии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представлены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 данной таблице, (например, среднее арифметическое и ошибка средней).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Правила оформления таблиц</a:t>
            </a:r>
          </a:p>
        </p:txBody>
      </p:sp>
    </p:spTree>
    <p:extLst>
      <p:ext uri="{BB962C8B-B14F-4D97-AF65-F5344CB8AC3E}">
        <p14:creationId xmlns:p14="http://schemas.microsoft.com/office/powerpoint/2010/main" val="27753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277453"/>
              </p:ext>
            </p:extLst>
          </p:nvPr>
        </p:nvGraphicFramePr>
        <p:xfrm>
          <a:off x="323529" y="1852374"/>
          <a:ext cx="8568951" cy="4868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7"/>
                <a:gridCol w="1426659"/>
                <a:gridCol w="1530170"/>
                <a:gridCol w="881753"/>
                <a:gridCol w="1093244"/>
                <a:gridCol w="997802"/>
                <a:gridCol w="737506"/>
                <a:gridCol w="615166"/>
                <a:gridCol w="494564"/>
              </a:tblGrid>
              <a:tr h="77749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ПП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расположения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Освещенность 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Воздух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Почва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3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2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тносит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влаж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Механи-</a:t>
                      </a:r>
                      <a:endParaRPr lang="ru-RU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ческий состав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Влаж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ность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sz="12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63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№1</a:t>
                      </a:r>
                      <a:endParaRPr lang="ru-RU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Палисадник</a:t>
                      </a:r>
                      <a:endParaRPr lang="ru-RU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(полутень)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80,3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суглинистая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66,3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63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 №2</a:t>
                      </a:r>
                      <a:endParaRPr lang="ru-RU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Цветник во дворе дома   (солнечная сторона)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4260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суглинистая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1054477"/>
            <a:ext cx="8208912" cy="646331"/>
          </a:xfrm>
          <a:prstGeom prst="rect">
            <a:avLst/>
          </a:prstGeom>
          <a:solidFill>
            <a:srgbClr val="FDF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исследований экологических факторов на пробных площадках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60648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70C0"/>
                </a:solidFill>
              </a:rPr>
              <a:t>Правила оформления таблиц</a:t>
            </a:r>
            <a:endParaRPr lang="ru-RU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895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Правила оформления диаграмм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544616"/>
          </a:xfrm>
        </p:spPr>
        <p:txBody>
          <a:bodyPr rtlCol="0">
            <a:noAutofit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 построении диаграммы важно выбрать такой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способ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изображения данных, который может представить их наиболее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наглядно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понятно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Круговую диаграмму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чаще всего используют, когда нужно показать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долю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каждой подгруппы в общей выборке, например, процентное соотношение объектов в исследованной группе.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столбиковых диаграммах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чаще показывают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числовые значения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(средние арифметические) определяемых показателей.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На оси координат необходимо указать величины и размерности. Если необходимо, точные цифры можно поставить непосредственно на столбиках или над ними. Там же обычно ставят значки *, указывающие на статистическую значимость различий. 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Сами столбики могут быть плоскостные, объемные и т.д., но рекомендуется использовать в работе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 тот же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стиль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цвета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оформления, а не демонстрировать все варианты диаграмм, которые умеет делать школьник. 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30214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178009"/>
            <a:ext cx="8229600" cy="954847"/>
          </a:xfrm>
        </p:spPr>
        <p:txBody>
          <a:bodyPr/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Любите ли Вы грибы?</a:t>
            </a:r>
          </a:p>
        </p:txBody>
      </p:sp>
      <p:sp>
        <p:nvSpPr>
          <p:cNvPr id="4" name="AutoShape 6" descr="https://apf.mail.ru/cgi-bin/readmsg/IMG_20140623_093011.jpg?id=14599629390000000178%3B0%3B2&amp;x-email=zaicevkir%40mail.ru&amp;exif=1&amp;bs=2739&amp;bl=3842558&amp;ct=image%2Fjpeg&amp;cn=IMG_20140623_093011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8" descr="https://apf.mail.ru/cgi-bin/readmsg/IMG_20140623_093011.jpg?id=14599629390000000178%3B0%3B2&amp;x-email=zaicevkir%40mail.ru&amp;exif=1&amp;bs=2739&amp;bl=3842558&amp;ct=image%2Fjpeg&amp;cn=IMG_20140623_093011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10" descr="https://apf.mail.ru/cgi-bin/readmsg/IMG_20140623_093011.jpg?id=14599629390000000178%3B0%3B2&amp;x-email=zaicevkir%40mail.ru&amp;exif=1&amp;bs=2739&amp;bl=3842558&amp;ct=image%2Fjpeg&amp;cn=IMG_20140623_093011.jpg&amp;cte=bina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2" descr="https://apf.mail.ru/cgi-bin/readmsg?id=14599629390000000178;0;1&amp;af_preview=1&amp;exif=1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4" descr="https://apf.mail.ru/cgi-bin/readmsg?id=14599629390000000178;0;1&amp;af_preview=1&amp;exif=1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aphicFrame>
        <p:nvGraphicFramePr>
          <p:cNvPr id="11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860981"/>
              </p:ext>
            </p:extLst>
          </p:nvPr>
        </p:nvGraphicFramePr>
        <p:xfrm>
          <a:off x="917575" y="1765566"/>
          <a:ext cx="7678489" cy="476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7975" y="1787164"/>
            <a:ext cx="851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 </a:t>
            </a:r>
            <a:endParaRPr lang="ru-RU" b="1" dirty="0">
              <a:latin typeface="+mj-lt"/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457200" y="332656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70C0"/>
                </a:solidFill>
              </a:rPr>
              <a:t>Правила оформления диаграмм</a:t>
            </a:r>
            <a:endParaRPr lang="ru-RU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2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01945"/>
            <a:ext cx="8229600" cy="954847"/>
          </a:xfrm>
        </p:spPr>
        <p:txBody>
          <a:bodyPr/>
          <a:lstStyle/>
          <a:p>
            <a:pPr algn="ctr"/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4" name="AutoShape 6" descr="https://apf.mail.ru/cgi-bin/readmsg/IMG_20140623_093011.jpg?id=14599629390000000178%3B0%3B2&amp;x-email=zaicevkir%40mail.ru&amp;exif=1&amp;bs=2739&amp;bl=3842558&amp;ct=image%2Fjpeg&amp;cn=IMG_20140623_093011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8" descr="https://apf.mail.ru/cgi-bin/readmsg/IMG_20140623_093011.jpg?id=14599629390000000178%3B0%3B2&amp;x-email=zaicevkir%40mail.ru&amp;exif=1&amp;bs=2739&amp;bl=3842558&amp;ct=image%2Fjpeg&amp;cn=IMG_20140623_093011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10" descr="https://apf.mail.ru/cgi-bin/readmsg/IMG_20140623_093011.jpg?id=14599629390000000178%3B0%3B2&amp;x-email=zaicevkir%40mail.ru&amp;exif=1&amp;bs=2739&amp;bl=3842558&amp;ct=image%2Fjpeg&amp;cn=IMG_20140623_093011.jpg&amp;cte=bina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2" descr="https://apf.mail.ru/cgi-bin/readmsg?id=14599629390000000178;0;1&amp;af_preview=1&amp;exif=1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4" descr="https://apf.mail.ru/cgi-bin/readmsg?id=14599629390000000178;0;1&amp;af_preview=1&amp;exif=1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5751" y="1455024"/>
            <a:ext cx="851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вам нравится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грибах?</a:t>
            </a:r>
          </a:p>
        </p:txBody>
      </p:sp>
      <p:graphicFrame>
        <p:nvGraphicFramePr>
          <p:cNvPr id="9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937128"/>
              </p:ext>
            </p:extLst>
          </p:nvPr>
        </p:nvGraphicFramePr>
        <p:xfrm>
          <a:off x="511175" y="2327672"/>
          <a:ext cx="8410575" cy="38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3"/>
          <p:cNvSpPr txBox="1">
            <a:spLocks/>
          </p:cNvSpPr>
          <p:nvPr/>
        </p:nvSpPr>
        <p:spPr>
          <a:xfrm>
            <a:off x="457200" y="332656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70C0"/>
                </a:solidFill>
              </a:rPr>
              <a:t>Правила оформления диаграмм</a:t>
            </a:r>
            <a:endParaRPr lang="ru-RU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11288"/>
            <a:ext cx="33162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9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Кратко приводятся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формулировки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собственных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результатов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исследования в виде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утверждения (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), содержащие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 новое и существенное, что составляет научные и практические результаты проведенной работы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должно быть самым основательным, логическим обоснованным, соотносимым с целью, задачами, проблемами, заявленными в названии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включает в себя: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 этой главе приводятся краткие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формулировки результатов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работы, отвечающие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вопросы поставленных задач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 виде сжато изложенных пунктов. Здесь не должно быть объяснений полученных результатов или их содержания,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повториться описание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работы. Необходимо помнить, что отрицательный результат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тоже результат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 он  должен быть обнародован.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Благодарности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Здесь уместно поблагодарить всех, кто помогал в работе,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подготовке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обработке результатов и в написании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отчёта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Благодарности можно также  поместить в конце главы Введение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64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72" y="1653595"/>
            <a:ext cx="87026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 algn="just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indent="441325" algn="just"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Основная часть (теоретический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практический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разделы)</a:t>
            </a:r>
          </a:p>
          <a:p>
            <a:pPr indent="441325" algn="just"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indent="441325" algn="just"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Библиографический список (использованные источники)</a:t>
            </a:r>
          </a:p>
          <a:p>
            <a:pPr indent="441325" algn="just"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Приложение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Общий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3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Обзор литературы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Типичные ошибки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Отсутствие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логического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построения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обзора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Слишком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краткий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чрезмерно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обширный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Подробное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цитирование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широко известных фактов (на уровне школьного учебника).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Отсутствие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ссылок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литературные источники непосредственно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тексте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(особенно из Интернета)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осмысления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анализа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Слишком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взрослый научный стиль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текста в работе младших школьников.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982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8553" y="1484784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Современное состояние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вопроса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1.1. Краткий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обзор литературы по вопросам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изучения... (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более 0,5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текста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1.2. Особенности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(объекта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исследования.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1.3. Характеристика природно-климатические особенностей   Ирбитского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ТЕОРЕТИЧЕСКАЯ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ЧАСТЬ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58417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ГЛАВА 2. Схема, этапы, объекты, материалы и методика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исследования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101" y="2276872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Краткая характеристика .... как объекта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2.2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Этапы и схема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исследования.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Изучение состояния  ..... проводились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общепринятой схеме исследований, отраженной на рисунке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55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77184"/>
            <a:ext cx="6624736" cy="4364184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6031" y="1517883"/>
            <a:ext cx="8208912" cy="830997"/>
          </a:xfrm>
          <a:prstGeom prst="rect">
            <a:avLst/>
          </a:prstGeom>
          <a:solidFill>
            <a:srgbClr val="FDF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Рисунок 1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исследований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7524" y="136439"/>
            <a:ext cx="8712968" cy="1204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ГЛАВА 2.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3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66845" y="805934"/>
            <a:ext cx="8697643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ходе исследования можно выделить 3 основных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1-й этап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подготовительный (январь-май, 2016г.)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деятельности: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проблемы, выбор темы, определение целей и задач;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реферативная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использованием информационных источников с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изучения современного состояния вопроса;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методологии исследования темы.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 й этап – основной (2016г.)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Виды деятельности: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территориальное размещение пробных площадей для проведения исследования;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 данных с учетных площадей;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наблюдений за объектами исследования и учет фиксируемых явлений.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3-й этап – заключительный (2017г.)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Виды деятельности: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обработка полученной информации;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сравнительный анализ, систематизация, оценка и обсуждение результатов исследования;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выводов и итоговое обобщение по изучаемой теме.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260648"/>
            <a:ext cx="8712968" cy="64807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ГЛАВА 2.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2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2"/>
          <a:stretch/>
        </p:blipFill>
        <p:spPr bwMode="auto">
          <a:xfrm>
            <a:off x="539552" y="1196751"/>
            <a:ext cx="8147248" cy="4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5347900"/>
            <a:ext cx="1689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180975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6692" y="188640"/>
            <a:ext cx="8712968" cy="97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ГЛАВА 2.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524" y="1412776"/>
            <a:ext cx="87129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Результаты исследования экологических особенностей 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Определения влажности воздуха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физических свойств почвы 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Исследование физических свойств воды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выводах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д.б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Таблицы, графики,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диаграммы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3.2. Геоботаническая характеристика растительного сообщества 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ПП №1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ПП№2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3.3. Краткие сведения о животном мире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3.4. Оценка экологического состояния памятника природы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Методики исследований-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проведения опыта.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исследования: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получилось (ожидаемый результат).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-фактические данные (количественные или качественные) полученные в итоге решения поставленных задач. Это материализованная цель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7524" y="136439"/>
            <a:ext cx="8712968" cy="1204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ГЛАВА 3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. Результаты исследований и их обсуждение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1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Обсуждение результатов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57200" y="2104256"/>
            <a:ext cx="8229600" cy="2980928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собственных данных.</a:t>
            </a:r>
          </a:p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Попытка объяснить, почему получены именно такие результаты, что они могут означать.</a:t>
            </a:r>
          </a:p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Сравнение собственных данных  с  результатами аналогичных работ других авторов.</a:t>
            </a:r>
          </a:p>
        </p:txBody>
      </p:sp>
    </p:spTree>
    <p:extLst>
      <p:ext uri="{BB962C8B-B14F-4D97-AF65-F5344CB8AC3E}">
        <p14:creationId xmlns:p14="http://schemas.microsoft.com/office/powerpoint/2010/main" val="39984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659" y="1577692"/>
            <a:ext cx="828092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Выводы –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краткое и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четкое </a:t>
            </a:r>
            <a:r>
              <a:rPr lang="ru-RU" sz="2500" i="1" dirty="0">
                <a:latin typeface="Times New Roman" pitchFamily="18" charset="0"/>
                <a:cs typeface="Times New Roman" pitchFamily="18" charset="0"/>
              </a:rPr>
              <a:t>описание результатов исследования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в соответствии с поставленными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начале работы задачами.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пункт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отвечает цели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, каждый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последующий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пункт является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ответом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поставленные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работы являются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ответом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на поставленные задачи исследования и постулируют основные результаты.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выводов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обычно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соответствует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количеству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</a:rPr>
              <a:t>Выводы</a:t>
            </a:r>
          </a:p>
        </p:txBody>
      </p:sp>
    </p:spTree>
    <p:extLst>
      <p:ext uri="{BB962C8B-B14F-4D97-AF65-F5344CB8AC3E}">
        <p14:creationId xmlns:p14="http://schemas.microsoft.com/office/powerpoint/2010/main" val="20340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757" y="155679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выводах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должно быть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общеизвестных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фактов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упоминаний о методах, особенностях исследованных групп, обсуждения результатов,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собственных соображений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рекомендаций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обычно одна достаточно короткая фраза, в которой цитируются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конкретные результаты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получены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числовые результаты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 они имеют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существенное значение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то их надо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привести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выводах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выводы не соответствуют исходным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изменить формулировку задач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окончательном тексте работы в соответствии с полученными результатами и сформулированными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</a:rPr>
              <a:t>Выводы</a:t>
            </a:r>
          </a:p>
        </p:txBody>
      </p:sp>
    </p:spTree>
    <p:extLst>
      <p:ext uri="{BB962C8B-B14F-4D97-AF65-F5344CB8AC3E}">
        <p14:creationId xmlns:p14="http://schemas.microsoft.com/office/powerpoint/2010/main" val="40402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>
          <a:xfrm>
            <a:off x="287456" y="980728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Введение 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1.1. Актуальность темы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1.2. Гипотеза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1.3. Цель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1.4. Задачи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1.5. Предмет работы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1.6. Практическая ценность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1.7. Объект исследования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Методы  исследования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Результаты исследования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Исследование 1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Исследование 2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Исследование 3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Исследование 4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Список  литературы</a:t>
            </a:r>
          </a:p>
          <a:p>
            <a:pPr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Приложения</a:t>
            </a:r>
          </a:p>
          <a:p>
            <a:pPr>
              <a:defRPr/>
            </a:pPr>
            <a:endParaRPr lang="ru-RU" dirty="0" smtClean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Оглавление (содержание)</a:t>
            </a:r>
            <a:endParaRPr lang="ru-RU" sz="4300" dirty="0" smtClean="0">
              <a:solidFill>
                <a:schemeClr val="tx2">
                  <a:lumMod val="60000"/>
                  <a:lumOff val="4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81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Выводы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accent2"/>
                </a:solidFill>
              </a:rPr>
              <a:t>Типичные ошибки</a:t>
            </a:r>
          </a:p>
          <a:p>
            <a:pPr algn="ctr" eaLnBrk="1" hangingPunct="1">
              <a:lnSpc>
                <a:spcPct val="90000"/>
              </a:lnSpc>
            </a:pPr>
            <a:endParaRPr lang="ru-RU" sz="2400" dirty="0" smtClean="0">
              <a:solidFill>
                <a:schemeClr val="accent2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Несоответствие выводов заявленным во Введении цели и задачам исследования.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Дублирование разделов (в работе есть и «Выводы», и «Заключение»).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Включение в выводы текста, соответствующего разделам «Методы», «Результаты», «Обзор литературы».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Формулировка глобальных выводов на основе единичных экспериментов.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47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Список литературы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называться только так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никаких «информационных ресурсов» и прочей самодеятельности.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Составляется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порядку цитирования или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алфавиту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(предпочтительнее).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Должны быть все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выходные данные источника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электронных источников 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выходные данные источника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 не только координаты сайта.</a:t>
            </a:r>
          </a:p>
        </p:txBody>
      </p:sp>
    </p:spTree>
    <p:extLst>
      <p:ext uri="{BB962C8B-B14F-4D97-AF65-F5344CB8AC3E}">
        <p14:creationId xmlns:p14="http://schemas.microsoft.com/office/powerpoint/2010/main" val="170314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Приложения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приложении могут быть: крупные таблицы, анкеты, опросники, иногда – фотографии.</a:t>
            </a:r>
          </a:p>
          <a:p>
            <a:pPr algn="just"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большинстве случаев Приложения не нужны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рисунки, таблицы, фотографии должны иллюстрировать текст. Думайте о том, кто читает  работу. И не только Вашу, а десятки или сотни других работ.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8200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Оформление печатной работы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Титульный лист оформляется строго по образцу. Никаких рисунков и фотографий.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Страницы  работы нумеруются.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Размер и вид шрифта, поля – в соответствии с требованиями.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страницах – никаких узоров, виньеток и т.п.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Минимум фотографий в печатном тексте. Только для дела, а не для «красоты».</a:t>
            </a:r>
          </a:p>
        </p:txBody>
      </p:sp>
    </p:spTree>
    <p:extLst>
      <p:ext uri="{BB962C8B-B14F-4D97-AF65-F5344CB8AC3E}">
        <p14:creationId xmlns:p14="http://schemas.microsoft.com/office/powerpoint/2010/main" val="29725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Что не нужно включать в работу</a:t>
            </a:r>
          </a:p>
        </p:txBody>
      </p:sp>
      <p:sp>
        <p:nvSpPr>
          <p:cNvPr id="44035" name="Содержимое 4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412976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Фотографии «для семейного альбома» – (автор на грядке, с микроскопом и т.п., автор с профессором, мэр города вручает автору диплом).</a:t>
            </a:r>
          </a:p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Отзывы и рецензии на работу из вашего региона, школы и т.д. Тем более – отзыв самого руководителя.</a:t>
            </a:r>
          </a:p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Грамоты и дипломы иных конкурсов.</a:t>
            </a:r>
          </a:p>
        </p:txBody>
      </p:sp>
    </p:spTree>
    <p:extLst>
      <p:ext uri="{BB962C8B-B14F-4D97-AF65-F5344CB8AC3E}">
        <p14:creationId xmlns:p14="http://schemas.microsoft.com/office/powerpoint/2010/main" val="335122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852936"/>
            <a:ext cx="8229600" cy="16127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успехов в работе над исследовательскими проектами!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41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75603"/>
            <a:ext cx="86947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indent="-95250"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ТЕМА ДОЛЖНА БЫТЬ: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95250" indent="-9525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актуальной;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95250" indent="-9525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интересной ученику и учителю,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она должна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увлечь;</a:t>
            </a:r>
          </a:p>
          <a:p>
            <a:pPr marL="95250" indent="-9525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выполнима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решение её должно принести реальную пользу участникам исследования;</a:t>
            </a:r>
          </a:p>
          <a:p>
            <a:pPr marL="95250" indent="-9525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оригинальной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в ней должен быть элемент неожиданности, необычности;</a:t>
            </a:r>
          </a:p>
          <a:p>
            <a:pPr marL="95250" indent="-9525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доступна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(ученик должен понимать то, что он пытается проанализировать и описать);</a:t>
            </a:r>
          </a:p>
          <a:p>
            <a:pPr marL="95250" indent="-9525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работа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над темой должна быть обеспечена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ресурсами. </a:t>
            </a: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формулировании темы идти от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указания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исследуемый процесс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(диагностика…, исследование…, анализ…, подготовка…, формирование…, развитие..)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на условия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, в которых он изучается (на экскурсиях…, на уроках…, в процессе изучения…).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116631"/>
            <a:ext cx="8229600" cy="12589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Рекомендации 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  выбору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темы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(А.И. Савенков)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Некорректные названия работ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Быстрое питание – скорое заболевание.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Курильщик – сам себе могильщик.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 жажды умирая над ручьем (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фитоиндикация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качества воды).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Мои сияющие глазки.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Заливается звонок – начинается урок.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Арахис в роток – здоровья лоток.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Затаился ли свинец?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Влияние атомных станций на здоровье человека.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Исследование белок Таймыра.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Исследование состояния воздуха.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Лечебные свойства музыки.</a:t>
            </a:r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Проблемы веса.</a:t>
            </a:r>
          </a:p>
          <a:p>
            <a:pPr eaLnBrk="1" hangingPunct="1"/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67803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Корректные названия работ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sz="2000" dirty="0" smtClean="0"/>
          </a:p>
          <a:p>
            <a:pPr algn="just" eaLnBrk="1" hangingPunct="1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Особенности выращивания  ...в условиях Ирбитского района.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Биоразнообразие мхов на территории ООПТ «Белая горка».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Определение гармоничности физического развития подростков.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Поведенческие реакции волнистых попугайчиков в брачный период в условиях эксперимента.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Сравнительный анализ содержания витамина С в плодах.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Основные классы неорганических соединений в живописи.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Экспериментальное определение влияния качества грунта на выращивание  рассады томатов.</a:t>
            </a:r>
          </a:p>
          <a:p>
            <a:pPr algn="just">
              <a:lnSpc>
                <a:spcPct val="80000"/>
              </a:lnSpc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степени загрязнения воздуха по интенсивности потока автотранспорта в поселке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Пионерский.</a:t>
            </a:r>
          </a:p>
          <a:p>
            <a:pPr algn="just">
              <a:lnSpc>
                <a:spcPct val="80000"/>
              </a:lnSpc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Выращивание саженцев декоративных кустарников для озеленения территории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ДЭЦ.</a:t>
            </a:r>
          </a:p>
        </p:txBody>
      </p:sp>
    </p:spTree>
    <p:extLst>
      <p:ext uri="{BB962C8B-B14F-4D97-AF65-F5344CB8AC3E}">
        <p14:creationId xmlns:p14="http://schemas.microsoft.com/office/powerpoint/2010/main" val="171736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введения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Гипотеза.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Объект.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новизна.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Личный вклад автора.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5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3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Проблема </a:t>
            </a:r>
            <a:r>
              <a:rPr lang="ru-RU" sz="43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исследования</a:t>
            </a:r>
            <a:endParaRPr lang="ru-RU" sz="43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528192"/>
            <a:ext cx="8435280" cy="4925144"/>
          </a:xfrm>
        </p:spPr>
        <p:txBody>
          <a:bodyPr>
            <a:normAutofit fontScale="62500" lnSpcReduction="20000"/>
          </a:bodyPr>
          <a:lstStyle/>
          <a:p>
            <a:pPr marL="0" indent="441325" algn="just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Для ее определения необходимо ответить на вопрос: «Что надо изучить, что еще недостаточно или совсем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не изучено?».</a:t>
            </a:r>
          </a:p>
          <a:p>
            <a:pPr marL="0" indent="441325" algn="just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Сформулировать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научную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проблему</a:t>
            </a:r>
          </a:p>
          <a:p>
            <a:pPr marL="0" indent="441325" algn="just"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441325" algn="just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41325" algn="just"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441325" algn="just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41325"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41325" algn="just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41325" algn="just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Показателем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актуальности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наличие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в данной области исследования какой-либо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 т.е.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противоречивой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ситуации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 требующей разрешения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01008"/>
            <a:ext cx="2232248" cy="9144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Выделить главное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522712"/>
            <a:ext cx="2232248" cy="9144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Исключить второстепенное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3594720"/>
            <a:ext cx="2880320" cy="9144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факты о предмете исследования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(известные/не известные)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19672" y="2924944"/>
            <a:ext cx="1656184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2924944"/>
            <a:ext cx="0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0"/>
          </p:cNvCxnSpPr>
          <p:nvPr/>
        </p:nvCxnSpPr>
        <p:spPr>
          <a:xfrm>
            <a:off x="6444208" y="2996952"/>
            <a:ext cx="1008112" cy="5977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64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2743</Words>
  <Application>Microsoft Office PowerPoint</Application>
  <PresentationFormat>Экран (4:3)</PresentationFormat>
  <Paragraphs>384</Paragraphs>
  <Slides>45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Научно-исследовательская деятельность школьников –  способ познания действительности</vt:lpstr>
      <vt:lpstr>Наиболее распространенные ошибки в работах учащихся</vt:lpstr>
      <vt:lpstr>Презентация PowerPoint</vt:lpstr>
      <vt:lpstr>Оглавление (содержание)</vt:lpstr>
      <vt:lpstr>Презентация PowerPoint</vt:lpstr>
      <vt:lpstr>Некорректные названия работ</vt:lpstr>
      <vt:lpstr>Корректные названия работ</vt:lpstr>
      <vt:lpstr>План введения</vt:lpstr>
      <vt:lpstr>Проблема исследования</vt:lpstr>
      <vt:lpstr>Цель исследования</vt:lpstr>
      <vt:lpstr>Задачи исследования</vt:lpstr>
      <vt:lpstr>Объект и предмет исследования</vt:lpstr>
      <vt:lpstr>Гипотеза исследования</vt:lpstr>
      <vt:lpstr>Примеры из работ школьников</vt:lpstr>
      <vt:lpstr>Примеры из работ школьников</vt:lpstr>
      <vt:lpstr>Презентация PowerPoint</vt:lpstr>
      <vt:lpstr>Презентация PowerPoint</vt:lpstr>
      <vt:lpstr>Презентация PowerPoint</vt:lpstr>
      <vt:lpstr>Методика работы</vt:lpstr>
      <vt:lpstr>Материалы и методы исследования</vt:lpstr>
      <vt:lpstr>Результаты и обсуждение</vt:lpstr>
      <vt:lpstr>Графическое представление результатов</vt:lpstr>
      <vt:lpstr>Правила оформления таблиц</vt:lpstr>
      <vt:lpstr>Правила оформления таблиц</vt:lpstr>
      <vt:lpstr>Презентация PowerPoint</vt:lpstr>
      <vt:lpstr>Правила оформления диаграмм</vt:lpstr>
      <vt:lpstr>Любите ли Вы грибы?</vt:lpstr>
      <vt:lpstr> </vt:lpstr>
      <vt:lpstr>Презентация PowerPoint</vt:lpstr>
      <vt:lpstr>Обзор литературы</vt:lpstr>
      <vt:lpstr>ТЕОРЕТИЧЕСКАЯ ЧАСТЬ</vt:lpstr>
      <vt:lpstr>ГЛАВА 2. Схема, этапы, объекты, материалы и методика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Обсуждение результатов</vt:lpstr>
      <vt:lpstr>Презентация PowerPoint</vt:lpstr>
      <vt:lpstr>Презентация PowerPoint</vt:lpstr>
      <vt:lpstr>Выводы</vt:lpstr>
      <vt:lpstr>Список литературы</vt:lpstr>
      <vt:lpstr>Приложения</vt:lpstr>
      <vt:lpstr>Оформление печатной работы</vt:lpstr>
      <vt:lpstr>Что не нужно включать в работу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 - исследовательская деятельность школьников – способ познания действительности</dc:title>
  <dc:creator>Пользователь</dc:creator>
  <cp:lastModifiedBy>Пользователь</cp:lastModifiedBy>
  <cp:revision>98</cp:revision>
  <dcterms:created xsi:type="dcterms:W3CDTF">2019-03-12T09:13:45Z</dcterms:created>
  <dcterms:modified xsi:type="dcterms:W3CDTF">2019-04-05T04:12:54Z</dcterms:modified>
</cp:coreProperties>
</file>