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6" r:id="rId17"/>
    <p:sldId id="275" r:id="rId18"/>
    <p:sldId id="277" r:id="rId19"/>
    <p:sldId id="278" r:id="rId20"/>
    <p:sldId id="279" r:id="rId21"/>
    <p:sldId id="280" r:id="rId22"/>
    <p:sldId id="282" r:id="rId23"/>
    <p:sldId id="28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3C66"/>
    <a:srgbClr val="AC187B"/>
    <a:srgbClr val="C6247A"/>
    <a:srgbClr val="C52378"/>
    <a:srgbClr val="98124D"/>
    <a:srgbClr val="853E5B"/>
    <a:srgbClr val="F94900"/>
    <a:srgbClr val="613125"/>
    <a:srgbClr val="542939"/>
    <a:srgbClr val="E4EC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6433" autoAdjust="0"/>
  </p:normalViewPr>
  <p:slideViewPr>
    <p:cSldViewPr snapToGrid="0">
      <p:cViewPr varScale="1">
        <p:scale>
          <a:sx n="67" d="100"/>
          <a:sy n="67" d="100"/>
        </p:scale>
        <p:origin x="-129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8" t="1875" r="8868"/>
          <a:stretch/>
        </p:blipFill>
        <p:spPr>
          <a:xfrm>
            <a:off x="21431" y="0"/>
            <a:ext cx="912256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15672" y="1345508"/>
            <a:ext cx="673408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i="1" dirty="0" smtClean="0">
                <a:ln w="22225">
                  <a:noFill/>
                  <a:prstDash val="solid"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РМО учителей начальных классов</a:t>
            </a:r>
            <a:endParaRPr lang="ru-RU" sz="6000" b="1" i="1" dirty="0">
              <a:ln w="22225">
                <a:noFill/>
                <a:prstDash val="solid"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19268" y="5331720"/>
            <a:ext cx="673408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ln w="22225">
                  <a:noFill/>
                  <a:prstDash val="solid"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08.09.2020г.</a:t>
            </a:r>
            <a:endParaRPr lang="ru-RU" sz="4000" b="1" i="1" dirty="0">
              <a:ln w="22225">
                <a:noFill/>
                <a:prstDash val="solid"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4" t="1875" r="4959"/>
          <a:stretch/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71499" y="670550"/>
            <a:ext cx="800100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203C66"/>
                </a:solidFill>
              </a:rPr>
              <a:t>«</a:t>
            </a:r>
            <a:r>
              <a:rPr lang="ru-RU" sz="4000" b="1" i="1" dirty="0" smtClean="0">
                <a:solidFill>
                  <a:srgbClr val="203C66"/>
                </a:solidFill>
              </a:rPr>
              <a:t>Дистанционное </a:t>
            </a:r>
            <a:r>
              <a:rPr lang="ru-RU" sz="4000" b="1" i="1" dirty="0">
                <a:solidFill>
                  <a:srgbClr val="203C66"/>
                </a:solidFill>
              </a:rPr>
              <a:t>обучение </a:t>
            </a:r>
            <a:r>
              <a:rPr lang="ru-RU" sz="3200" b="1" i="1" dirty="0" smtClean="0">
                <a:solidFill>
                  <a:srgbClr val="203C66"/>
                </a:solidFill>
              </a:rPr>
              <a:t>– </a:t>
            </a:r>
          </a:p>
          <a:p>
            <a:pPr algn="ctr"/>
            <a:r>
              <a:rPr lang="ru-RU" sz="3200" b="1" i="1" dirty="0" smtClean="0">
                <a:solidFill>
                  <a:srgbClr val="203C66"/>
                </a:solidFill>
              </a:rPr>
              <a:t>это </a:t>
            </a:r>
            <a:r>
              <a:rPr lang="ru-RU" sz="3200" b="1" i="1" dirty="0">
                <a:solidFill>
                  <a:srgbClr val="203C66"/>
                </a:solidFill>
              </a:rPr>
              <a:t>целенаправленный процесс интерактивного взаимодействия педагога и обучающихся между собой и </a:t>
            </a:r>
            <a:endParaRPr lang="ru-RU" sz="3200" b="1" i="1" dirty="0" smtClean="0">
              <a:solidFill>
                <a:srgbClr val="203C66"/>
              </a:solidFill>
            </a:endParaRPr>
          </a:p>
          <a:p>
            <a:pPr algn="ctr"/>
            <a:r>
              <a:rPr lang="ru-RU" sz="3200" b="1" i="1" dirty="0" smtClean="0">
                <a:solidFill>
                  <a:srgbClr val="203C66"/>
                </a:solidFill>
              </a:rPr>
              <a:t>со </a:t>
            </a:r>
            <a:r>
              <a:rPr lang="ru-RU" sz="3200" b="1" i="1" dirty="0">
                <a:solidFill>
                  <a:srgbClr val="203C66"/>
                </a:solidFill>
              </a:rPr>
              <a:t>средствами обучения, инвариантный (индифферентный) к их расположению </a:t>
            </a:r>
            <a:endParaRPr lang="ru-RU" sz="3200" b="1" i="1" dirty="0" smtClean="0">
              <a:solidFill>
                <a:srgbClr val="203C66"/>
              </a:solidFill>
            </a:endParaRPr>
          </a:p>
          <a:p>
            <a:pPr algn="ctr"/>
            <a:r>
              <a:rPr lang="ru-RU" sz="3200" b="1" i="1" dirty="0" smtClean="0">
                <a:solidFill>
                  <a:srgbClr val="203C66"/>
                </a:solidFill>
              </a:rPr>
              <a:t>в </a:t>
            </a:r>
            <a:r>
              <a:rPr lang="ru-RU" sz="3200" b="1" i="1" dirty="0">
                <a:solidFill>
                  <a:srgbClr val="203C66"/>
                </a:solidFill>
              </a:rPr>
              <a:t>пространстве и времени, который реализуется в специфической дидактической </a:t>
            </a:r>
            <a:r>
              <a:rPr lang="ru-RU" sz="3200" b="1" i="1" dirty="0" smtClean="0">
                <a:solidFill>
                  <a:srgbClr val="203C66"/>
                </a:solidFill>
              </a:rPr>
              <a:t>системе.»</a:t>
            </a:r>
          </a:p>
          <a:p>
            <a:pPr algn="ctr"/>
            <a:endParaRPr lang="ru-RU" sz="1400" dirty="0" smtClean="0">
              <a:solidFill>
                <a:srgbClr val="203C66"/>
              </a:solidFill>
            </a:endParaRPr>
          </a:p>
          <a:p>
            <a:pPr algn="r"/>
            <a:r>
              <a:rPr lang="ru-RU" b="1" dirty="0" smtClean="0">
                <a:latin typeface="Bookman Old Style" panose="02050604050505020204" pitchFamily="18" charset="0"/>
              </a:rPr>
              <a:t> отечественные учёные </a:t>
            </a:r>
            <a:r>
              <a:rPr lang="ru-RU" b="1" dirty="0">
                <a:latin typeface="Bookman Old Style" panose="02050604050505020204" pitchFamily="18" charset="0"/>
              </a:rPr>
              <a:t>А.А. Андреев и В.И. Солдаткин </a:t>
            </a:r>
          </a:p>
          <a:p>
            <a:pPr lvl="0" algn="ctr"/>
            <a:endParaRPr lang="ru-RU" b="1" dirty="0" smtClean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5517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4" t="1875" r="4959"/>
          <a:stretch/>
        </p:blipFill>
        <p:spPr>
          <a:xfrm>
            <a:off x="-1" y="0"/>
            <a:ext cx="914399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63549" y="435319"/>
            <a:ext cx="800100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400" dirty="0" smtClean="0">
              <a:solidFill>
                <a:srgbClr val="203C66"/>
              </a:solidFill>
            </a:endParaRPr>
          </a:p>
          <a:p>
            <a:pPr algn="r"/>
            <a:r>
              <a:rPr lang="ru-RU" sz="3600" b="1" i="1" dirty="0">
                <a:solidFill>
                  <a:srgbClr val="203C66"/>
                </a:solidFill>
                <a:latin typeface="Bookman Old Style" panose="02050604050505020204" pitchFamily="18" charset="0"/>
              </a:rPr>
              <a:t> Дистанционное обучение </a:t>
            </a:r>
          </a:p>
          <a:p>
            <a:pPr lvl="0" algn="ctr"/>
            <a:endParaRPr lang="ru-RU" b="1" dirty="0" smtClean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2052" name="Picture 4" descr="https://barvikha.odinedu.ru/upload/iblock/3b6/3b6c12adc78f8133f25165558296705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599" y="1278282"/>
            <a:ext cx="6486526" cy="4864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2434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4" t="1875" r="4959"/>
          <a:stretch/>
        </p:blipFill>
        <p:spPr>
          <a:xfrm>
            <a:off x="-1" y="0"/>
            <a:ext cx="914399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85789" y="435319"/>
            <a:ext cx="8201024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203C66"/>
                </a:solidFill>
                <a:latin typeface="Bookman Old Style" panose="02050604050505020204" pitchFamily="18" charset="0"/>
              </a:rPr>
              <a:t> Действия:</a:t>
            </a:r>
          </a:p>
          <a:p>
            <a:r>
              <a:rPr lang="ru-RU" sz="3600" dirty="0" smtClean="0"/>
              <a:t>− </a:t>
            </a:r>
            <a:r>
              <a:rPr lang="ru-RU" sz="2600" dirty="0">
                <a:latin typeface="Bookman Old Style" panose="02050604050505020204" pitchFamily="18" charset="0"/>
              </a:rPr>
              <a:t>разработан и </a:t>
            </a:r>
            <a:r>
              <a:rPr lang="ru-RU" sz="2600" dirty="0" smtClean="0">
                <a:latin typeface="Bookman Old Style" panose="02050604050505020204" pitchFamily="18" charset="0"/>
              </a:rPr>
              <a:t>утверждён </a:t>
            </a:r>
            <a:r>
              <a:rPr lang="ru-RU" sz="2600" dirty="0">
                <a:latin typeface="Bookman Old Style" panose="02050604050505020204" pitchFamily="18" charset="0"/>
              </a:rPr>
              <a:t>Регламент организации </a:t>
            </a:r>
            <a:r>
              <a:rPr lang="ru-RU" sz="2600" dirty="0" smtClean="0">
                <a:latin typeface="Bookman Old Style" panose="02050604050505020204" pitchFamily="18" charset="0"/>
              </a:rPr>
              <a:t>ОП с </a:t>
            </a:r>
            <a:r>
              <a:rPr lang="ru-RU" sz="2600" dirty="0">
                <a:latin typeface="Bookman Old Style" panose="02050604050505020204" pitchFamily="18" charset="0"/>
              </a:rPr>
              <a:t>использованием электронного обучения и </a:t>
            </a:r>
            <a:r>
              <a:rPr lang="ru-RU" sz="2600" dirty="0" smtClean="0">
                <a:latin typeface="Bookman Old Style" panose="02050604050505020204" pitchFamily="18" charset="0"/>
              </a:rPr>
              <a:t>ДОТ;</a:t>
            </a:r>
            <a:endParaRPr lang="ru-RU" sz="2600" dirty="0">
              <a:latin typeface="Bookman Old Style" panose="02050604050505020204" pitchFamily="18" charset="0"/>
            </a:endParaRPr>
          </a:p>
          <a:p>
            <a:r>
              <a:rPr lang="ru-RU" sz="2600" dirty="0">
                <a:latin typeface="Bookman Old Style" panose="02050604050505020204" pitchFamily="18" charset="0"/>
              </a:rPr>
              <a:t>− сформировано расписания занятий на каждый учебный день в соответствии с учебным </a:t>
            </a:r>
            <a:r>
              <a:rPr lang="ru-RU" sz="2600" dirty="0" smtClean="0">
                <a:latin typeface="Bookman Old Style" panose="02050604050505020204" pitchFamily="18" charset="0"/>
              </a:rPr>
              <a:t>планом; </a:t>
            </a:r>
            <a:endParaRPr lang="ru-RU" sz="2600" dirty="0">
              <a:latin typeface="Bookman Old Style" panose="02050604050505020204" pitchFamily="18" charset="0"/>
            </a:endParaRPr>
          </a:p>
          <a:p>
            <a:r>
              <a:rPr lang="ru-RU" sz="2600" dirty="0">
                <a:latin typeface="Bookman Old Style" panose="02050604050505020204" pitchFamily="18" charset="0"/>
              </a:rPr>
              <a:t>− проведено информирование обучающихся и их родителей через школьные сайты и классные чаты; </a:t>
            </a:r>
          </a:p>
          <a:p>
            <a:r>
              <a:rPr lang="ru-RU" sz="2600" dirty="0">
                <a:latin typeface="Bookman Old Style" panose="02050604050505020204" pitchFamily="18" charset="0"/>
              </a:rPr>
              <a:t>− обеспечено ведение учёта результатов образовательной деятельности в электронной форме в </a:t>
            </a:r>
            <a:r>
              <a:rPr lang="ru-RU" sz="2600" dirty="0" err="1">
                <a:latin typeface="Bookman Old Style" panose="02050604050505020204" pitchFamily="18" charset="0"/>
              </a:rPr>
              <a:t>Дневник.ру</a:t>
            </a:r>
            <a:r>
              <a:rPr lang="ru-RU" sz="2600" dirty="0">
                <a:latin typeface="Bookman Old Style" panose="02050604050505020204" pitchFamily="18" charset="0"/>
              </a:rPr>
              <a:t>. </a:t>
            </a:r>
          </a:p>
          <a:p>
            <a:pPr algn="r"/>
            <a:r>
              <a:rPr lang="ru-RU" sz="2400" b="1" i="1" dirty="0" smtClean="0">
                <a:solidFill>
                  <a:srgbClr val="203C66"/>
                </a:solidFill>
                <a:latin typeface="Bookman Old Style" panose="02050604050505020204" pitchFamily="18" charset="0"/>
              </a:rPr>
              <a:t> </a:t>
            </a:r>
            <a:endParaRPr lang="ru-RU" sz="2400" b="1" i="1" dirty="0">
              <a:solidFill>
                <a:srgbClr val="203C66"/>
              </a:solidFill>
              <a:latin typeface="Bookman Old Style" panose="02050604050505020204" pitchFamily="18" charset="0"/>
            </a:endParaRPr>
          </a:p>
          <a:p>
            <a:pPr lvl="0" algn="ctr"/>
            <a:endParaRPr lang="ru-RU" b="1" dirty="0" smtClean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2649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4" t="1875" r="4959"/>
          <a:stretch/>
        </p:blipFill>
        <p:spPr>
          <a:xfrm>
            <a:off x="-1" y="0"/>
            <a:ext cx="9143999" cy="6858000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891" y="533860"/>
            <a:ext cx="7963184" cy="5552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16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4" t="1875" r="4959"/>
          <a:stretch/>
        </p:blipFill>
        <p:spPr>
          <a:xfrm>
            <a:off x="-1" y="0"/>
            <a:ext cx="9143999" cy="6858000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172" y="457137"/>
            <a:ext cx="8114066" cy="571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0602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4" t="1875" r="4959"/>
          <a:stretch/>
        </p:blipFill>
        <p:spPr>
          <a:xfrm>
            <a:off x="-1" y="0"/>
            <a:ext cx="9143999" cy="6858000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296" y="385762"/>
            <a:ext cx="8134004" cy="5760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5945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4" t="1875" r="4959"/>
          <a:stretch/>
        </p:blipFill>
        <p:spPr>
          <a:xfrm>
            <a:off x="-1" y="0"/>
            <a:ext cx="9143999" cy="6858000"/>
          </a:xfrm>
          <a:prstGeom prst="rect">
            <a:avLst/>
          </a:prstGeom>
        </p:spPr>
      </p:pic>
      <p:pic>
        <p:nvPicPr>
          <p:cNvPr id="8194" name="Picture 2" descr="https://help.dnevnik.ru/hc/article_attachments/360040054833/_________2019-06-24_12_37_0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53741">
            <a:off x="927891" y="669634"/>
            <a:ext cx="5858672" cy="3398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storage.myseldon.com/news_pict_6E/6E00F69F0947F074B29F16EA01EF9E4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496" y="4128283"/>
            <a:ext cx="2323606" cy="1815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s://ds02.infourok.ru/uploads/ex/1021/00062aa0-6187493a/img4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25" t="5903" r="11076" b="15347"/>
          <a:stretch/>
        </p:blipFill>
        <p:spPr bwMode="auto">
          <a:xfrm>
            <a:off x="5305919" y="3475681"/>
            <a:ext cx="3137993" cy="2467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9133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4" t="1875" r="4959"/>
          <a:stretch/>
        </p:blipFill>
        <p:spPr>
          <a:xfrm>
            <a:off x="-2" y="0"/>
            <a:ext cx="9143999" cy="6858000"/>
          </a:xfrm>
          <a:prstGeom prst="rect">
            <a:avLst/>
          </a:prstGeom>
        </p:spPr>
      </p:pic>
      <p:pic>
        <p:nvPicPr>
          <p:cNvPr id="6148" name="Picture 4" descr="https://news-111.ru/imout/aHR0cHM6Ly9jZG5pbWcucmcucnUvaW1nL2NvbnRlbnQvMTk0LzEyLzUzL1JJQU5fNjI0MDY2Ny5IUi5ydV9kXzg1MC5qcGc=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572" y="700087"/>
            <a:ext cx="8014850" cy="5345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6603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4" t="1875" r="4959"/>
          <a:stretch/>
        </p:blipFill>
        <p:spPr>
          <a:xfrm>
            <a:off x="-2" y="0"/>
            <a:ext cx="9143999" cy="6858000"/>
          </a:xfrm>
          <a:prstGeom prst="rect">
            <a:avLst/>
          </a:prstGeom>
        </p:spPr>
      </p:pic>
      <p:pic>
        <p:nvPicPr>
          <p:cNvPr id="9218" name="Picture 2" descr="https://school30.centerstart.ru/sites/school30.centerstart.ru/files/tmp/news/meropr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9" r="4527"/>
          <a:stretch/>
        </p:blipFill>
        <p:spPr bwMode="auto">
          <a:xfrm>
            <a:off x="1223353" y="614363"/>
            <a:ext cx="6697285" cy="556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5686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4" t="1875" r="4959"/>
          <a:stretch/>
        </p:blipFill>
        <p:spPr>
          <a:xfrm>
            <a:off x="-2" y="0"/>
            <a:ext cx="9143999" cy="6858000"/>
          </a:xfrm>
          <a:prstGeom prst="rect">
            <a:avLst/>
          </a:prstGeom>
        </p:spPr>
      </p:pic>
      <p:pic>
        <p:nvPicPr>
          <p:cNvPr id="10242" name="Picture 2" descr="https://activityedu.ru/file_storage/download?entity=sxid37ae-df80-4756-9837-0a16b4ef98e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74"/>
          <a:stretch/>
        </p:blipFill>
        <p:spPr bwMode="auto">
          <a:xfrm>
            <a:off x="798512" y="634670"/>
            <a:ext cx="3663379" cy="2571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xn----7sbfghaxynobikr5d.xn--p1ai/wp-content/uploads/2018/11/sky-call-1-1980149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45"/>
          <a:stretch/>
        </p:blipFill>
        <p:spPr bwMode="auto">
          <a:xfrm>
            <a:off x="4814883" y="665218"/>
            <a:ext cx="3357568" cy="25106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s://ds03.infourok.ru/uploads/ex/0342/000162d1-815de5b8/img0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9" t="25625" r="764" b="21875"/>
          <a:stretch/>
        </p:blipFill>
        <p:spPr bwMode="auto">
          <a:xfrm>
            <a:off x="1271582" y="3300412"/>
            <a:ext cx="6600829" cy="28193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6277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4" t="1875" r="4959"/>
          <a:stretch/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57224" y="641975"/>
            <a:ext cx="778668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i="1" dirty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Единая муниципальная </a:t>
            </a:r>
            <a:br>
              <a:rPr lang="ru-RU" sz="3200" b="1" i="1" dirty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</a:br>
            <a:r>
              <a:rPr lang="ru-RU" sz="3200" b="1" i="1" dirty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методическая тема</a:t>
            </a:r>
            <a:endParaRPr lang="ru-RU" sz="3200" b="1" i="1" dirty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78655" y="2395596"/>
            <a:ext cx="7786687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i="1" dirty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ПОВЫШЕНИЕ </a:t>
            </a:r>
            <a:endParaRPr lang="ru-RU" sz="4000" b="1" i="1" dirty="0" smtClean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ru-RU" sz="4000" b="1" i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КАЧЕСТВА </a:t>
            </a:r>
            <a:r>
              <a:rPr lang="ru-RU" sz="4000" b="1" i="1" dirty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ОБРАЗОВАНИЯ </a:t>
            </a:r>
          </a:p>
          <a:p>
            <a:pPr lvl="0" algn="ctr"/>
            <a:r>
              <a:rPr lang="ru-RU" sz="4000" b="1" i="1" dirty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В ИРБИТСКОМ МУНИЦИПАЛЬНОМ ОБРАЗОВАНИИ</a:t>
            </a:r>
          </a:p>
        </p:txBody>
      </p:sp>
    </p:spTree>
    <p:extLst>
      <p:ext uri="{BB962C8B-B14F-4D97-AF65-F5344CB8AC3E}">
        <p14:creationId xmlns:p14="http://schemas.microsoft.com/office/powerpoint/2010/main" val="51173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4" t="1875" r="4959"/>
          <a:stretch/>
        </p:blipFill>
        <p:spPr>
          <a:xfrm>
            <a:off x="-2" y="0"/>
            <a:ext cx="9143999" cy="6858000"/>
          </a:xfrm>
          <a:prstGeom prst="rect">
            <a:avLst/>
          </a:prstGeom>
        </p:spPr>
      </p:pic>
      <p:pic>
        <p:nvPicPr>
          <p:cNvPr id="11268" name="Picture 4" descr="https://fs03.metod-kopilka.ru/images/doc/13/6732/img1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671" y="500060"/>
            <a:ext cx="7486651" cy="5614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598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4" t="1875" r="4959"/>
          <a:stretch/>
        </p:blipFill>
        <p:spPr>
          <a:xfrm>
            <a:off x="-2" y="0"/>
            <a:ext cx="9143999" cy="6858000"/>
          </a:xfrm>
          <a:prstGeom prst="rect">
            <a:avLst/>
          </a:prstGeom>
        </p:spPr>
      </p:pic>
      <p:pic>
        <p:nvPicPr>
          <p:cNvPr id="12290" name="Picture 2" descr="http://images.myshared.ru/4/182342/slide_1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00" b="13500"/>
          <a:stretch/>
        </p:blipFill>
        <p:spPr bwMode="auto">
          <a:xfrm>
            <a:off x="643950" y="714374"/>
            <a:ext cx="7856093" cy="5200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7043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4" t="1875" r="4959"/>
          <a:stretch/>
        </p:blipFill>
        <p:spPr>
          <a:xfrm>
            <a:off x="-2" y="0"/>
            <a:ext cx="9143999" cy="6858000"/>
          </a:xfrm>
          <a:prstGeom prst="rect">
            <a:avLst/>
          </a:prstGeom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6" y="619125"/>
            <a:ext cx="6857999" cy="5571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6560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4" t="1875" r="4959"/>
          <a:stretch/>
        </p:blipFill>
        <p:spPr>
          <a:xfrm>
            <a:off x="-2" y="0"/>
            <a:ext cx="9143999" cy="6858000"/>
          </a:xfrm>
          <a:prstGeom prst="rect">
            <a:avLst/>
          </a:prstGeom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250" y="1528763"/>
            <a:ext cx="7977493" cy="329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113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4" t="1875" r="4959"/>
          <a:stretch/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00088" y="784850"/>
            <a:ext cx="77724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 smtClean="0">
                <a:ln w="9525">
                  <a:noFill/>
                </a:ln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Установочное заседание РМО</a:t>
            </a:r>
          </a:p>
          <a:p>
            <a:pPr lvl="0" algn="ctr"/>
            <a:endParaRPr lang="ru-RU" sz="1400" b="1" dirty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ru-RU" sz="44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Анализ </a:t>
            </a:r>
            <a:r>
              <a:rPr lang="ru-RU" sz="4400" b="1" dirty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деятельности педагогов по </a:t>
            </a:r>
            <a:r>
              <a:rPr lang="ru-RU" sz="44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предмету</a:t>
            </a:r>
          </a:p>
          <a:p>
            <a:pPr lvl="0" algn="ctr"/>
            <a:endParaRPr lang="ru-RU" sz="2000" b="1" dirty="0" smtClean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457200" lvl="0" indent="-457200" algn="just">
              <a:buFont typeface="Wingdings" panose="05000000000000000000" pitchFamily="2" charset="2"/>
              <a:buChar char="Ø"/>
            </a:pPr>
            <a:r>
              <a:rPr lang="ru-RU" sz="3200" b="1" dirty="0" smtClean="0">
                <a:ln w="9525">
                  <a:noFill/>
                </a:ln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организация </a:t>
            </a:r>
            <a:r>
              <a:rPr lang="ru-RU" sz="3200" b="1" dirty="0">
                <a:ln w="9525">
                  <a:noFill/>
                </a:ln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дистанционного обучения </a:t>
            </a:r>
            <a:r>
              <a:rPr lang="ru-RU" sz="3200" b="1" dirty="0" smtClean="0">
                <a:ln w="9525">
                  <a:noFill/>
                </a:ln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в апреле-мае 2020г. (из опыта работы учителей);</a:t>
            </a:r>
            <a:endParaRPr lang="ru-RU" sz="3200" b="1" dirty="0">
              <a:ln w="9525">
                <a:noFill/>
              </a:ln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457200" lvl="0" indent="-457200" algn="just">
              <a:buFont typeface="Wingdings" panose="05000000000000000000" pitchFamily="2" charset="2"/>
              <a:buChar char="Ø"/>
            </a:pPr>
            <a:r>
              <a:rPr lang="ru-RU" sz="3200" b="1" dirty="0" smtClean="0">
                <a:ln w="9525">
                  <a:noFill/>
                </a:ln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планирование </a:t>
            </a:r>
            <a:r>
              <a:rPr lang="ru-RU" sz="3200" b="1" dirty="0">
                <a:ln w="9525">
                  <a:noFill/>
                </a:ln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работы РМО и педагогов в новых </a:t>
            </a:r>
            <a:r>
              <a:rPr lang="ru-RU" sz="3200" b="1" dirty="0" smtClean="0">
                <a:ln w="9525">
                  <a:noFill/>
                </a:ln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условиях</a:t>
            </a:r>
          </a:p>
        </p:txBody>
      </p:sp>
    </p:spTree>
    <p:extLst>
      <p:ext uri="{BB962C8B-B14F-4D97-AF65-F5344CB8AC3E}">
        <p14:creationId xmlns:p14="http://schemas.microsoft.com/office/powerpoint/2010/main" val="1539309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4" t="1875" r="4959"/>
          <a:stretch/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71499" y="670550"/>
            <a:ext cx="8001000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 smtClean="0">
                <a:ln w="9525">
                  <a:noFill/>
                </a:ln>
                <a:solidFill>
                  <a:srgbClr val="C0000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МОУ «Пионерская СОШ»</a:t>
            </a:r>
          </a:p>
          <a:p>
            <a:pPr lvl="0" algn="ctr"/>
            <a:endParaRPr lang="ru-RU" sz="1400" b="1" dirty="0" smtClean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lvl="0" algn="ctr"/>
            <a:endParaRPr lang="ru-RU" sz="1400" b="1" dirty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ru-RU" sz="40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Формы контроля </a:t>
            </a:r>
          </a:p>
          <a:p>
            <a:pPr lvl="0" algn="ctr"/>
            <a:r>
              <a:rPr lang="ru-RU" sz="40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в системе </a:t>
            </a:r>
          </a:p>
          <a:p>
            <a:pPr lvl="0" algn="ctr"/>
            <a:r>
              <a:rPr lang="ru-RU" sz="40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дистанционного </a:t>
            </a:r>
            <a:r>
              <a:rPr lang="ru-RU" sz="4000" b="1" dirty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обучения </a:t>
            </a:r>
            <a:endParaRPr lang="ru-RU" sz="4000" b="1" dirty="0" smtClean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ru-RU" sz="40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с </a:t>
            </a:r>
            <a:r>
              <a:rPr lang="ru-RU" sz="4000" b="1" dirty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помощью </a:t>
            </a:r>
            <a:r>
              <a:rPr lang="ru-RU" sz="40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сервисов </a:t>
            </a:r>
            <a:r>
              <a:rPr lang="en-US" sz="40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Google</a:t>
            </a:r>
            <a:endParaRPr lang="ru-RU" sz="4000" b="1" dirty="0" smtClean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lvl="0" algn="ctr"/>
            <a:endParaRPr lang="ru-RU" sz="1400" b="1" dirty="0" smtClean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7758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4" t="1875" r="4959"/>
          <a:stretch/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71499" y="670550"/>
            <a:ext cx="80010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 smtClean="0">
                <a:ln w="9525">
                  <a:noFill/>
                </a:ln>
                <a:solidFill>
                  <a:srgbClr val="C0000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МАОУ «</a:t>
            </a:r>
            <a:r>
              <a:rPr lang="ru-RU" sz="3200" b="1" dirty="0" err="1" smtClean="0">
                <a:ln w="9525">
                  <a:noFill/>
                </a:ln>
                <a:solidFill>
                  <a:srgbClr val="C0000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Черновская</a:t>
            </a:r>
            <a:r>
              <a:rPr lang="ru-RU" sz="3200" b="1" dirty="0" smtClean="0">
                <a:ln w="9525">
                  <a:noFill/>
                </a:ln>
                <a:solidFill>
                  <a:srgbClr val="C0000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 СОШ»</a:t>
            </a:r>
          </a:p>
          <a:p>
            <a:pPr lvl="0" algn="ctr"/>
            <a:endParaRPr lang="ru-RU" sz="1400" b="1" dirty="0" smtClean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lvl="0" algn="ctr"/>
            <a:endParaRPr lang="ru-RU" sz="1400" b="1" dirty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lvl="0" algn="ctr"/>
            <a:endParaRPr lang="ru-RU" sz="1400" b="1" dirty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ru-RU" sz="44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Опыт </a:t>
            </a:r>
            <a:r>
              <a:rPr lang="ru-RU" sz="4400" b="1" dirty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работы педагогов</a:t>
            </a:r>
            <a:br>
              <a:rPr lang="ru-RU" sz="4400" b="1" dirty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</a:br>
            <a:r>
              <a:rPr lang="ru-RU" sz="4400" b="1" dirty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 МАОУ </a:t>
            </a:r>
            <a:r>
              <a:rPr lang="ru-RU" sz="4400" b="1" dirty="0" err="1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Черновской</a:t>
            </a:r>
            <a:r>
              <a:rPr lang="ru-RU" sz="4400" b="1" dirty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 СОШ в дистанционном формате </a:t>
            </a:r>
            <a:r>
              <a:rPr lang="ru-RU" sz="44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обучения</a:t>
            </a:r>
            <a:endParaRPr lang="ru-RU" sz="4400" b="1" dirty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lvl="0" algn="ctr"/>
            <a:endParaRPr lang="ru-RU" sz="1400" b="1" dirty="0" smtClean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9779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4" t="1875" r="4959"/>
          <a:stretch/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71499" y="670550"/>
            <a:ext cx="8001000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 smtClean="0">
                <a:ln w="9525">
                  <a:noFill/>
                </a:ln>
                <a:solidFill>
                  <a:srgbClr val="C0000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МОУ «</a:t>
            </a:r>
            <a:r>
              <a:rPr lang="ru-RU" sz="3200" b="1" dirty="0" err="1" smtClean="0">
                <a:ln w="9525">
                  <a:noFill/>
                </a:ln>
                <a:solidFill>
                  <a:srgbClr val="C0000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Дубская</a:t>
            </a:r>
            <a:r>
              <a:rPr lang="ru-RU" sz="3200" b="1" dirty="0" smtClean="0">
                <a:ln w="9525">
                  <a:noFill/>
                </a:ln>
                <a:solidFill>
                  <a:srgbClr val="C0000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 СОШ»</a:t>
            </a:r>
          </a:p>
          <a:p>
            <a:pPr lvl="0" algn="ctr"/>
            <a:endParaRPr lang="ru-RU" sz="1400" b="1" dirty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ru-RU" sz="44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Опыт </a:t>
            </a:r>
            <a:r>
              <a:rPr lang="ru-RU" sz="4400" b="1" dirty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работы педагогов </a:t>
            </a:r>
            <a:r>
              <a:rPr lang="ru-RU" sz="44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МОУ «</a:t>
            </a:r>
            <a:r>
              <a:rPr lang="ru-RU" sz="4400" b="1" dirty="0" err="1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Дубская</a:t>
            </a:r>
            <a:r>
              <a:rPr lang="ru-RU" sz="44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 СОШ» </a:t>
            </a:r>
          </a:p>
          <a:p>
            <a:pPr lvl="0" algn="ctr"/>
            <a:r>
              <a:rPr lang="ru-RU" sz="44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на </a:t>
            </a:r>
            <a:r>
              <a:rPr lang="ru-RU" sz="4400" b="1" dirty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цифровой образовательной платформе </a:t>
            </a:r>
            <a:r>
              <a:rPr lang="en-US" sz="4400" b="1" dirty="0" err="1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Dnevnik</a:t>
            </a:r>
            <a:r>
              <a:rPr lang="ru-RU" sz="44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.</a:t>
            </a:r>
            <a:r>
              <a:rPr lang="en-US" sz="4400" b="1" dirty="0" err="1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ru</a:t>
            </a:r>
            <a:r>
              <a:rPr lang="ru-RU" sz="44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4400" b="1" dirty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в дистанционном формате</a:t>
            </a:r>
            <a:endParaRPr lang="ru-RU" sz="1400" b="1" dirty="0" smtClean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2740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4" t="1875" r="4959"/>
          <a:stretch/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71499" y="670550"/>
            <a:ext cx="8001000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 smtClean="0">
                <a:ln w="9525">
                  <a:noFill/>
                </a:ln>
                <a:solidFill>
                  <a:srgbClr val="C0000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МОУ «</a:t>
            </a:r>
            <a:r>
              <a:rPr lang="ru-RU" sz="3200" b="1" dirty="0">
                <a:ln w="9525">
                  <a:noFill/>
                </a:ln>
                <a:solidFill>
                  <a:srgbClr val="C0000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Зайковская </a:t>
            </a:r>
            <a:r>
              <a:rPr lang="ru-RU" sz="3200" b="1" dirty="0">
                <a:ln w="9525">
                  <a:noFill/>
                </a:ln>
                <a:solidFill>
                  <a:srgbClr val="C0000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СОШ</a:t>
            </a:r>
            <a:r>
              <a:rPr lang="en-US" sz="3200" b="1" dirty="0">
                <a:ln w="9525">
                  <a:noFill/>
                </a:ln>
                <a:solidFill>
                  <a:srgbClr val="C0000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3200" b="1" dirty="0">
                <a:ln w="9525">
                  <a:noFill/>
                </a:ln>
                <a:solidFill>
                  <a:srgbClr val="C0000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№1</a:t>
            </a:r>
            <a:r>
              <a:rPr lang="ru-RU" sz="3200" b="1" dirty="0" smtClean="0">
                <a:ln w="9525">
                  <a:noFill/>
                </a:ln>
                <a:solidFill>
                  <a:srgbClr val="C0000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»</a:t>
            </a:r>
          </a:p>
          <a:p>
            <a:pPr lvl="0" algn="ctr"/>
            <a:endParaRPr lang="en-US" sz="1200" b="1" dirty="0" smtClean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lvl="0" algn="ctr"/>
            <a:endParaRPr lang="ru-RU" sz="1200" b="1" dirty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ru-RU" sz="44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Опыт </a:t>
            </a:r>
            <a:r>
              <a:rPr lang="ru-RU" sz="4400" b="1" dirty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работы педагогов </a:t>
            </a:r>
            <a:r>
              <a:rPr lang="ru-RU" sz="40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МОУ «Зайковская СОШ</a:t>
            </a:r>
            <a:r>
              <a:rPr lang="en-US" sz="40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40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№</a:t>
            </a:r>
            <a:r>
              <a:rPr lang="en-US" sz="40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1</a:t>
            </a:r>
            <a:r>
              <a:rPr lang="ru-RU" sz="40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» </a:t>
            </a:r>
            <a:endParaRPr lang="ru-RU" sz="4400" b="1" dirty="0" smtClean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ru-RU" sz="44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по </a:t>
            </a:r>
            <a:r>
              <a:rPr lang="ru-RU" sz="4400" b="1" dirty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организации </a:t>
            </a:r>
            <a:endParaRPr lang="en-US" sz="4400" b="1" dirty="0" smtClean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ru-RU" sz="44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онлайн-занятий/уроков </a:t>
            </a:r>
            <a:r>
              <a:rPr lang="ru-RU" sz="4400" b="1" dirty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в дистанционном </a:t>
            </a:r>
            <a:r>
              <a:rPr lang="ru-RU" sz="44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формате</a:t>
            </a:r>
            <a:endParaRPr lang="ru-RU" sz="1400" b="1" dirty="0" smtClean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221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4" t="1875" r="4959"/>
          <a:stretch/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71499" y="670550"/>
            <a:ext cx="8001000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 smtClean="0">
                <a:ln w="9525">
                  <a:noFill/>
                </a:ln>
                <a:solidFill>
                  <a:srgbClr val="C0000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МКОУ «</a:t>
            </a:r>
            <a:r>
              <a:rPr lang="ru-RU" sz="3200" b="1" dirty="0" err="1" smtClean="0">
                <a:ln w="9525">
                  <a:noFill/>
                </a:ln>
                <a:solidFill>
                  <a:srgbClr val="C0000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Харовская</a:t>
            </a:r>
            <a:r>
              <a:rPr lang="ru-RU" sz="3200" b="1" dirty="0" smtClean="0">
                <a:ln w="9525">
                  <a:noFill/>
                </a:ln>
                <a:solidFill>
                  <a:srgbClr val="C0000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 СОШ»</a:t>
            </a:r>
          </a:p>
          <a:p>
            <a:pPr lvl="0" algn="ctr"/>
            <a:endParaRPr lang="ru-RU" sz="1400" b="1" dirty="0" smtClean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lvl="0" algn="ctr"/>
            <a:endParaRPr lang="ru-RU" sz="1400" b="1" dirty="0" smtClean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lvl="0" algn="ctr"/>
            <a:endParaRPr lang="ru-RU" sz="1400" b="1" dirty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ru-RU" sz="44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Опыт </a:t>
            </a:r>
            <a:r>
              <a:rPr lang="ru-RU" sz="4400" b="1" dirty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работы педагогов </a:t>
            </a:r>
            <a:r>
              <a:rPr lang="ru-RU" sz="44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МКОУ «</a:t>
            </a:r>
            <a:r>
              <a:rPr lang="ru-RU" sz="4400" b="1" dirty="0" err="1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Харловская</a:t>
            </a:r>
            <a:r>
              <a:rPr lang="ru-RU" sz="44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 СОШ» </a:t>
            </a:r>
          </a:p>
          <a:p>
            <a:pPr lvl="0" algn="ctr"/>
            <a:r>
              <a:rPr lang="ru-RU" sz="4400" b="1" dirty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с детьми с </a:t>
            </a:r>
            <a:r>
              <a:rPr lang="ru-RU" sz="44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ОВЗ в </a:t>
            </a:r>
            <a:r>
              <a:rPr lang="ru-RU" sz="4400" b="1" dirty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дистанционном формате</a:t>
            </a:r>
            <a:endParaRPr lang="ru-RU" sz="1400" b="1" dirty="0" smtClean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4911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4" t="1875" r="4959"/>
          <a:stretch/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71499" y="670550"/>
            <a:ext cx="8001000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 smtClean="0">
                <a:ln w="9525">
                  <a:noFill/>
                </a:ln>
                <a:solidFill>
                  <a:srgbClr val="C0000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МОУ «</a:t>
            </a:r>
            <a:r>
              <a:rPr lang="ru-RU" sz="3200" b="1" dirty="0" err="1" smtClean="0">
                <a:ln w="9525">
                  <a:noFill/>
                </a:ln>
                <a:solidFill>
                  <a:srgbClr val="C0000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Бердюгинская</a:t>
            </a:r>
            <a:r>
              <a:rPr lang="ru-RU" sz="3200" b="1" dirty="0" smtClean="0">
                <a:ln w="9525">
                  <a:noFill/>
                </a:ln>
                <a:solidFill>
                  <a:srgbClr val="C0000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 СОШ»</a:t>
            </a:r>
          </a:p>
          <a:p>
            <a:pPr lvl="0" algn="ctr"/>
            <a:endParaRPr lang="ru-RU" sz="1400" b="1" dirty="0" smtClean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ru-RU" sz="40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Опыт </a:t>
            </a:r>
            <a:r>
              <a:rPr lang="ru-RU" sz="4000" b="1" dirty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работы педагогов </a:t>
            </a:r>
            <a:r>
              <a:rPr lang="ru-RU" sz="40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МОУ «</a:t>
            </a:r>
            <a:r>
              <a:rPr lang="ru-RU" sz="4000" b="1" dirty="0" err="1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Бердюгинская</a:t>
            </a:r>
            <a:r>
              <a:rPr lang="ru-RU" sz="40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 СОШ» </a:t>
            </a:r>
          </a:p>
          <a:p>
            <a:pPr lvl="0" algn="ctr"/>
            <a:r>
              <a:rPr lang="ru-RU" sz="4000" b="1" dirty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по организации внеурочной деятельности или дополнительного </a:t>
            </a:r>
            <a:r>
              <a:rPr lang="ru-RU" sz="40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образования</a:t>
            </a:r>
          </a:p>
          <a:p>
            <a:pPr lvl="0" algn="ctr"/>
            <a:r>
              <a:rPr lang="ru-RU" sz="40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в </a:t>
            </a:r>
            <a:r>
              <a:rPr lang="ru-RU" sz="4000" b="1" dirty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дистанционном формате</a:t>
            </a:r>
            <a:endParaRPr lang="ru-RU" sz="1200" b="1" dirty="0" smtClean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140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715</TotalTime>
  <Words>266</Words>
  <Application>Microsoft Office PowerPoint</Application>
  <PresentationFormat>Экран (4:3)</PresentationFormat>
  <Paragraphs>59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Windows User</cp:lastModifiedBy>
  <cp:revision>117</cp:revision>
  <dcterms:created xsi:type="dcterms:W3CDTF">2013-11-19T05:52:05Z</dcterms:created>
  <dcterms:modified xsi:type="dcterms:W3CDTF">2020-09-07T20:47:19Z</dcterms:modified>
</cp:coreProperties>
</file>