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9" r:id="rId3"/>
    <p:sldId id="260" r:id="rId4"/>
    <p:sldId id="258" r:id="rId5"/>
    <p:sldId id="261" r:id="rId6"/>
    <p:sldId id="262" r:id="rId7"/>
    <p:sldId id="270" r:id="rId8"/>
    <p:sldId id="263" r:id="rId9"/>
    <p:sldId id="264" r:id="rId10"/>
    <p:sldId id="271" r:id="rId11"/>
    <p:sldId id="272" r:id="rId12"/>
    <p:sldId id="257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BC8D5-134A-427F-AE07-AC0F6EF54AB3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5052B-0B78-4523-A010-7FEEBA7A74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05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C82A45A-8613-47AD-AFAA-E389DF7C13F5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3CFC-B3C4-4989-ABCA-C43739016F22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BB901-8C44-48CB-8326-7904446A7E56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4F3B4DB-DC12-4C6D-B5B4-C1560C44EB13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EFADA8A-58FA-4242-A4B9-98D872C453E1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A388B-5942-4101-A5B0-3B66016854F6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0DBBB-D1D4-4C31-A760-08B344094C49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3FF0269-9A54-4D75-9691-6E9B9900DD0D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52662-C0CD-4CDF-9953-A5423F3AF478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BBA860C-2550-4148-BF75-7A2B710187DB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6602812-D858-4983-A4D1-0CC3CD15DE02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7A35115-5A80-4D00-8772-24963E857991}" type="datetime1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1700808"/>
            <a:ext cx="6172200" cy="32403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Методы и приемы работы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в инклюзивном классе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в условиях реализации ФГОС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для обучающихся с ОВЗ </a:t>
            </a:r>
            <a:r>
              <a:rPr lang="ru-RU" u="sng" dirty="0" smtClean="0">
                <a:solidFill>
                  <a:srgbClr val="C00000"/>
                </a:solidFill>
              </a:rPr>
              <a:t> </a:t>
            </a:r>
            <a:br>
              <a:rPr lang="ru-RU" u="sng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на уроках математики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229200"/>
            <a:ext cx="6172200" cy="1145722"/>
          </a:xfrm>
        </p:spPr>
        <p:txBody>
          <a:bodyPr/>
          <a:lstStyle/>
          <a:p>
            <a:r>
              <a:rPr lang="ru-RU" dirty="0" smtClean="0"/>
              <a:t>Учитель:  Лобарева Марина Анатольевна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620688"/>
            <a:ext cx="5688632" cy="10081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МОУ Ключевская СОШ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Задания на развитие психических процессов.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1196752"/>
            <a:ext cx="6048672" cy="4873752"/>
          </a:xfrm>
        </p:spPr>
        <p:txBody>
          <a:bodyPr/>
          <a:lstStyle/>
          <a:p>
            <a:r>
              <a:rPr lang="ru-RU" dirty="0" smtClean="0"/>
              <a:t>- задания с палочками;</a:t>
            </a:r>
            <a:br>
              <a:rPr lang="ru-RU" dirty="0" smtClean="0"/>
            </a:br>
            <a:r>
              <a:rPr lang="ru-RU" dirty="0" smtClean="0"/>
              <a:t>- «Четвертый лишний»;</a:t>
            </a:r>
            <a:br>
              <a:rPr lang="ru-RU" dirty="0" smtClean="0"/>
            </a:br>
            <a:r>
              <a:rPr lang="ru-RU" dirty="0" smtClean="0"/>
              <a:t>- «Поиск аналогов»;</a:t>
            </a:r>
            <a:br>
              <a:rPr lang="ru-RU" dirty="0" smtClean="0"/>
            </a:br>
            <a:r>
              <a:rPr lang="ru-RU" dirty="0" smtClean="0"/>
              <a:t>- «Способы применения предметов»;</a:t>
            </a:r>
            <a:br>
              <a:rPr lang="ru-RU" dirty="0" smtClean="0"/>
            </a:br>
            <a:r>
              <a:rPr lang="ru-RU" dirty="0" smtClean="0"/>
              <a:t>- «Продолжи логический ряд»</a:t>
            </a:r>
            <a:br>
              <a:rPr lang="ru-RU" dirty="0" smtClean="0"/>
            </a:br>
            <a:r>
              <a:rPr lang="ru-RU" dirty="0" smtClean="0"/>
              <a:t>- «Дорисуй и раскрась обеими руками»</a:t>
            </a:r>
            <a:br>
              <a:rPr lang="ru-RU" dirty="0" smtClean="0"/>
            </a:br>
            <a:r>
              <a:rPr lang="ru-RU" dirty="0" smtClean="0"/>
              <a:t>- «Дорисуй девятое»</a:t>
            </a:r>
            <a:br>
              <a:rPr lang="ru-RU" dirty="0" smtClean="0"/>
            </a:br>
            <a:r>
              <a:rPr lang="ru-RU" dirty="0" smtClean="0"/>
              <a:t>- «Найди пару», «Найди отличия»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41986" name="Picture 2" descr="https://i.pinimg.com/736x/ce/1f/65/ce1f65eb3caa637c2c68ccd84857e5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988840"/>
            <a:ext cx="2736304" cy="38687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Задания на развитие мелкой моторики: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-штриховка;</a:t>
            </a:r>
            <a:br>
              <a:rPr lang="ru-RU" dirty="0" smtClean="0"/>
            </a:br>
            <a:r>
              <a:rPr lang="ru-RU" dirty="0" smtClean="0"/>
              <a:t>-конструирование из геометрических фигур;</a:t>
            </a:r>
            <a:br>
              <a:rPr lang="ru-RU" dirty="0" smtClean="0"/>
            </a:br>
            <a:r>
              <a:rPr lang="ru-RU" dirty="0" smtClean="0"/>
              <a:t>- лепка (создание объемных моделей, лепка на плоскости);</a:t>
            </a:r>
            <a:br>
              <a:rPr lang="ru-RU" dirty="0" smtClean="0"/>
            </a:br>
            <a:r>
              <a:rPr lang="ru-RU" dirty="0" smtClean="0"/>
              <a:t>- раскрашивание;</a:t>
            </a:r>
            <a:br>
              <a:rPr lang="ru-RU" dirty="0" smtClean="0"/>
            </a:b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40962" name="Picture 2" descr="https://cs11.livemaster.ru/storage/topic/NxN/01/91/9e14dcc1b3046803e744ee237ff2312b3b96gl.jpg?h=BIfTf0i6g_8nj0Ey7icHYw"/>
          <p:cNvPicPr>
            <a:picLocks noChangeAspect="1" noChangeArrowheads="1"/>
          </p:cNvPicPr>
          <p:nvPr/>
        </p:nvPicPr>
        <p:blipFill>
          <a:blip r:embed="rId2" cstate="print"/>
          <a:srcRect t="10494" r="6524" b="13653"/>
          <a:stretch>
            <a:fillRect/>
          </a:stretch>
        </p:blipFill>
        <p:spPr bwMode="auto">
          <a:xfrm>
            <a:off x="2267744" y="3645024"/>
            <a:ext cx="3384376" cy="2735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</a:rPr>
              <a:t>Офтальмотренажер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028" name="Picture 4" descr="https://fs.znanio.ru/d5aff2/bb/3f/18975cc8d6b122fb4fa5635e7641fecf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7440163" cy="5589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Картинный  материал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23554" name="Picture 2" descr="https://fsd.multiurok.ru/html/2020/08/13/s_5f356fc639b23/1508072_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998312"/>
            <a:ext cx="4680520" cy="58596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Упражнения на расслабление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24578" name="Picture 2" descr="https://ds05.infourok.ru/uploads/ex/0539/0011cc00-361b38b4/img15.jpg"/>
          <p:cNvPicPr>
            <a:picLocks noChangeAspect="1" noChangeArrowheads="1"/>
          </p:cNvPicPr>
          <p:nvPr/>
        </p:nvPicPr>
        <p:blipFill>
          <a:blip r:embed="rId2" cstate="print"/>
          <a:srcRect t="11048"/>
          <a:stretch>
            <a:fillRect/>
          </a:stretch>
        </p:blipFill>
        <p:spPr bwMode="auto">
          <a:xfrm>
            <a:off x="179513" y="1268761"/>
            <a:ext cx="7992887" cy="45669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7467600" cy="10081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Упражнение на расслабление всего организма «Снежная баба»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5698976" cy="520519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   Участники представляют, что каждый из них снежная баба. Огромная, красивая, которую вылепили из снега. У нее есть голова, туловище, две торчащие в стороны руки, и она стоит на крепких ножках. Прекрасное утро, светит солнце. Вот оно начинает припекать, и снежная баба начинает таять. Участники изображают, как тает снежная баба. Сначала тает голова, потом одна рука, другая. Постепенно, понемножку начинает таять и туловище. Снежная баба превращается в лужицу, растекшуюся по земле. 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26628" name="Picture 4" descr="https://im0-tub-ru.yandex.net/i?id=d2bfbc3c175f10ad5eba084d4be06f35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420888"/>
            <a:ext cx="2168743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Рефлексия «Всё в твоих руках»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25604" name="Picture 4" descr="https://ds04.infourok.ru/uploads/ex/0d25/001185cc-cf0584ad/img17.jpg"/>
          <p:cNvPicPr>
            <a:picLocks noChangeAspect="1" noChangeArrowheads="1"/>
          </p:cNvPicPr>
          <p:nvPr/>
        </p:nvPicPr>
        <p:blipFill>
          <a:blip r:embed="rId2" cstate="print"/>
          <a:srcRect b="4755"/>
          <a:stretch>
            <a:fillRect/>
          </a:stretch>
        </p:blipFill>
        <p:spPr bwMode="auto">
          <a:xfrm>
            <a:off x="899592" y="1052736"/>
            <a:ext cx="7308304" cy="52205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39938" name="Picture 2" descr="http://900igr.net/up/datas/85959/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5010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Инклюзивное обучение –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форма обучения, при которой обучающиеся с ограниченными возможностями здоровья посещают те же школы, что и их нормально развивающиеся сверстники; только они имеют индивидуальные, соответствующие их потребностям и возможностям учебные цели и планы, а также обеспечиваются необходимой поддержкой и условиями обучения.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7410" name="Picture 2" descr="https://im0-tub-ru.yandex.net/i?id=90f81435ce7639dbdff9872ce368244b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221088"/>
            <a:ext cx="2112590" cy="23637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Основной критерий эффективности инклюзивного образования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/>
          <a:lstStyle/>
          <a:p>
            <a:r>
              <a:rPr lang="ru-RU" dirty="0" smtClean="0"/>
              <a:t> </a:t>
            </a:r>
            <a:r>
              <a:rPr lang="ru-RU" sz="3600" i="1" dirty="0" smtClean="0"/>
              <a:t>является успешность социализации, введение в культуру, развитие социального опыта особенного ребенка наряду с освоением им академических знаний.</a:t>
            </a:r>
            <a:r>
              <a:rPr lang="ru-RU" sz="3600" dirty="0" smtClean="0"/>
              <a:t> </a:t>
            </a:r>
            <a:endParaRPr lang="ru-RU" sz="3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6386" name="Picture 2" descr="https://im0-tub-ru.yandex.net/i?id=d4e56d8d9c8e8e177d33099fcacda4dc&amp;ref=rim&amp;n=33&amp;w=214&amp;h=1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3829" y="4581128"/>
            <a:ext cx="2708371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15366" name="Picture 6" descr="http://kogschool7.ru/storage/app/uploads/public/5e8/2aa/6f6/5e82aa6f68786892578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Направления коррекционной работы 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908720"/>
            <a:ext cx="7467600" cy="4873752"/>
          </a:xfrm>
        </p:spPr>
        <p:txBody>
          <a:bodyPr>
            <a:normAutofit/>
          </a:bodyPr>
          <a:lstStyle/>
          <a:p>
            <a:pPr lvl="1"/>
            <a:r>
              <a:rPr lang="ru-RU" dirty="0" smtClean="0"/>
              <a:t>индивидуальный подход к ребенку;</a:t>
            </a:r>
            <a:endParaRPr lang="ru-RU" sz="2400" dirty="0" smtClean="0"/>
          </a:p>
          <a:p>
            <a:pPr lvl="1"/>
            <a:r>
              <a:rPr lang="ru-RU" dirty="0" smtClean="0"/>
              <a:t>предотвращение утомляемости;</a:t>
            </a:r>
            <a:endParaRPr lang="ru-RU" sz="2400" dirty="0" smtClean="0"/>
          </a:p>
          <a:p>
            <a:pPr lvl="1"/>
            <a:r>
              <a:rPr lang="ru-RU" dirty="0" smtClean="0"/>
              <a:t>обеспечить обогащения детей математическими знаниями;</a:t>
            </a:r>
            <a:endParaRPr lang="ru-RU" sz="2400" dirty="0" smtClean="0"/>
          </a:p>
          <a:p>
            <a:pPr lvl="1"/>
            <a:r>
              <a:rPr lang="ru-RU" dirty="0" smtClean="0"/>
              <a:t>педагогический такт. Важно подмечать и поощрять успехи детей, помогать каждому ребенку, развивать в нем веру в собственные силы и возможности;</a:t>
            </a:r>
            <a:endParaRPr lang="ru-RU" sz="2400" dirty="0" smtClean="0"/>
          </a:p>
          <a:p>
            <a:pPr lvl="1"/>
            <a:r>
              <a:rPr lang="ru-RU" dirty="0" smtClean="0"/>
              <a:t>использование методов, с помощью которых можно максимально активизировать познавательную деятельность ребенка</a:t>
            </a:r>
            <a:r>
              <a:rPr lang="ru-RU" sz="2400" dirty="0" smtClean="0"/>
              <a:t>.</a:t>
            </a:r>
            <a:endParaRPr lang="ru-RU" sz="2800" dirty="0" smtClean="0"/>
          </a:p>
          <a:p>
            <a:pPr lvl="1"/>
            <a:endParaRPr lang="ru-RU" sz="24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8435" name="Picture 3" descr="https://sun9-43.userapi.com/c638231/v638231930/83e8/PQ_ZejF3v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696" y="4869160"/>
            <a:ext cx="6869563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Приветствия 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9458" name="Picture 2" descr="https://ds04.infourok.ru/uploads/ex/1266/000492bd-78094701/img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6876256" cy="51571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  </a:t>
            </a:r>
            <a:r>
              <a:rPr lang="ru-RU" b="1" dirty="0" smtClean="0">
                <a:solidFill>
                  <a:srgbClr val="C00000"/>
                </a:solidFill>
              </a:rPr>
              <a:t>Методы 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980728"/>
            <a:ext cx="8352928" cy="5493224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Методы  организации и осуществления учебно-познавательной деятельности: </a:t>
            </a:r>
            <a:r>
              <a:rPr lang="ru-RU" dirty="0" smtClean="0"/>
              <a:t>словесные (рассказ, лекция, семинар, беседа); наглядные (иллюстрация, демонстрация и др.); практические (упражнения, лабораторные опыты, трудовые действия и д.р.); репродуктивные и проблемно-поисковые (от частного к общему, от общего к частному), методы самостоятельной работы и работы под руководством преподавателя;</a:t>
            </a:r>
          </a:p>
          <a:p>
            <a:r>
              <a:rPr lang="ru-RU" dirty="0" smtClean="0"/>
              <a:t> </a:t>
            </a:r>
            <a:r>
              <a:rPr lang="ru-RU" b="1" i="1" dirty="0" smtClean="0">
                <a:solidFill>
                  <a:srgbClr val="002060"/>
                </a:solidFill>
              </a:rPr>
              <a:t>методы стимулирования и мотивации учебно-познавательной деятельности</a:t>
            </a:r>
            <a:r>
              <a:rPr lang="ru-RU" i="1" dirty="0" smtClean="0">
                <a:solidFill>
                  <a:srgbClr val="002060"/>
                </a:solidFill>
              </a:rPr>
              <a:t>:</a:t>
            </a:r>
            <a:r>
              <a:rPr lang="ru-RU" dirty="0" smtClean="0"/>
              <a:t> методы стимулирования и мотивации интереса к учению , методы стимулирования и мотивации долга и ответственности в учении;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методы контроля и самоконтроля за эффективностью учебно-познавательной деятельности:</a:t>
            </a:r>
            <a:r>
              <a:rPr lang="ru-RU" dirty="0" smtClean="0"/>
              <a:t> методы устного контроля и самоконтроля, методы письменного контроля и самоконтроля, методы лабораторно-практического контроля и самоконтроля.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21506" name="Picture 2" descr="https://ds05.infourok.ru/uploads/ex/128d/000aad64-9bd6a861/3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Узелки на память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22530" name="Picture 2" descr="https://ds04.infourok.ru/uploads/ex/057b/00153b2a-05368248/img11.jpg"/>
          <p:cNvPicPr>
            <a:picLocks noChangeAspect="1" noChangeArrowheads="1"/>
          </p:cNvPicPr>
          <p:nvPr/>
        </p:nvPicPr>
        <p:blipFill>
          <a:blip r:embed="rId2" cstate="print"/>
          <a:srcRect l="21650" t="12201" b="65750"/>
          <a:stretch>
            <a:fillRect/>
          </a:stretch>
        </p:blipFill>
        <p:spPr bwMode="auto">
          <a:xfrm>
            <a:off x="755576" y="1124744"/>
            <a:ext cx="7164288" cy="2376264"/>
          </a:xfrm>
          <a:prstGeom prst="rect">
            <a:avLst/>
          </a:prstGeom>
          <a:noFill/>
        </p:spPr>
      </p:pic>
      <p:pic>
        <p:nvPicPr>
          <p:cNvPr id="6" name="Picture 2" descr="https://ds04.infourok.ru/uploads/ex/057b/00153b2a-05368248/img11.jpg"/>
          <p:cNvPicPr>
            <a:picLocks noChangeAspect="1" noChangeArrowheads="1"/>
          </p:cNvPicPr>
          <p:nvPr/>
        </p:nvPicPr>
        <p:blipFill>
          <a:blip r:embed="rId2" cstate="print"/>
          <a:srcRect l="45275" t="57350" r="5113"/>
          <a:stretch>
            <a:fillRect/>
          </a:stretch>
        </p:blipFill>
        <p:spPr bwMode="auto">
          <a:xfrm>
            <a:off x="3059832" y="3501008"/>
            <a:ext cx="4536504" cy="29249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2">
      <a:dk1>
        <a:sysClr val="windowText" lastClr="000000"/>
      </a:dk1>
      <a:lt1>
        <a:sysClr val="window" lastClr="FFFFFF"/>
      </a:lt1>
      <a:dk2>
        <a:srgbClr val="575F6D"/>
      </a:dk2>
      <a:lt2>
        <a:srgbClr val="F8DECE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285</TotalTime>
  <Words>279</Words>
  <Application>Microsoft Office PowerPoint</Application>
  <PresentationFormat>Экран (4:3)</PresentationFormat>
  <Paragraphs>46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Методы и приемы работы  в инклюзивном классе  в условиях реализации ФГОС  для обучающихся с ОВЗ   на уроках математики </vt:lpstr>
      <vt:lpstr>Инклюзивное обучение – </vt:lpstr>
      <vt:lpstr>Основной критерий эффективности инклюзивного образования </vt:lpstr>
      <vt:lpstr>Презентация PowerPoint</vt:lpstr>
      <vt:lpstr>Направления коррекционной работы  </vt:lpstr>
      <vt:lpstr>Приветствия  </vt:lpstr>
      <vt:lpstr>   Методы  </vt:lpstr>
      <vt:lpstr>Презентация PowerPoint</vt:lpstr>
      <vt:lpstr>Узелки на память</vt:lpstr>
      <vt:lpstr> Задания на развитие психических процессов. </vt:lpstr>
      <vt:lpstr>Задания на развитие мелкой моторики: </vt:lpstr>
      <vt:lpstr>Офтальмотренажер </vt:lpstr>
      <vt:lpstr>Картинный  материал </vt:lpstr>
      <vt:lpstr>Упражнения на расслабление </vt:lpstr>
      <vt:lpstr>     Упражнение на расслабление всего организма «Снежная баба»</vt:lpstr>
      <vt:lpstr>Рефлексия «Всё в твоих руках»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Teacher</cp:lastModifiedBy>
  <cp:revision>30</cp:revision>
  <dcterms:created xsi:type="dcterms:W3CDTF">2021-03-22T11:30:43Z</dcterms:created>
  <dcterms:modified xsi:type="dcterms:W3CDTF">2021-03-24T05:32:53Z</dcterms:modified>
</cp:coreProperties>
</file>