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58" r:id="rId5"/>
    <p:sldId id="263" r:id="rId6"/>
    <p:sldId id="271" r:id="rId7"/>
    <p:sldId id="259" r:id="rId8"/>
    <p:sldId id="260" r:id="rId9"/>
    <p:sldId id="261" r:id="rId10"/>
    <p:sldId id="262" r:id="rId11"/>
    <p:sldId id="270" r:id="rId12"/>
    <p:sldId id="264" r:id="rId13"/>
    <p:sldId id="272" r:id="rId14"/>
    <p:sldId id="266" r:id="rId15"/>
    <p:sldId id="265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7BA2A-F0AA-417B-B61E-47D96936038C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53F6-E5EA-4888-B9AE-6FCC624D2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947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7BA2A-F0AA-417B-B61E-47D96936038C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53F6-E5EA-4888-B9AE-6FCC624D2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884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7BA2A-F0AA-417B-B61E-47D96936038C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53F6-E5EA-4888-B9AE-6FCC624D2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254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7BA2A-F0AA-417B-B61E-47D96936038C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53F6-E5EA-4888-B9AE-6FCC624D2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819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7BA2A-F0AA-417B-B61E-47D96936038C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53F6-E5EA-4888-B9AE-6FCC624D2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966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7BA2A-F0AA-417B-B61E-47D96936038C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53F6-E5EA-4888-B9AE-6FCC624D2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206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7BA2A-F0AA-417B-B61E-47D96936038C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53F6-E5EA-4888-B9AE-6FCC624D2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26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7BA2A-F0AA-417B-B61E-47D96936038C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53F6-E5EA-4888-B9AE-6FCC624D2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30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7BA2A-F0AA-417B-B61E-47D96936038C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53F6-E5EA-4888-B9AE-6FCC624D2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349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7BA2A-F0AA-417B-B61E-47D96936038C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53F6-E5EA-4888-B9AE-6FCC624D2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054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7BA2A-F0AA-417B-B61E-47D96936038C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F53F6-E5EA-4888-B9AE-6FCC624D2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966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7BA2A-F0AA-417B-B61E-47D96936038C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F53F6-E5EA-4888-B9AE-6FCC624D2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08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484784"/>
            <a:ext cx="7560840" cy="331236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Построение уроков и индивидуальных образовательных маршрутов обучающихся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условиях инклюзивного образования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609329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 марта 2021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363560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Районное методическое объединение учителей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начальных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Ирбитского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19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484784"/>
            <a:ext cx="3096344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467544" y="260648"/>
            <a:ext cx="7992888" cy="86409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Пример задачи по математике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789040"/>
            <a:ext cx="5689600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340768"/>
            <a:ext cx="5689600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632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260648"/>
            <a:ext cx="64560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Педагогические технологии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656" y="2310408"/>
            <a:ext cx="3744416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</a:rPr>
              <a:t>Технология </a:t>
            </a:r>
          </a:p>
          <a:p>
            <a:pPr algn="ctr"/>
            <a:r>
              <a:rPr lang="ru-RU" sz="2400" b="1" cap="none" spc="0" dirty="0" err="1" smtClean="0">
                <a:ln w="11430"/>
              </a:rPr>
              <a:t>разноуровневого</a:t>
            </a:r>
            <a:r>
              <a:rPr lang="ru-RU" sz="2400" b="1" cap="none" spc="0" dirty="0" smtClean="0">
                <a:ln w="11430"/>
              </a:rPr>
              <a:t> обучения </a:t>
            </a:r>
          </a:p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</a:rPr>
              <a:t>-повышается активность,</a:t>
            </a:r>
          </a:p>
          <a:p>
            <a:pPr algn="ctr"/>
            <a:r>
              <a:rPr lang="ru-RU" sz="1600" b="1" cap="none" spc="0" dirty="0" smtClean="0">
                <a:ln w="11430"/>
                <a:solidFill>
                  <a:srgbClr val="FF0000"/>
                </a:solidFill>
              </a:rPr>
              <a:t>-работоспособность,</a:t>
            </a:r>
          </a:p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</a:rPr>
              <a:t>-качество знаний,</a:t>
            </a:r>
            <a:endParaRPr lang="ru-RU" sz="1600" b="1" cap="none" spc="0" dirty="0" smtClean="0">
              <a:ln w="11430"/>
              <a:solidFill>
                <a:srgbClr val="FF0000"/>
              </a:solidFill>
            </a:endParaRPr>
          </a:p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</a:rPr>
              <a:t>-улучшается мотивация к изучению предметов</a:t>
            </a:r>
          </a:p>
          <a:p>
            <a:pPr algn="ctr"/>
            <a:endParaRPr lang="ru-RU" sz="1600" b="1" cap="none" spc="0" dirty="0">
              <a:ln w="11430"/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34014" y="4653136"/>
            <a:ext cx="374441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</a:rPr>
              <a:t>Технология </a:t>
            </a:r>
          </a:p>
          <a:p>
            <a:pPr algn="ctr"/>
            <a:r>
              <a:rPr lang="ru-RU" sz="2400" b="1" dirty="0">
                <a:ln w="11430"/>
              </a:rPr>
              <a:t>с</a:t>
            </a:r>
            <a:r>
              <a:rPr lang="ru-RU" sz="2400" b="1" cap="none" spc="0" dirty="0" smtClean="0">
                <a:ln w="11430"/>
              </a:rPr>
              <a:t>мыслового чтения</a:t>
            </a:r>
          </a:p>
          <a:p>
            <a:pPr algn="ctr"/>
            <a:r>
              <a:rPr lang="ru-RU" b="1" dirty="0" smtClean="0">
                <a:ln w="11430"/>
                <a:solidFill>
                  <a:srgbClr val="FF0000"/>
                </a:solidFill>
              </a:rPr>
              <a:t>-применяю на всех уроках</a:t>
            </a:r>
          </a:p>
          <a:p>
            <a:pPr algn="ctr"/>
            <a:r>
              <a:rPr lang="ru-RU" b="1" cap="none" spc="0" dirty="0" smtClean="0">
                <a:ln w="11430"/>
                <a:solidFill>
                  <a:srgbClr val="FF0000"/>
                </a:solidFill>
              </a:rPr>
              <a:t>Достигается понимание информационной и смысловой сторон</a:t>
            </a:r>
            <a:endParaRPr lang="ru-RU" b="1" cap="none" spc="0" dirty="0">
              <a:ln w="11430"/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2708920"/>
            <a:ext cx="374441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</a:rPr>
              <a:t>Информационно-коммуникационная технология</a:t>
            </a:r>
          </a:p>
          <a:p>
            <a:pPr algn="ctr"/>
            <a:r>
              <a:rPr lang="ru-RU" b="1" cap="none" spc="0" dirty="0" smtClean="0">
                <a:ln w="11430"/>
                <a:solidFill>
                  <a:srgbClr val="FF0000"/>
                </a:solidFill>
              </a:rPr>
              <a:t>-основы компьютерной грамотности</a:t>
            </a:r>
            <a:endParaRPr lang="ru-RU" b="1" cap="none" spc="0" dirty="0">
              <a:ln w="11430"/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15455" y="1484784"/>
            <a:ext cx="37444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Здоровьесберегающая технология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-2052736" y="-99392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трелка вниз 10"/>
          <p:cNvSpPr/>
          <p:nvPr/>
        </p:nvSpPr>
        <p:spPr>
          <a:xfrm>
            <a:off x="4139952" y="866464"/>
            <a:ext cx="347711" cy="6183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1754656" y="908720"/>
            <a:ext cx="150856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6944844" y="1040944"/>
            <a:ext cx="150856" cy="12694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09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60648"/>
            <a:ext cx="7560840" cy="115212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Компьютерная грамотность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DSCN90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40" y="3663733"/>
            <a:ext cx="3874476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Рисунок 3"/>
          <p:cNvPicPr/>
          <p:nvPr/>
        </p:nvPicPr>
        <p:blipFill rotWithShape="1">
          <a:blip r:embed="rId3"/>
          <a:srcRect l="20524"/>
          <a:stretch/>
        </p:blipFill>
        <p:spPr bwMode="auto">
          <a:xfrm>
            <a:off x="4355976" y="3663733"/>
            <a:ext cx="4608512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0088" y="1628800"/>
            <a:ext cx="8238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1.Методические рекомендации по реализации основных образовательных программ образования обучающихся с умственной отсталостью (интеллектуальными нарушениями) с использованием различных технологий, позволяющих обеспечивать взаимодействие обучающихся и педагогических работников с применением электронного обучения и дистанционных образовательных технологий.</a:t>
            </a:r>
          </a:p>
          <a:p>
            <a:pPr algn="just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2.Алгоритм взаимодействия.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84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39552" y="1124744"/>
            <a:ext cx="7920880" cy="409342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124744"/>
            <a:ext cx="78488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Методические рекомендации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реализации адаптированных основных общеобразовательных программ образования обучающихся с умственной отсталостью 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(интеллектуальными нарушениями)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использованием различных образовательных технологий,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позволяющих обеспечивать взаимодействие обучающихся и педагогических работников опосредованно (на расстоянии), 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том числе с применением электронного обучения и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дистанционных образовательных технологий</a:t>
            </a:r>
          </a:p>
        </p:txBody>
      </p:sp>
    </p:spTree>
    <p:extLst>
      <p:ext uri="{BB962C8B-B14F-4D97-AF65-F5344CB8AC3E}">
        <p14:creationId xmlns:p14="http://schemas.microsoft.com/office/powerpoint/2010/main" val="237980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60648"/>
            <a:ext cx="7488832" cy="10801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Опосредованное обучение. Алгоритм.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1772816"/>
            <a:ext cx="7992888" cy="475252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1.Переход на дистанционное обучение в режиме видеоконференции (возможности реализации).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2.Обеспечение школьным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нетбуком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3.Определение времени индивидуальных занятий.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4.Подготовка бланков с упражнениями.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5.Соблюдение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технологий 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(время занятий , не более 15 минут).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6.Передача аудио и видеофайлов через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мессенджер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WhatsApp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62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332656"/>
            <a:ext cx="7128792" cy="8640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лектронное обучение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0888"/>
            <a:ext cx="4104456" cy="3516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5280" y="1620746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УЧИ.РУ</a:t>
            </a:r>
            <a:r>
              <a:rPr lang="ru-RU" b="1" dirty="0" smtClean="0"/>
              <a:t>-интерактивная образовательная платформа</a:t>
            </a:r>
            <a:endParaRPr lang="ru-RU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924" y="2814067"/>
            <a:ext cx="4303801" cy="348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20072" y="1644417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C00000"/>
                </a:solidFill>
              </a:rPr>
              <a:t>Ян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дексУчебник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-образовательная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платформа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06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332656"/>
            <a:ext cx="7776864" cy="1080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Профессиональная переподготовка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дополнительной профессиональной программе «Педагог-дефектолог»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56792"/>
            <a:ext cx="3823493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7726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548680"/>
            <a:ext cx="80648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Обучающиеся, имеющие  ограниченные возможности здоровья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начальной школе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«МОУ 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Зайковская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СОШ № 1»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264513"/>
              </p:ext>
            </p:extLst>
          </p:nvPr>
        </p:nvGraphicFramePr>
        <p:xfrm>
          <a:off x="611560" y="2348880"/>
          <a:ext cx="7920881" cy="298321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576672"/>
                <a:gridCol w="2576672"/>
                <a:gridCol w="2767537"/>
              </a:tblGrid>
              <a:tr h="115212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ЗПР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ТНР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УО </a:t>
                      </a:r>
                      <a:r>
                        <a:rPr lang="ru-RU" sz="2000" dirty="0" smtClean="0"/>
                        <a:t>(интеллектуальные</a:t>
                      </a:r>
                      <a:r>
                        <a:rPr lang="ru-RU" sz="2000" baseline="0" dirty="0" smtClean="0"/>
                        <a:t> </a:t>
                      </a:r>
                    </a:p>
                    <a:p>
                      <a:pPr algn="ctr"/>
                      <a:r>
                        <a:rPr lang="ru-RU" sz="2000" baseline="0" dirty="0" smtClean="0"/>
                        <a:t>нарушения)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1554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9 обучающихся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 обучающийся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7 обучающихся</a:t>
                      </a:r>
                    </a:p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1554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Вариант 7.1-   8</a:t>
                      </a:r>
                    </a:p>
                    <a:p>
                      <a:pPr algn="ctr"/>
                      <a:r>
                        <a:rPr lang="ru-RU" sz="2400" b="1" dirty="0" smtClean="0"/>
                        <a:t>Вариант 7.2-   1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Вариант - 5.2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 слабовидящий</a:t>
                      </a:r>
                    </a:p>
                    <a:p>
                      <a:pPr algn="ctr"/>
                      <a:r>
                        <a:rPr lang="ru-RU" sz="2400" b="1" dirty="0" smtClean="0"/>
                        <a:t>Вариант 4.3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186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827584" y="620688"/>
            <a:ext cx="7560840" cy="532859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Документы</a:t>
            </a:r>
          </a:p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Приказ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министерства образования и науки от 19 декабря 2014 года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№ 1598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«Об утверждении ФГОС НОО  обучающихся с ОВЗ»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Приказ № 1599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от 19.12.2014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 утверждении федерального государственного образовательного стандарта обучающихся с умственной отсталостью (интеллектуальными нарушениями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34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9" t="10859" r="21366" b="3643"/>
          <a:stretch/>
        </p:blipFill>
        <p:spPr bwMode="auto">
          <a:xfrm>
            <a:off x="251520" y="836712"/>
            <a:ext cx="8389856" cy="5863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827584" y="190381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0" dirty="0" smtClean="0">
                <a:solidFill>
                  <a:srgbClr val="22272F"/>
                </a:solidFill>
                <a:effectLst/>
                <a:latin typeface="PT Serif"/>
              </a:rPr>
              <a:t>Приложение N 4. Требования к АООП НОО для слабовидящих обучающихся</a:t>
            </a:r>
            <a:endParaRPr lang="ru-RU" b="1" i="0" dirty="0">
              <a:solidFill>
                <a:srgbClr val="22272F"/>
              </a:solidFill>
              <a:effectLst/>
              <a:latin typeface="PT Serif"/>
            </a:endParaRPr>
          </a:p>
        </p:txBody>
      </p:sp>
    </p:spTree>
    <p:extLst>
      <p:ext uri="{BB962C8B-B14F-4D97-AF65-F5344CB8AC3E}">
        <p14:creationId xmlns:p14="http://schemas.microsoft.com/office/powerpoint/2010/main" val="265044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Рабочее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место ученика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cer\Desktop\ламп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784" y="1412776"/>
            <a:ext cx="4216400" cy="47445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4828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332656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Русский язык, упражнение по теме: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«Большая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буква в названиях городов, сёл, деревень, улиц.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cer\Desktop\WhatsApp Image 2021-03-24 at 16.57.55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" b="32990"/>
          <a:stretch/>
        </p:blipFill>
        <p:spPr bwMode="auto">
          <a:xfrm>
            <a:off x="765836" y="1628800"/>
            <a:ext cx="7612328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629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9632" y="260648"/>
            <a:ext cx="64560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Педагогические технологии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656" y="2310408"/>
            <a:ext cx="3744416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</a:rPr>
              <a:t>Технология </a:t>
            </a:r>
          </a:p>
          <a:p>
            <a:pPr algn="ctr"/>
            <a:r>
              <a:rPr lang="ru-RU" sz="2400" b="1" cap="none" spc="0" dirty="0" err="1" smtClean="0">
                <a:ln w="11430"/>
              </a:rPr>
              <a:t>разноуровневого</a:t>
            </a:r>
            <a:r>
              <a:rPr lang="ru-RU" sz="2400" b="1" cap="none" spc="0" dirty="0" smtClean="0">
                <a:ln w="11430"/>
              </a:rPr>
              <a:t> обучения </a:t>
            </a:r>
          </a:p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</a:rPr>
              <a:t>-повышается активность,</a:t>
            </a:r>
          </a:p>
          <a:p>
            <a:pPr algn="ctr"/>
            <a:r>
              <a:rPr lang="ru-RU" sz="1600" b="1" cap="none" spc="0" dirty="0" smtClean="0">
                <a:ln w="11430"/>
                <a:solidFill>
                  <a:srgbClr val="FF0000"/>
                </a:solidFill>
              </a:rPr>
              <a:t>-работоспособность,</a:t>
            </a:r>
          </a:p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</a:rPr>
              <a:t>-качество знаний,</a:t>
            </a:r>
            <a:endParaRPr lang="ru-RU" sz="1600" b="1" cap="none" spc="0" dirty="0" smtClean="0">
              <a:ln w="11430"/>
              <a:solidFill>
                <a:srgbClr val="FF0000"/>
              </a:solidFill>
            </a:endParaRPr>
          </a:p>
          <a:p>
            <a:pPr algn="ctr"/>
            <a:r>
              <a:rPr lang="ru-RU" sz="1600" b="1" dirty="0" smtClean="0">
                <a:ln w="11430"/>
                <a:solidFill>
                  <a:srgbClr val="FF0000"/>
                </a:solidFill>
              </a:rPr>
              <a:t>-улучшается мотивация к изучению предметов</a:t>
            </a:r>
          </a:p>
          <a:p>
            <a:pPr algn="ctr"/>
            <a:endParaRPr lang="ru-RU" sz="1600" b="1" cap="none" spc="0" dirty="0">
              <a:ln w="11430"/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34014" y="4653136"/>
            <a:ext cx="374441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</a:rPr>
              <a:t>Приёмы и методы </a:t>
            </a:r>
            <a:endParaRPr lang="ru-RU" sz="2400" b="1" cap="none" spc="0" dirty="0" smtClean="0">
              <a:ln w="11430"/>
            </a:endParaRPr>
          </a:p>
          <a:p>
            <a:pPr algn="ctr"/>
            <a:r>
              <a:rPr lang="ru-RU" sz="2400" b="1" dirty="0">
                <a:ln w="11430"/>
              </a:rPr>
              <a:t>с</a:t>
            </a:r>
            <a:r>
              <a:rPr lang="ru-RU" sz="2400" b="1" cap="none" spc="0" dirty="0" smtClean="0">
                <a:ln w="11430"/>
              </a:rPr>
              <a:t>мыслового чтения</a:t>
            </a:r>
          </a:p>
          <a:p>
            <a:pPr algn="ctr"/>
            <a:r>
              <a:rPr lang="ru-RU" b="1" dirty="0" smtClean="0">
                <a:ln w="11430"/>
                <a:solidFill>
                  <a:srgbClr val="FF0000"/>
                </a:solidFill>
              </a:rPr>
              <a:t>-применяю на всех уроках</a:t>
            </a:r>
          </a:p>
          <a:p>
            <a:pPr algn="ctr"/>
            <a:r>
              <a:rPr lang="ru-RU" b="1" cap="none" spc="0" dirty="0" smtClean="0">
                <a:ln w="11430"/>
                <a:solidFill>
                  <a:srgbClr val="FF0000"/>
                </a:solidFill>
              </a:rPr>
              <a:t>Достигается понимание информационной и смысловой сторон</a:t>
            </a:r>
            <a:endParaRPr lang="ru-RU" b="1" cap="none" spc="0" dirty="0">
              <a:ln w="11430"/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2708920"/>
            <a:ext cx="374441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</a:rPr>
              <a:t>Информационно-коммуникационная технология</a:t>
            </a:r>
          </a:p>
          <a:p>
            <a:pPr algn="ctr"/>
            <a:r>
              <a:rPr lang="ru-RU" b="1" cap="none" spc="0" dirty="0" smtClean="0">
                <a:ln w="11430"/>
                <a:solidFill>
                  <a:srgbClr val="FF0000"/>
                </a:solidFill>
              </a:rPr>
              <a:t>-основы компьютерной грамотности</a:t>
            </a:r>
            <a:endParaRPr lang="ru-RU" b="1" cap="none" spc="0" dirty="0">
              <a:ln w="11430"/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15455" y="1484784"/>
            <a:ext cx="37444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Здоровьесберегающая технология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-2052736" y="-99392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трелка вниз 10"/>
          <p:cNvSpPr/>
          <p:nvPr/>
        </p:nvSpPr>
        <p:spPr>
          <a:xfrm>
            <a:off x="4139952" y="866464"/>
            <a:ext cx="347711" cy="6183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1754656" y="908720"/>
            <a:ext cx="150856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6944844" y="1040944"/>
            <a:ext cx="150856" cy="12694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96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73831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Учебники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66329"/>
            <a:ext cx="2736304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842329"/>
            <a:ext cx="2664296" cy="4102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048" y="2780928"/>
            <a:ext cx="2845368" cy="39604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 descr="C:\Users\Acer\Desktop\IMG_20201226_09454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155" y="640088"/>
            <a:ext cx="3197155" cy="2388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503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" r="4399"/>
          <a:stretch/>
        </p:blipFill>
        <p:spPr bwMode="auto">
          <a:xfrm>
            <a:off x="4133088" y="1340148"/>
            <a:ext cx="3858768" cy="504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148"/>
            <a:ext cx="3456384" cy="4753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467544" y="260648"/>
            <a:ext cx="7992888" cy="86409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Пример упражнения по русскому языку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24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378</Words>
  <Application>Microsoft Office PowerPoint</Application>
  <PresentationFormat>Экран (4:3)</PresentationFormat>
  <Paragraphs>87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ТЕМА: «Построение уроков и индивидуальных образовательных маршрутов обучающихся  в условиях инклюзивного образования»</vt:lpstr>
      <vt:lpstr>Презентация PowerPoint</vt:lpstr>
      <vt:lpstr>Презентация PowerPoint</vt:lpstr>
      <vt:lpstr>Презентация PowerPoint</vt:lpstr>
      <vt:lpstr>Рабочее место ученика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«Обеспечение планируемых результатов обучения детей с ограниченными возможностями здоровья на основе применения разнообразных  образовательных технологий»</dc:title>
  <dc:creator>Acer</dc:creator>
  <cp:lastModifiedBy>Acer</cp:lastModifiedBy>
  <cp:revision>29</cp:revision>
  <dcterms:created xsi:type="dcterms:W3CDTF">2020-12-24T18:41:12Z</dcterms:created>
  <dcterms:modified xsi:type="dcterms:W3CDTF">2021-03-24T12:12:21Z</dcterms:modified>
</cp:coreProperties>
</file>