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74" r:id="rId3"/>
    <p:sldId id="257" r:id="rId4"/>
    <p:sldId id="270" r:id="rId5"/>
    <p:sldId id="276" r:id="rId6"/>
    <p:sldId id="258" r:id="rId7"/>
    <p:sldId id="259" r:id="rId8"/>
    <p:sldId id="260" r:id="rId9"/>
    <p:sldId id="261" r:id="rId10"/>
    <p:sldId id="262" r:id="rId11"/>
    <p:sldId id="263" r:id="rId12"/>
    <p:sldId id="275" r:id="rId13"/>
    <p:sldId id="264" r:id="rId14"/>
    <p:sldId id="266" r:id="rId15"/>
    <p:sldId id="269" r:id="rId16"/>
    <p:sldId id="271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4DCD74-E6C3-44FA-AC69-EE536D0F4248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E1BB6-C91D-4516-AF47-7EDF546C47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790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214422"/>
            <a:ext cx="7307842" cy="2246602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Продуктивные методы и приёмы работы  с обучающимися с ОВЗ </a:t>
            </a:r>
            <a:r>
              <a:rPr lang="ru-RU" sz="3600" b="1" dirty="0" smtClean="0">
                <a:solidFill>
                  <a:schemeClr val="tx2"/>
                </a:solidFill>
              </a:rPr>
              <a:t/>
            </a:r>
            <a:br>
              <a:rPr lang="ru-RU" sz="3600" b="1" dirty="0" smtClean="0">
                <a:solidFill>
                  <a:schemeClr val="tx2"/>
                </a:solidFill>
              </a:rPr>
            </a:br>
            <a:r>
              <a:rPr lang="ru-RU" sz="3600" b="1" dirty="0" smtClean="0">
                <a:solidFill>
                  <a:schemeClr val="tx2"/>
                </a:solidFill>
              </a:rPr>
              <a:t>в </a:t>
            </a:r>
            <a:r>
              <a:rPr lang="ru-RU" sz="3600" b="1" dirty="0" smtClean="0">
                <a:solidFill>
                  <a:schemeClr val="tx2"/>
                </a:solidFill>
              </a:rPr>
              <a:t>условиях инклюзивного образования в начальной школе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00504"/>
            <a:ext cx="4213546" cy="100013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Liberation Serif" pitchFamily="18" charset="0"/>
              </a:rPr>
              <a:t>Баранова Елена Анатольевна,</a:t>
            </a:r>
          </a:p>
          <a:p>
            <a:r>
              <a:rPr lang="ru-RU" sz="2400" dirty="0" smtClean="0">
                <a:latin typeface="Liberation Serif" pitchFamily="18" charset="0"/>
              </a:rPr>
              <a:t>учитель начальных классов</a:t>
            </a:r>
            <a:r>
              <a:rPr lang="ru-RU" dirty="0" smtClean="0">
                <a:latin typeface="Liberation Serif" pitchFamily="18" charset="0"/>
              </a:rPr>
              <a:t>, </a:t>
            </a:r>
          </a:p>
          <a:p>
            <a:r>
              <a:rPr lang="ru-RU" sz="2000" dirty="0" smtClean="0">
                <a:latin typeface="Liberation Serif" pitchFamily="18" charset="0"/>
              </a:rPr>
              <a:t>первая квалификационная категория</a:t>
            </a:r>
            <a:endParaRPr lang="ru-RU" sz="2000" dirty="0">
              <a:latin typeface="Liberation Serif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332656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Liberation Serif" pitchFamily="18" charset="0"/>
              </a:rPr>
              <a:t>Муниципальное общеобразовательное учреждение </a:t>
            </a:r>
          </a:p>
          <a:p>
            <a:pPr algn="ctr"/>
            <a:r>
              <a:rPr lang="ru-RU" dirty="0" smtClean="0">
                <a:latin typeface="Liberation Serif" pitchFamily="18" charset="0"/>
              </a:rPr>
              <a:t>«</a:t>
            </a:r>
            <a:r>
              <a:rPr lang="ru-RU" dirty="0" err="1" smtClean="0">
                <a:latin typeface="Liberation Serif" pitchFamily="18" charset="0"/>
              </a:rPr>
              <a:t>Бердюгинская</a:t>
            </a:r>
            <a:r>
              <a:rPr lang="ru-RU" dirty="0" smtClean="0">
                <a:latin typeface="Liberation Serif" pitchFamily="18" charset="0"/>
              </a:rPr>
              <a:t> СОШ»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15816" y="5805264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Liberation Serif" pitchFamily="18" charset="0"/>
              </a:rPr>
              <a:t>Бердюгина</a:t>
            </a:r>
            <a:r>
              <a:rPr lang="ru-RU" dirty="0" smtClean="0">
                <a:latin typeface="Liberation Serif" pitchFamily="18" charset="0"/>
              </a:rPr>
              <a:t> - 2021</a:t>
            </a:r>
            <a:endParaRPr lang="ru-RU" dirty="0">
              <a:latin typeface="Liberation Serif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85728"/>
            <a:ext cx="7498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Liberation Serif" pitchFamily="18" charset="0"/>
              </a:rPr>
              <a:t>Бланковая работа</a:t>
            </a:r>
            <a:endParaRPr lang="ru-RU" b="1" dirty="0">
              <a:solidFill>
                <a:schemeClr val="tx2"/>
              </a:solidFill>
              <a:latin typeface="Liberation Serif" pitchFamily="18" charset="0"/>
            </a:endParaRPr>
          </a:p>
        </p:txBody>
      </p:sp>
      <p:pic>
        <p:nvPicPr>
          <p:cNvPr id="6145" name="Picture 1" descr="D:\Загрузки\2020-03-25-08-57-2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1643050"/>
            <a:ext cx="3711452" cy="50066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Liberation Serif" pitchFamily="18" charset="0"/>
              </a:rPr>
              <a:t>Восприятие </a:t>
            </a:r>
            <a:r>
              <a:rPr lang="ru-RU" b="1" smtClean="0">
                <a:solidFill>
                  <a:schemeClr val="tx2"/>
                </a:solidFill>
                <a:latin typeface="Liberation Serif" pitchFamily="18" charset="0"/>
              </a:rPr>
              <a:t>материала </a:t>
            </a:r>
            <a:r>
              <a:rPr lang="ru-RU" b="1" smtClean="0">
                <a:solidFill>
                  <a:schemeClr val="tx2"/>
                </a:solidFill>
                <a:latin typeface="Liberation Serif" pitchFamily="18" charset="0"/>
              </a:rPr>
              <a:t/>
            </a:r>
            <a:br>
              <a:rPr lang="ru-RU" b="1" smtClean="0">
                <a:solidFill>
                  <a:schemeClr val="tx2"/>
                </a:solidFill>
                <a:latin typeface="Liberation Serif" pitchFamily="18" charset="0"/>
              </a:rPr>
            </a:br>
            <a:r>
              <a:rPr lang="ru-RU" b="1" smtClean="0">
                <a:solidFill>
                  <a:schemeClr val="tx2"/>
                </a:solidFill>
                <a:latin typeface="Liberation Serif" pitchFamily="18" charset="0"/>
              </a:rPr>
              <a:t>с </a:t>
            </a:r>
            <a:r>
              <a:rPr lang="ru-RU" b="1" dirty="0" smtClean="0">
                <a:solidFill>
                  <a:schemeClr val="tx2"/>
                </a:solidFill>
                <a:latin typeface="Liberation Serif" pitchFamily="18" charset="0"/>
              </a:rPr>
              <a:t>закрытыми глазами</a:t>
            </a:r>
            <a:endParaRPr lang="ru-RU" b="1" dirty="0">
              <a:solidFill>
                <a:schemeClr val="tx2"/>
              </a:solidFill>
              <a:latin typeface="Liberation Serif" pitchFamily="18" charset="0"/>
            </a:endParaRPr>
          </a:p>
        </p:txBody>
      </p:sp>
      <p:pic>
        <p:nvPicPr>
          <p:cNvPr id="5122" name="Picture 2" descr="D:\Загрузки\2020-03-25-09-20-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643050"/>
            <a:ext cx="6667500" cy="4714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Liberation Serif" pitchFamily="18" charset="0"/>
              </a:rPr>
              <a:t>Разрезные картинки</a:t>
            </a:r>
            <a:endParaRPr lang="ru-RU" b="1" dirty="0">
              <a:solidFill>
                <a:schemeClr val="tx2"/>
              </a:solidFill>
              <a:latin typeface="Liberation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3" name="Picture 1" descr="D:\Загрузки\2020-03-25-09-03-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96752"/>
            <a:ext cx="3672408" cy="51230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357166"/>
            <a:ext cx="7498080" cy="1143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Liberation Serif" pitchFamily="18" charset="0"/>
              </a:rPr>
              <a:t>Активные методы рефлексии</a:t>
            </a:r>
            <a:endParaRPr lang="ru-RU" b="1" dirty="0">
              <a:solidFill>
                <a:schemeClr val="tx2"/>
              </a:solidFill>
              <a:latin typeface="Liberation Serif" pitchFamily="18" charset="0"/>
            </a:endParaRPr>
          </a:p>
        </p:txBody>
      </p:sp>
      <p:sp>
        <p:nvSpPr>
          <p:cNvPr id="4098" name="AutoShape 2" descr="https://e.mail.ru/api/v1/messages/attaches/temporary/getthumb?attach_id=Xz0vNeEZmRrs3drC&amp;message_id=7c93766149d4b9F7529e7232A1698cBb&amp;x=0&amp;y=0&amp;full=1&amp;x-email=jakondra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1" descr="D:\Загрузки\2020-03-25-09-02-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96752"/>
            <a:ext cx="6913439" cy="51850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Liberation Serif" pitchFamily="18" charset="0"/>
              </a:rPr>
              <a:t>Работа с </a:t>
            </a:r>
            <a:r>
              <a:rPr lang="ru-RU" b="1" dirty="0" err="1" smtClean="0">
                <a:solidFill>
                  <a:schemeClr val="tx2"/>
                </a:solidFill>
                <a:latin typeface="Liberation Serif" pitchFamily="18" charset="0"/>
              </a:rPr>
              <a:t>онлайн-платформами</a:t>
            </a:r>
            <a:endParaRPr lang="ru-RU" b="1" dirty="0">
              <a:solidFill>
                <a:schemeClr val="tx2"/>
              </a:solidFill>
              <a:latin typeface="Liberation Serif" pitchFamily="18" charset="0"/>
            </a:endParaRPr>
          </a:p>
        </p:txBody>
      </p:sp>
      <p:pic>
        <p:nvPicPr>
          <p:cNvPr id="204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556792"/>
            <a:ext cx="7848872" cy="4412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indent="228600" algn="ctr">
              <a:lnSpc>
                <a:spcPct val="115000"/>
              </a:lnSpc>
            </a:pPr>
            <a:r>
              <a:rPr lang="ru-RU" altLang="ru-RU" sz="2400" b="1" dirty="0" smtClean="0">
                <a:solidFill>
                  <a:srgbClr val="002060"/>
                </a:solidFill>
                <a:latin typeface="Liberation Serif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rgbClr val="002060"/>
                </a:solidFill>
                <a:latin typeface="Liberation Serif" pitchFamily="18" charset="0"/>
                <a:cs typeface="Times New Roman" pitchFamily="18" charset="0"/>
              </a:rPr>
            </a:br>
            <a:r>
              <a:rPr lang="ru-RU" altLang="ru-RU" sz="2700" b="1" dirty="0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Работа с интерактивной доской.</a:t>
            </a:r>
            <a:br>
              <a:rPr lang="ru-RU" altLang="ru-RU" sz="2700" b="1" dirty="0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</a:br>
            <a:r>
              <a:rPr lang="ru-RU" altLang="ru-RU" sz="2700" b="1" dirty="0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Использование презентаций, фильмов, интерактивных тренажеров.</a:t>
            </a:r>
            <a: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</a:rPr>
              <a:t/>
            </a:r>
            <a:br>
              <a:rPr lang="ru-RU" altLang="ru-RU" sz="2400" dirty="0" smtClean="0">
                <a:solidFill>
                  <a:srgbClr val="002060"/>
                </a:solidFill>
                <a:latin typeface="Times New Roman" pitchFamily="18" charset="0"/>
              </a:rPr>
            </a:br>
            <a:endParaRPr lang="ru-RU" sz="2400" dirty="0"/>
          </a:p>
        </p:txBody>
      </p:sp>
      <p:pic>
        <p:nvPicPr>
          <p:cNvPr id="4" name="Picture 5" descr="C:\Users\учитель\Desktop\буквы\развитие речи (антонимы)\IMG_20170315_001239_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16386" y="1643063"/>
            <a:ext cx="6136777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642918"/>
            <a:ext cx="7429552" cy="52149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ctr" fontAlgn="base">
              <a:spcAft>
                <a:spcPct val="0"/>
              </a:spcAft>
            </a:pPr>
            <a:r>
              <a:rPr lang="ru-RU" altLang="ru-RU" sz="3200" b="1" dirty="0" smtClean="0">
                <a:solidFill>
                  <a:schemeClr val="tx2"/>
                </a:solidFill>
                <a:effectLst/>
                <a:latin typeface="Times New Roman" pitchFamily="18" charset="0"/>
                <a:cs typeface="Times New Roman" pitchFamily="18" charset="0"/>
              </a:rPr>
              <a:t>Перечисленные приемы коррекционно-развивающего воздействия на обучающихся с ОВЗ стимулируют познавательную активность детей, их самостоятельность, развитие психических процессов и творческих способностей. </a:t>
            </a:r>
            <a:endParaRPr lang="ru-RU" altLang="ru-RU" sz="3200" dirty="0">
              <a:solidFill>
                <a:schemeClr val="tx2"/>
              </a:solidFill>
              <a:effectLst/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642918"/>
            <a:ext cx="7429552" cy="52149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Liberation Serif" pitchFamily="18" charset="0"/>
              </a:rPr>
              <a:t>Благодарю за внимание!</a:t>
            </a:r>
            <a:endParaRPr lang="ru-RU" b="1" dirty="0">
              <a:solidFill>
                <a:schemeClr val="tx2"/>
              </a:solidFill>
              <a:latin typeface="Liberation Serif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altLang="ru-RU" sz="4400" b="1" dirty="0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Нормативно-правовые документы</a:t>
            </a:r>
            <a:r>
              <a:rPr lang="ru-RU" alt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400" b="1" dirty="0" smtClean="0">
                <a:solidFill>
                  <a:srgbClr val="FF0000"/>
                </a:solidFill>
              </a:rPr>
              <a:t/>
            </a:r>
            <a:br>
              <a:rPr lang="ru-RU" altLang="ru-RU" sz="4400" b="1" dirty="0" smtClean="0">
                <a:solidFill>
                  <a:srgbClr val="FF0000"/>
                </a:solidFill>
              </a:rPr>
            </a:br>
            <a:endParaRPr lang="ru-RU" dirty="0">
              <a:latin typeface="Liberation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357298"/>
            <a:ext cx="7718704" cy="514411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fontAlgn="t">
              <a:defRPr/>
            </a:pPr>
            <a:r>
              <a:rPr lang="ru-RU" dirty="0" smtClean="0">
                <a:latin typeface="Liberation Serif" pitchFamily="18" charset="0"/>
              </a:rPr>
              <a:t>Конституция Российской Федерации, ст.43 </a:t>
            </a:r>
          </a:p>
          <a:p>
            <a:pPr fontAlgn="t">
              <a:defRPr/>
            </a:pPr>
            <a:r>
              <a:rPr lang="ru-RU" dirty="0" smtClean="0">
                <a:latin typeface="Liberation Serif" pitchFamily="18" charset="0"/>
              </a:rPr>
              <a:t>Конвенция о правах инвалидов, ст. 24</a:t>
            </a:r>
          </a:p>
          <a:p>
            <a:pPr fontAlgn="t">
              <a:defRPr/>
            </a:pPr>
            <a:r>
              <a:rPr lang="ru-RU" dirty="0" smtClean="0">
                <a:latin typeface="Liberation Serif" pitchFamily="18" charset="0"/>
              </a:rPr>
              <a:t>ФГОС НОО обучающихся с ОВЗ.</a:t>
            </a:r>
          </a:p>
          <a:p>
            <a:pPr fontAlgn="t">
              <a:defRPr/>
            </a:pPr>
            <a:r>
              <a:rPr lang="ru-RU" dirty="0" smtClean="0">
                <a:latin typeface="Liberation Serif" pitchFamily="18" charset="0"/>
              </a:rPr>
              <a:t>Федеральный закон от 29.12.2012   № 273-ФЗ</a:t>
            </a:r>
            <a:br>
              <a:rPr lang="ru-RU" dirty="0" smtClean="0">
                <a:latin typeface="Liberation Serif" pitchFamily="18" charset="0"/>
              </a:rPr>
            </a:br>
            <a:r>
              <a:rPr lang="ru-RU" dirty="0" smtClean="0">
                <a:latin typeface="Liberation Serif" pitchFamily="18" charset="0"/>
              </a:rPr>
              <a:t>«Об образовании в Российской Федерации», ст.11, 79</a:t>
            </a:r>
          </a:p>
          <a:p>
            <a:pPr fontAlgn="t">
              <a:defRPr/>
            </a:pPr>
            <a:r>
              <a:rPr lang="ru-RU" dirty="0" smtClean="0">
                <a:latin typeface="Liberation Serif" pitchFamily="18" charset="0"/>
              </a:rPr>
              <a:t>Нормативно-методические документы Министерства образования РФ и другие нормативно-правовые акты.</a:t>
            </a:r>
          </a:p>
          <a:p>
            <a:pPr fontAlgn="t">
              <a:defRPr/>
            </a:pPr>
            <a:r>
              <a:rPr lang="ru-RU" dirty="0" smtClean="0">
                <a:latin typeface="Liberation Serif" pitchFamily="18" charset="0"/>
              </a:rPr>
              <a:t>Примерная АООП , разработанная на основе ФГОС для детей с ОВЗ</a:t>
            </a:r>
          </a:p>
          <a:p>
            <a:pPr fontAlgn="t">
              <a:defRPr/>
            </a:pPr>
            <a:r>
              <a:rPr lang="ru-RU" dirty="0" smtClean="0">
                <a:latin typeface="Liberation Serif" pitchFamily="18" charset="0"/>
              </a:rPr>
              <a:t>Устав ОУ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8"/>
            <a:ext cx="8390166" cy="52629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	</a:t>
            </a:r>
            <a:r>
              <a:rPr lang="ru-RU" sz="2800" b="1" dirty="0" err="1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Инклюзи́вное</a:t>
            </a:r>
            <a:r>
              <a:rPr lang="ru-RU" sz="2800" b="1" dirty="0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образова́ние</a:t>
            </a:r>
            <a:r>
              <a:rPr lang="ru-RU" sz="2800" dirty="0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(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англ. </a:t>
            </a:r>
            <a:r>
              <a:rPr lang="en-US" sz="2800" i="1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I</a:t>
            </a:r>
            <a:r>
              <a:rPr lang="ru-RU" sz="2800" i="1" dirty="0" err="1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nclusion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 — 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включение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, 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включающее образование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, 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совместное обучение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  <a:cs typeface="Times New Roman" pitchFamily="18" charset="0"/>
              </a:rPr>
              <a:t>) — форма обучения, при которой каждому человеку, независимо от имеющихся физических, интеллектуальных, социальных, эмоциональных, языковых и других особенностях, предоставляется возможность учиться в общеобразовательных учреждениях.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Liberation Serif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	</a:t>
            </a:r>
            <a:br>
              <a:rPr lang="ru-RU" dirty="0" smtClean="0"/>
            </a:br>
            <a:r>
              <a:rPr lang="ru-RU" altLang="ru-RU" sz="4400" b="1" dirty="0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Преимущества </a:t>
            </a:r>
            <a:r>
              <a:rPr lang="ru-RU" altLang="ru-RU" sz="4400" b="1" dirty="0" err="1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деятельностного</a:t>
            </a:r>
            <a:r>
              <a:rPr lang="ru-RU" altLang="ru-RU" sz="4400" b="1" dirty="0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 подхода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/>
            </a:r>
            <a:br>
              <a:rPr lang="ru-RU" altLang="ru-RU" sz="4400" b="1" dirty="0" smtClean="0">
                <a:solidFill>
                  <a:srgbClr val="FF0000"/>
                </a:solidFill>
              </a:rPr>
            </a:br>
            <a:endParaRPr lang="ru-RU" dirty="0">
              <a:latin typeface="Liberation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714488"/>
            <a:ext cx="7575828" cy="47869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457200" indent="-457200">
              <a:buFont typeface="Arial" charset="0"/>
              <a:buChar char="•"/>
            </a:pPr>
            <a:r>
              <a:rPr lang="ru-RU" altLang="ru-RU" dirty="0" smtClean="0">
                <a:solidFill>
                  <a:srgbClr val="000000"/>
                </a:solidFill>
                <a:latin typeface="Liberation Serif" pitchFamily="18" charset="0"/>
                <a:cs typeface="Times New Roman" pitchFamily="18" charset="0"/>
              </a:rPr>
              <a:t>Применяется при изучении любого предмета.</a:t>
            </a:r>
          </a:p>
          <a:p>
            <a:pPr marL="457200" indent="-457200">
              <a:buFont typeface="Arial" charset="0"/>
              <a:buChar char="•"/>
            </a:pPr>
            <a:r>
              <a:rPr lang="ru-RU" altLang="ru-RU" dirty="0" smtClean="0">
                <a:solidFill>
                  <a:srgbClr val="000000"/>
                </a:solidFill>
                <a:latin typeface="Liberation Serif" pitchFamily="18" charset="0"/>
                <a:cs typeface="Times New Roman" pitchFamily="18" charset="0"/>
              </a:rPr>
              <a:t>Включение учащихся в деятельность на всех этапах урока.</a:t>
            </a:r>
          </a:p>
          <a:p>
            <a:pPr marL="457200" indent="-457200">
              <a:buFont typeface="Arial" charset="0"/>
              <a:buChar char="•"/>
            </a:pPr>
            <a:r>
              <a:rPr lang="ru-RU" altLang="ru-RU" dirty="0" err="1" smtClean="0">
                <a:solidFill>
                  <a:srgbClr val="000000"/>
                </a:solidFill>
                <a:latin typeface="Liberation Serif" pitchFamily="18" charset="0"/>
                <a:cs typeface="Times New Roman" pitchFamily="18" charset="0"/>
              </a:rPr>
              <a:t>Разноуровневое</a:t>
            </a:r>
            <a:r>
              <a:rPr lang="ru-RU" altLang="ru-RU" dirty="0" smtClean="0">
                <a:solidFill>
                  <a:srgbClr val="000000"/>
                </a:solidFill>
                <a:latin typeface="Liberation Serif" pitchFamily="18" charset="0"/>
                <a:cs typeface="Times New Roman" pitchFamily="18" charset="0"/>
              </a:rPr>
              <a:t> обучение.</a:t>
            </a:r>
          </a:p>
          <a:p>
            <a:pPr marL="457200" indent="-457200">
              <a:buFont typeface="Arial" charset="0"/>
              <a:buChar char="•"/>
            </a:pPr>
            <a:r>
              <a:rPr lang="ru-RU" altLang="ru-RU" dirty="0" smtClean="0">
                <a:solidFill>
                  <a:srgbClr val="000000"/>
                </a:solidFill>
                <a:latin typeface="Liberation Serif" pitchFamily="18" charset="0"/>
                <a:cs typeface="Times New Roman" pitchFamily="18" charset="0"/>
              </a:rPr>
              <a:t>Обеспечивает усвоению предметных и универсальных учебных действий.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	</a:t>
            </a:r>
            <a:br>
              <a:rPr lang="ru-RU" dirty="0" smtClean="0"/>
            </a:b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sz="4400" b="1" dirty="0" smtClean="0">
                <a:solidFill>
                  <a:schemeClr val="tx2"/>
                </a:solidFill>
                <a:latin typeface="Liberation Serif" pitchFamily="18" charset="0"/>
                <a:cs typeface="Times New Roman" pitchFamily="18" charset="0"/>
              </a:rPr>
              <a:t>Принципы коррекционной работы</a:t>
            </a:r>
            <a:r>
              <a:rPr lang="ru-RU" alt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400" b="1" dirty="0" smtClean="0">
                <a:solidFill>
                  <a:srgbClr val="FF0000"/>
                </a:solidFill>
              </a:rPr>
              <a:t/>
            </a:r>
            <a:br>
              <a:rPr lang="ru-RU" altLang="ru-RU" sz="4400" b="1" dirty="0" smtClean="0">
                <a:solidFill>
                  <a:srgbClr val="FF0000"/>
                </a:solidFill>
              </a:rPr>
            </a:br>
            <a:endParaRPr lang="ru-RU" dirty="0">
              <a:latin typeface="Liberation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357298"/>
            <a:ext cx="7718704" cy="514411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alt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Индивидуальный подход к каждому ребенку.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alt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Предотвращение наступления утомления, используя разнообразные формы работы.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alt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Использование методов, активизирующих познавательную деятельность обучающихся, развивающих их устную и письменную речь и формирующих необходимые учебные навыки.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alt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Проявление педагогического такта.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14290"/>
            <a:ext cx="8535322" cy="63709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Liberation Serif" pitchFamily="18" charset="0"/>
              </a:rPr>
              <a:t>Особенности детей с ОВЗ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 низкий уровень познавательной активности,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 незрелость мотивации учебной деятельности,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 сниженная способность к приёму и переработке информации,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 недостаточная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сформированность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 мыслительных операций,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 быстрая утомляемость, 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 рассеянное внимание, отсутствие способности к концентрации,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 ограниченный объем памяти. Запоминание чаще кратковременное и поверхностное,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Liberation Serif" pitchFamily="18" charset="0"/>
              </a:rPr>
              <a:t> множественные речевые нарушения.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Liberation Serif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	</a:t>
            </a:r>
            <a:r>
              <a:rPr lang="ru-RU" b="1" dirty="0" smtClean="0">
                <a:solidFill>
                  <a:schemeClr val="tx2"/>
                </a:solidFill>
                <a:latin typeface="Liberation Serif" pitchFamily="18" charset="0"/>
              </a:rPr>
              <a:t>Методы и приемы работы   должны опираться на</a:t>
            </a:r>
            <a:r>
              <a:rPr lang="ru-RU" dirty="0" smtClean="0">
                <a:solidFill>
                  <a:schemeClr val="tx2"/>
                </a:solidFill>
                <a:latin typeface="Liberation Serif" pitchFamily="18" charset="0"/>
              </a:rPr>
              <a:t>:</a:t>
            </a:r>
            <a:endParaRPr lang="ru-RU" dirty="0">
              <a:solidFill>
                <a:schemeClr val="tx2"/>
              </a:solidFill>
              <a:latin typeface="Liberation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714488"/>
            <a:ext cx="7575828" cy="478692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lvl="0"/>
            <a:r>
              <a:rPr lang="ru-RU" dirty="0" smtClean="0">
                <a:latin typeface="Liberation Serif" pitchFamily="18" charset="0"/>
              </a:rPr>
              <a:t>наглядный материал, </a:t>
            </a:r>
          </a:p>
          <a:p>
            <a:pPr lvl="0"/>
            <a:r>
              <a:rPr lang="ru-RU" dirty="0" smtClean="0">
                <a:latin typeface="Liberation Serif" pitchFamily="18" charset="0"/>
              </a:rPr>
              <a:t>практическую деятельность обучающихся,</a:t>
            </a:r>
          </a:p>
          <a:p>
            <a:pPr lvl="0"/>
            <a:r>
              <a:rPr lang="ru-RU" dirty="0" smtClean="0">
                <a:latin typeface="Liberation Serif" pitchFamily="18" charset="0"/>
              </a:rPr>
              <a:t>ведущий вид деятельности – игровой,</a:t>
            </a:r>
          </a:p>
          <a:p>
            <a:pPr lvl="0"/>
            <a:r>
              <a:rPr lang="ru-RU" dirty="0" smtClean="0">
                <a:latin typeface="Liberation Serif" pitchFamily="18" charset="0"/>
              </a:rPr>
              <a:t>краткие и чёткие инструкции,</a:t>
            </a:r>
          </a:p>
          <a:p>
            <a:pPr lvl="0"/>
            <a:r>
              <a:rPr lang="ru-RU" dirty="0" smtClean="0">
                <a:latin typeface="Liberation Serif" pitchFamily="18" charset="0"/>
              </a:rPr>
              <a:t>личный опыт обучающихся,</a:t>
            </a:r>
          </a:p>
          <a:p>
            <a:pPr lvl="0"/>
            <a:r>
              <a:rPr lang="ru-RU" dirty="0" smtClean="0">
                <a:latin typeface="Liberation Serif" pitchFamily="18" charset="0"/>
              </a:rPr>
              <a:t>ситуации успеха.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Liberation Serif" pitchFamily="18" charset="0"/>
              </a:rPr>
              <a:t>Использование сигнальных карточек</a:t>
            </a:r>
            <a:endParaRPr lang="ru-RU" b="1" dirty="0">
              <a:solidFill>
                <a:schemeClr val="tx2"/>
              </a:solidFill>
              <a:latin typeface="Liberation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3" name="Picture 1" descr="D:\Загрузки\2020-03-25-08-53-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556792"/>
            <a:ext cx="5915570" cy="443443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tx2"/>
                </a:solidFill>
                <a:latin typeface="Liberation Serif" pitchFamily="18" charset="0"/>
              </a:rPr>
              <a:t>«Узелки на память»</a:t>
            </a:r>
            <a:endParaRPr lang="ru-RU" b="1" dirty="0">
              <a:solidFill>
                <a:schemeClr val="tx2"/>
              </a:solidFill>
              <a:latin typeface="Liberation Serif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69" name="Picture 1" descr="D:\Загрузки\2020-03-25-08-54-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00808"/>
            <a:ext cx="6016252" cy="4240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Другая 1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92D050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235</TotalTime>
  <Words>252</Words>
  <Application>Microsoft Office PowerPoint</Application>
  <PresentationFormat>Экран (4:3)</PresentationFormat>
  <Paragraphs>52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Продуктивные методы и приёмы работы  с обучающимися с ОВЗ  в условиях инклюзивного образования в начальной школе</vt:lpstr>
      <vt:lpstr>   Нормативно-правовые документы  </vt:lpstr>
      <vt:lpstr>Презентация PowerPoint</vt:lpstr>
      <vt:lpstr>  Преимущества деятельностного подхода </vt:lpstr>
      <vt:lpstr>   Принципы коррекционной работы  </vt:lpstr>
      <vt:lpstr>Презентация PowerPoint</vt:lpstr>
      <vt:lpstr> Методы и приемы работы   должны опираться на:</vt:lpstr>
      <vt:lpstr>Использование сигнальных карточек</vt:lpstr>
      <vt:lpstr>«Узелки на память»</vt:lpstr>
      <vt:lpstr>Бланковая работа</vt:lpstr>
      <vt:lpstr>Восприятие материала  с закрытыми глазами</vt:lpstr>
      <vt:lpstr>Разрезные картинки</vt:lpstr>
      <vt:lpstr>Активные методы рефлексии</vt:lpstr>
      <vt:lpstr>Работа с онлайн-платформами</vt:lpstr>
      <vt:lpstr> Работа с интерактивной доской. Использование презентаций, фильмов, интерактивных тренажеров. </vt:lpstr>
      <vt:lpstr>Перечисленные приемы коррекционно-развивающего воздействия на обучающихся с ОВЗ стимулируют познавательную активность детей, их самостоятельность, развитие психических процессов и творческих способностей. 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и приёмы работы в инклюзивном образовании в начальной школе</dc:title>
  <dc:creator>ticha</dc:creator>
  <cp:lastModifiedBy>Windows User</cp:lastModifiedBy>
  <cp:revision>22</cp:revision>
  <dcterms:created xsi:type="dcterms:W3CDTF">2020-03-25T01:07:21Z</dcterms:created>
  <dcterms:modified xsi:type="dcterms:W3CDTF">2021-03-24T18:14:39Z</dcterms:modified>
</cp:coreProperties>
</file>