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60" r:id="rId2"/>
    <p:sldId id="256" r:id="rId3"/>
    <p:sldId id="258" r:id="rId4"/>
    <p:sldId id="259" r:id="rId5"/>
    <p:sldId id="265" r:id="rId6"/>
    <p:sldId id="261" r:id="rId7"/>
    <p:sldId id="278" r:id="rId8"/>
    <p:sldId id="266" r:id="rId9"/>
    <p:sldId id="270" r:id="rId10"/>
    <p:sldId id="264" r:id="rId11"/>
    <p:sldId id="279" r:id="rId12"/>
    <p:sldId id="271" r:id="rId13"/>
    <p:sldId id="272" r:id="rId14"/>
    <p:sldId id="276" r:id="rId15"/>
    <p:sldId id="273" r:id="rId16"/>
    <p:sldId id="274" r:id="rId17"/>
    <p:sldId id="281" r:id="rId18"/>
    <p:sldId id="280" r:id="rId19"/>
    <p:sldId id="282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Качество </a:t>
            </a:r>
            <a:r>
              <a:rPr lang="ru-RU" sz="2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обученности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по математике</a:t>
            </a:r>
          </a:p>
        </c:rich>
      </c:tx>
      <c:layout>
        <c:manualLayout>
          <c:xMode val="edge"/>
          <c:yMode val="edge"/>
          <c:x val="0.12628010735526166"/>
          <c:y val="6.0203181887135918E-3"/>
        </c:manualLayout>
      </c:layout>
      <c:overlay val="0"/>
    </c:title>
    <c:autoTitleDeleted val="0"/>
    <c:view3D>
      <c:rotX val="15"/>
      <c:rotY val="20"/>
      <c:depthPercent val="10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% успев.</c:v>
                </c:pt>
              </c:strCache>
            </c:strRef>
          </c:tx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Лист1!$A$2:$A$5</c:f>
              <c:strCache>
                <c:ptCount val="2"/>
                <c:pt idx="0">
                  <c:v>2 класс</c:v>
                </c:pt>
                <c:pt idx="1">
                  <c:v>3 класс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100</c:v>
                </c:pt>
                <c:pt idx="1">
                  <c:v>100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% кач-ва</c:v>
                </c:pt>
              </c:strCache>
            </c:strRef>
          </c:tx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Лист1!$A$2:$A$5</c:f>
              <c:strCache>
                <c:ptCount val="2"/>
                <c:pt idx="0">
                  <c:v>2 класс</c:v>
                </c:pt>
                <c:pt idx="1">
                  <c:v>3 класс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75</c:v>
                </c:pt>
                <c:pt idx="1">
                  <c:v>80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% СОУ</c:v>
                </c:pt>
              </c:strCache>
            </c:strRef>
          </c:tx>
          <c:invertIfNegative val="0"/>
          <c:dLbls>
            <c:dLbl>
              <c:idx val="1"/>
              <c:layout/>
              <c:spPr/>
              <c:txPr>
                <a:bodyPr/>
                <a:lstStyle/>
                <a:p>
                  <a:pPr>
                    <a:defRPr/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0"/>
            <c:showCatName val="0"/>
            <c:showSerName val="0"/>
            <c:showPercent val="0"/>
            <c:showBubbleSize val="0"/>
          </c:dLbls>
          <c:cat>
            <c:strRef>
              <c:f>Лист1!$A$2:$A$5</c:f>
              <c:strCache>
                <c:ptCount val="2"/>
                <c:pt idx="0">
                  <c:v>2 класс</c:v>
                </c:pt>
                <c:pt idx="1">
                  <c:v>3 класс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0">
                  <c:v>68</c:v>
                </c:pt>
                <c:pt idx="1">
                  <c:v>67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04177024"/>
        <c:axId val="104187008"/>
        <c:axId val="0"/>
      </c:bar3DChart>
      <c:catAx>
        <c:axId val="1041770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crossAx val="104187008"/>
        <c:crosses val="autoZero"/>
        <c:auto val="1"/>
        <c:lblAlgn val="ctr"/>
        <c:lblOffset val="100"/>
        <c:noMultiLvlLbl val="0"/>
      </c:catAx>
      <c:valAx>
        <c:axId val="104187008"/>
        <c:scaling>
          <c:orientation val="minMax"/>
        </c:scaling>
        <c:delete val="0"/>
        <c:axPos val="l"/>
        <c:majorGridlines/>
        <c:numFmt formatCode="General" sourceLinked="1"/>
        <c:majorTickMark val="none"/>
        <c:minorTickMark val="none"/>
        <c:tickLblPos val="nextTo"/>
        <c:crossAx val="104177024"/>
        <c:crosses val="autoZero"/>
        <c:crossBetween val="between"/>
      </c:valAx>
      <c:spPr>
        <a:noFill/>
        <a:ln w="25573">
          <a:noFill/>
        </a:ln>
      </c:spPr>
    </c:plotArea>
    <c:legend>
      <c:legendPos val="r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923538C-649B-4DE7-9882-D534114E1CD3}" type="datetimeFigureOut">
              <a:rPr lang="ru-RU" smtClean="0"/>
              <a:t>23.03.2021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C8EF3F-F17D-4201-87B5-1E245E0A34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83093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0C04C4-DBFD-412C-B892-F7E5C3B2E008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76166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23.03.2021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23.03.2021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23.03.2021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23.03.2021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png"/><Relationship Id="rId4" Type="http://schemas.openxmlformats.org/officeDocument/2006/relationships/image" Target="../media/image2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Ferst\Desktop\img1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7183" y="-24586"/>
            <a:ext cx="928118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03648" y="1651814"/>
            <a:ext cx="6924036" cy="1752600"/>
          </a:xfrm>
        </p:spPr>
        <p:txBody>
          <a:bodyPr>
            <a:noAutofit/>
          </a:bodyPr>
          <a:lstStyle/>
          <a:p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Направления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формы, содержание деятельности, обеспечивающие успешность обучающихся по математике в начальной школе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835696" y="188640"/>
            <a:ext cx="58326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МОУ «Знаменская СОШ»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491880" y="4581128"/>
            <a:ext cx="511256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Сорокина Ирина Александровна, </a:t>
            </a: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учитель начальных классов,</a:t>
            </a: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первая квалификационная категория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491880" y="6093296"/>
            <a:ext cx="26642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 Знаменское 2021 год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2" descr="C:\Users\Ferst\Desktop\hello_html_2628a934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4226467"/>
            <a:ext cx="2232248" cy="224740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65544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Ferst\Desktop\img1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44688" y="0"/>
            <a:ext cx="928118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" name="Picture 2" descr="C:\Users\Ferst\Desktop\РМО\цифры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714" y="3426874"/>
            <a:ext cx="5000660" cy="32312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2" descr="C:\Users\seven\Desktop\Н.А\тут\2012-03-10 книжки матем\книжки матем 001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07"/>
          <a:stretch/>
        </p:blipFill>
        <p:spPr bwMode="auto">
          <a:xfrm>
            <a:off x="6193264" y="3551148"/>
            <a:ext cx="2200275" cy="31553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Рисунок 7" descr="C:\Users\alex\Desktop\фото к проекту\DSCN2618.JPG"/>
          <p:cNvPicPr/>
          <p:nvPr/>
        </p:nvPicPr>
        <p:blipFill rotWithShape="1">
          <a:blip r:embed="rId5" cstate="print"/>
          <a:srcRect l="35874"/>
          <a:stretch/>
        </p:blipFill>
        <p:spPr bwMode="auto">
          <a:xfrm>
            <a:off x="5919079" y="811512"/>
            <a:ext cx="2748647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&amp;Pcy;&amp;rcy;&amp;ocy;&amp;gcy;&amp;rcy;&amp;acy;&amp;mcy;&amp;mcy;&amp;acy; &amp;pcy;&amp;ocy; &amp;acy;&amp;lcy;&amp;gcy;&amp;iecy;&amp;bcy;&amp;rcy;&amp;iecy; 7 &amp;kcy;&amp;lcy;&amp;acy;&amp;scy;&amp;scy; - &amp;Ecy;&amp;lcy;&amp;iecy;&amp;kcy;&amp;tcy;&amp;rcy;&amp;ocy;&amp;ncy;&amp;ncy;&amp;ycy;&amp;iecy; &amp;ucy;&amp;chcy;&amp;iecy;&amp;bcy;&amp;ncy;&amp;icy;&amp;kcy;&amp;icy;"/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915684" y="802759"/>
            <a:ext cx="5000660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1988032" y="188640"/>
            <a:ext cx="481574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Проектная деятельность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1013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Ferst\Desktop\img1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44688" y="0"/>
            <a:ext cx="938868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619672" y="260648"/>
            <a:ext cx="60637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Проектная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деятельность позволяет: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4149079"/>
            <a:ext cx="3271672" cy="2493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827584" y="1052736"/>
            <a:ext cx="792088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Wingdings" pitchFamily="2" charset="2"/>
              <a:buChar char="Ø"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вовлечь в учебную работу всех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учащихся;</a:t>
            </a:r>
          </a:p>
          <a:p>
            <a:pPr marL="457200" indent="-457200">
              <a:buFont typeface="Wingdings" pitchFamily="2" charset="2"/>
              <a:buChar char="Ø"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тимулировать учащихся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к творческой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деятельности;</a:t>
            </a:r>
          </a:p>
          <a:p>
            <a:pPr marL="457200" indent="-457200">
              <a:buFont typeface="Wingdings" pitchFamily="2" charset="2"/>
              <a:buChar char="Ø"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развивать необходимые качества, умения и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навыки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;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Font typeface="Wingdings" pitchFamily="2" charset="2"/>
              <a:buChar char="Ø"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пособствовать 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возникновению и развитию активного взаимодействия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между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учителем, 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его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учениками и средствами 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информационных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технологий.</a:t>
            </a:r>
          </a:p>
        </p:txBody>
      </p:sp>
    </p:spTree>
    <p:extLst>
      <p:ext uri="{BB962C8B-B14F-4D97-AF65-F5344CB8AC3E}">
        <p14:creationId xmlns:p14="http://schemas.microsoft.com/office/powerpoint/2010/main" val="385575083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Ferst\Desktop\img1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44688" y="0"/>
            <a:ext cx="928118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755576" y="404664"/>
            <a:ext cx="7992888" cy="624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Информационно-коммуникационная технология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Цель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: повышение качества обучения и                   </a:t>
            </a:r>
          </a:p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          развитие личности обучающегося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Задачи:   </a:t>
            </a:r>
          </a:p>
          <a:p>
            <a:pPr marL="457200" lvl="0" indent="-457200">
              <a:buFont typeface="Wingdings" pitchFamily="2" charset="2"/>
              <a:buChar char="Ø"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повысить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эффективность образовательного процесса;</a:t>
            </a:r>
          </a:p>
          <a:p>
            <a:pPr marL="457200" lvl="0" indent="-457200">
              <a:buFont typeface="Wingdings" pitchFamily="2" charset="2"/>
              <a:buChar char="Ø"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существить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дифференцированный подход к обучающимся с разным уровнем готовности к обучению;</a:t>
            </a:r>
          </a:p>
          <a:p>
            <a:pPr marL="457200" lvl="0" indent="-457200">
              <a:buFont typeface="Wingdings" pitchFamily="2" charset="2"/>
              <a:buChar char="Ø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развивать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наглядно-образное мышление;</a:t>
            </a:r>
          </a:p>
          <a:p>
            <a:pPr marL="457200" lvl="0" indent="-457200">
              <a:buFont typeface="Wingdings" pitchFamily="2" charset="2"/>
              <a:buChar char="Ø"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овысить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мотивацию к учению;        </a:t>
            </a:r>
          </a:p>
          <a:p>
            <a:pPr marL="457200" lvl="0" indent="-457200">
              <a:buFont typeface="Wingdings" pitchFamily="2" charset="2"/>
              <a:buChar char="Ø"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ониторинг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достижений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обучающихся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.             </a:t>
            </a:r>
            <a:r>
              <a:rPr lang="ru-RU" sz="2800" dirty="0"/>
              <a:t>           </a:t>
            </a:r>
          </a:p>
          <a:p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0225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Ferst\Desktop\img1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44688" y="0"/>
            <a:ext cx="928118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434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991600" cy="706438"/>
          </a:xfrm>
        </p:spPr>
        <p:txBody>
          <a:bodyPr/>
          <a:lstStyle/>
          <a:p>
            <a:pPr eaLnBrk="1" hangingPunct="1"/>
            <a:r>
              <a:rPr lang="ru-RU" altLang="ru-RU" sz="2400" b="1" dirty="0" smtClean="0">
                <a:latin typeface="Times New Roman" pitchFamily="18" charset="0"/>
                <a:cs typeface="Times New Roman" pitchFamily="18" charset="0"/>
              </a:rPr>
              <a:t>Использование ИКТ в  образовательном процессе</a:t>
            </a:r>
          </a:p>
        </p:txBody>
      </p:sp>
      <p:pic>
        <p:nvPicPr>
          <p:cNvPr id="18435" name="Рисунок 1" descr="http://school4usp.ucoz.ru/Teachers/Articles/101115_NachShkola/Picture_0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533400"/>
            <a:ext cx="8229600" cy="60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006861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2" descr="C:\Users\Ferst\Desktop\img1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6252" y="27856"/>
            <a:ext cx="943025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9396" name="Oval 4"/>
          <p:cNvSpPr>
            <a:spLocks noChangeArrowheads="1"/>
          </p:cNvSpPr>
          <p:nvPr/>
        </p:nvSpPr>
        <p:spPr bwMode="auto">
          <a:xfrm>
            <a:off x="497988" y="4038600"/>
            <a:ext cx="3118048" cy="1549152"/>
          </a:xfrm>
          <a:prstGeom prst="ellipse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Информационно-обучающие</a:t>
            </a:r>
          </a:p>
          <a:p>
            <a:pPr algn="ctr">
              <a:defRPr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программы</a:t>
            </a:r>
          </a:p>
        </p:txBody>
      </p:sp>
      <p:sp>
        <p:nvSpPr>
          <p:cNvPr id="59397" name="Oval 5"/>
          <p:cNvSpPr>
            <a:spLocks noChangeArrowheads="1"/>
          </p:cNvSpPr>
          <p:nvPr/>
        </p:nvSpPr>
        <p:spPr bwMode="auto">
          <a:xfrm>
            <a:off x="6391672" y="4038600"/>
            <a:ext cx="2304256" cy="1295400"/>
          </a:xfrm>
          <a:prstGeom prst="ellipse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есты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9398" name="Oval 6"/>
          <p:cNvSpPr>
            <a:spLocks noChangeArrowheads="1"/>
          </p:cNvSpPr>
          <p:nvPr/>
        </p:nvSpPr>
        <p:spPr bwMode="auto">
          <a:xfrm>
            <a:off x="3429000" y="5410200"/>
            <a:ext cx="2895600" cy="1295400"/>
          </a:xfrm>
          <a:prstGeom prst="ellipse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Тренажёры,</a:t>
            </a:r>
          </a:p>
          <a:p>
            <a:pPr algn="ctr">
              <a:defRPr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л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огические игры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223" name="Line 7"/>
          <p:cNvSpPr>
            <a:spLocks noChangeShapeType="1"/>
          </p:cNvSpPr>
          <p:nvPr/>
        </p:nvSpPr>
        <p:spPr bwMode="auto">
          <a:xfrm flipH="1">
            <a:off x="1905000" y="1524000"/>
            <a:ext cx="83820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9224" name="Line 8"/>
          <p:cNvSpPr>
            <a:spLocks noChangeShapeType="1"/>
          </p:cNvSpPr>
          <p:nvPr/>
        </p:nvSpPr>
        <p:spPr bwMode="auto">
          <a:xfrm>
            <a:off x="5791200" y="1676400"/>
            <a:ext cx="1752600" cy="2362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9225" name="Line 9"/>
          <p:cNvSpPr>
            <a:spLocks noChangeShapeType="1"/>
          </p:cNvSpPr>
          <p:nvPr/>
        </p:nvSpPr>
        <p:spPr bwMode="auto">
          <a:xfrm flipH="1">
            <a:off x="4038600" y="1752600"/>
            <a:ext cx="76200" cy="1295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9226" name="Line 10"/>
          <p:cNvSpPr>
            <a:spLocks noChangeShapeType="1"/>
          </p:cNvSpPr>
          <p:nvPr/>
        </p:nvSpPr>
        <p:spPr bwMode="auto">
          <a:xfrm>
            <a:off x="4572000" y="1752600"/>
            <a:ext cx="457200" cy="3733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9403" name="Oval 11"/>
          <p:cNvSpPr>
            <a:spLocks noChangeArrowheads="1"/>
          </p:cNvSpPr>
          <p:nvPr/>
        </p:nvSpPr>
        <p:spPr bwMode="auto">
          <a:xfrm>
            <a:off x="2859224" y="3048000"/>
            <a:ext cx="3273152" cy="1295400"/>
          </a:xfrm>
          <a:prstGeom prst="ellipse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Презентация, </a:t>
            </a:r>
          </a:p>
          <a:p>
            <a:pPr algn="ctr">
              <a:defRPr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видеоролики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9404" name="Oval 12"/>
          <p:cNvSpPr>
            <a:spLocks noChangeArrowheads="1"/>
          </p:cNvSpPr>
          <p:nvPr/>
        </p:nvSpPr>
        <p:spPr bwMode="auto">
          <a:xfrm>
            <a:off x="6355998" y="2009056"/>
            <a:ext cx="2648272" cy="1447800"/>
          </a:xfrm>
          <a:prstGeom prst="ellipse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Интернет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229" name="Line 13"/>
          <p:cNvSpPr>
            <a:spLocks noChangeShapeType="1"/>
          </p:cNvSpPr>
          <p:nvPr/>
        </p:nvSpPr>
        <p:spPr bwMode="auto">
          <a:xfrm flipH="1">
            <a:off x="1828800" y="1752600"/>
            <a:ext cx="1600200" cy="2362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9406" name="Oval 14"/>
          <p:cNvSpPr>
            <a:spLocks noChangeArrowheads="1"/>
          </p:cNvSpPr>
          <p:nvPr/>
        </p:nvSpPr>
        <p:spPr bwMode="auto">
          <a:xfrm>
            <a:off x="539552" y="1828800"/>
            <a:ext cx="2592288" cy="1600200"/>
          </a:xfrm>
          <a:prstGeom prst="ellipse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Разработка</a:t>
            </a:r>
          </a:p>
          <a:p>
            <a:pPr algn="ctr"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использование</a:t>
            </a:r>
          </a:p>
          <a:p>
            <a:pPr algn="ctr"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собственных</a:t>
            </a:r>
          </a:p>
          <a:p>
            <a:pPr algn="ctr"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программ</a:t>
            </a:r>
          </a:p>
        </p:txBody>
      </p:sp>
      <p:sp>
        <p:nvSpPr>
          <p:cNvPr id="9231" name="Line 15"/>
          <p:cNvSpPr>
            <a:spLocks noChangeShapeType="1"/>
          </p:cNvSpPr>
          <p:nvPr/>
        </p:nvSpPr>
        <p:spPr bwMode="auto">
          <a:xfrm>
            <a:off x="6172200" y="1447800"/>
            <a:ext cx="1066800" cy="533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1773188" y="464740"/>
            <a:ext cx="54452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u="sng" dirty="0" smtClean="0">
                <a:latin typeface="Times New Roman" pitchFamily="18" charset="0"/>
                <a:cs typeface="Times New Roman" pitchFamily="18" charset="0"/>
              </a:rPr>
              <a:t>ФОРМЫ использования ИКТ на уроках</a:t>
            </a:r>
            <a:endParaRPr lang="ru-RU" sz="3600" u="sng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9010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Ferst\Desktop\img1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44688" y="0"/>
            <a:ext cx="928118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60" name="Рисунок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88" r="11894"/>
          <a:stretch>
            <a:fillRect/>
          </a:stretch>
        </p:blipFill>
        <p:spPr bwMode="auto">
          <a:xfrm>
            <a:off x="461331" y="152640"/>
            <a:ext cx="4288399" cy="3168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3" name="Рисунок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34" t="4752" r="13423" b="7664"/>
          <a:stretch>
            <a:fillRect/>
          </a:stretch>
        </p:blipFill>
        <p:spPr bwMode="auto">
          <a:xfrm>
            <a:off x="4968195" y="3602281"/>
            <a:ext cx="3949934" cy="3025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6" descr="C:\Users\Ferst\Desktop\К презентации\WP_20190527_11_28_33_Pro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55" r="9119"/>
          <a:stretch/>
        </p:blipFill>
        <p:spPr bwMode="auto">
          <a:xfrm>
            <a:off x="336981" y="3595862"/>
            <a:ext cx="4631749" cy="303166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 descr="C:\Users\alex\Desktop\фото к проекту\DSCN2628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968195" y="260648"/>
            <a:ext cx="3672408" cy="2961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28360684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Ferst\Desktop\img1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6252" y="27856"/>
            <a:ext cx="943025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4" name="Объект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86573849"/>
              </p:ext>
            </p:extLst>
          </p:nvPr>
        </p:nvGraphicFramePr>
        <p:xfrm>
          <a:off x="1238424" y="527472"/>
          <a:ext cx="7067376" cy="42188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700871" y="4797152"/>
            <a:ext cx="792088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Применение компьютера на разных этапах обучения позволяет довести время активной работы учеников на уроке до 75-80% времени урока, вместо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обычных 15-20%. 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При 100%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обученности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качество знаний в среднем составляет 77%. 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293431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Ferst\Desktop\img1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40535" y="67816"/>
            <a:ext cx="961355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752600" y="21336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683568" y="3933056"/>
            <a:ext cx="7868502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800" b="1" i="1" dirty="0" smtClean="0">
              <a:solidFill>
                <a:schemeClr val="tx2"/>
              </a:solidFill>
            </a:endParaRPr>
          </a:p>
          <a:p>
            <a:pPr algn="ctr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Ф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ормируя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успех в учёбе сегодняшнего младшего школьника, мы, взрослые, формируем успех в жизни завтрашнего выпускника школы.</a:t>
            </a:r>
            <a:endParaRPr lang="ru-RU" sz="2800" b="1" i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683568" y="620688"/>
            <a:ext cx="8155632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Использование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различных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современных образовательных технологий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на уроках 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математики позволяет разнообразить 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и повышать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эффективность учебного 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процесса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компьютерную грамотность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учащихся, формировать математическую, информационную, коммуникативную, межкультурную компетенции.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Ferst\Desktop\depositphotos_99950496-stock-illustration-knowledge-owl-and-a-variety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3078" y="836712"/>
            <a:ext cx="2211410" cy="2244286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18394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2" descr="C:\Users\Ferst\Desktop\img1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4328" y="0"/>
            <a:ext cx="949546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928794" y="214290"/>
            <a:ext cx="5000660" cy="584775"/>
          </a:xfrm>
          <a:prstGeom prst="rect">
            <a:avLst/>
          </a:prstGeom>
          <a:ln>
            <a:solidFill>
              <a:srgbClr val="92D05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ru-RU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етод «СИНКВЕЙН»</a:t>
            </a:r>
            <a:endParaRPr lang="ru-RU" sz="32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000100" y="1928802"/>
            <a:ext cx="2857520" cy="71438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000" b="1" i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АКТИВНЫЙ</a:t>
            </a:r>
            <a:endParaRPr lang="ru-RU" sz="3000" b="1" i="1" dirty="0">
              <a:solidFill>
                <a:schemeClr val="accent4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571736" y="1000108"/>
            <a:ext cx="3643338" cy="642942"/>
          </a:xfrm>
          <a:prstGeom prst="roundRect">
            <a:avLst/>
          </a:prstGeom>
          <a:solidFill>
            <a:srgbClr val="FFFF99"/>
          </a:solidFill>
          <a:ln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i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МЕТОД</a:t>
            </a:r>
            <a:endParaRPr lang="ru-RU" sz="3200" b="1" i="1" dirty="0">
              <a:solidFill>
                <a:srgbClr val="CC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643438" y="1928802"/>
            <a:ext cx="3500462" cy="71438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000" b="1" i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ДЕЯТЕЛЬНОСТНЫЙ</a:t>
            </a:r>
            <a:endParaRPr lang="ru-RU" sz="3000" b="1" i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1259632" y="4149080"/>
            <a:ext cx="6768752" cy="994432"/>
          </a:xfrm>
          <a:prstGeom prst="roundRect">
            <a:avLst/>
          </a:prstGeom>
          <a:solidFill>
            <a:srgbClr val="FFCCFF">
              <a:alpha val="76863"/>
            </a:srgbClr>
          </a:solidFill>
          <a:ln>
            <a:solidFill>
              <a:srgbClr val="FF3399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Применяют на различных </a:t>
            </a:r>
          </a:p>
          <a:p>
            <a:pPr algn="ctr"/>
            <a:r>
              <a:rPr lang="ru-RU" sz="36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этапах урока.</a:t>
            </a:r>
            <a:endParaRPr lang="ru-RU" sz="3600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2739398" y="5445224"/>
            <a:ext cx="3643338" cy="785818"/>
          </a:xfrm>
          <a:prstGeom prst="roundRect">
            <a:avLst/>
          </a:prstGeom>
          <a:solidFill>
            <a:srgbClr val="FFFF99"/>
          </a:solidFill>
          <a:ln>
            <a:solidFill>
              <a:srgbClr val="FF99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i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УСПЕХ</a:t>
            </a:r>
            <a:endParaRPr lang="ru-RU" sz="3200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467544" y="3071810"/>
            <a:ext cx="2500330" cy="714380"/>
          </a:xfrm>
          <a:prstGeom prst="roundRect">
            <a:avLst/>
          </a:prstGeom>
          <a:solidFill>
            <a:srgbClr val="66FF33">
              <a:alpha val="50196"/>
            </a:srgbClr>
          </a:solidFill>
          <a:ln>
            <a:solidFill>
              <a:srgbClr val="92D05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000" b="1" i="1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РАЗВИВАЕТ</a:t>
            </a:r>
            <a:endParaRPr lang="ru-RU" sz="3000" b="1" i="1" dirty="0">
              <a:solidFill>
                <a:srgbClr val="00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3096588" y="3071810"/>
            <a:ext cx="3286148" cy="714380"/>
          </a:xfrm>
          <a:prstGeom prst="roundRect">
            <a:avLst/>
          </a:prstGeom>
          <a:solidFill>
            <a:srgbClr val="92D050">
              <a:alpha val="50196"/>
            </a:srgbClr>
          </a:solidFill>
          <a:ln>
            <a:solidFill>
              <a:srgbClr val="92D05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000" b="1" i="1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АКТИВИЗИРУЕТ</a:t>
            </a:r>
            <a:endParaRPr lang="ru-RU" sz="3000" b="1" i="1" dirty="0">
              <a:solidFill>
                <a:srgbClr val="00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6516216" y="3071810"/>
            <a:ext cx="2286016" cy="714380"/>
          </a:xfrm>
          <a:prstGeom prst="roundRect">
            <a:avLst/>
          </a:prstGeom>
          <a:solidFill>
            <a:srgbClr val="92D050">
              <a:alpha val="50196"/>
            </a:srgbClr>
          </a:solidFill>
          <a:ln>
            <a:solidFill>
              <a:srgbClr val="92D05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000" b="1" i="1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УЧИТ</a:t>
            </a:r>
            <a:endParaRPr lang="ru-RU" sz="3000" b="1" i="1" dirty="0">
              <a:solidFill>
                <a:srgbClr val="00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032108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Admin\Мои документы\ИННА\материалы_к_презентациям\126 фоны для презентаций\Fon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42908" y="0"/>
            <a:ext cx="9286908" cy="6858000"/>
          </a:xfrm>
          <a:prstGeom prst="rect">
            <a:avLst/>
          </a:prstGeom>
          <a:solidFill>
            <a:srgbClr val="FFFF00"/>
          </a:solidFill>
          <a:scene3d>
            <a:camera prst="orthographicFront"/>
            <a:lightRig rig="threePt" dir="t"/>
          </a:scene3d>
          <a:sp3d>
            <a:bevelT/>
          </a:sp3d>
        </p:spPr>
      </p:pic>
      <p:sp>
        <p:nvSpPr>
          <p:cNvPr id="6" name="TextBox 5"/>
          <p:cNvSpPr txBox="1"/>
          <p:nvPr/>
        </p:nvSpPr>
        <p:spPr>
          <a:xfrm>
            <a:off x="1042759" y="1833942"/>
            <a:ext cx="64294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Спасибо за внимание</a:t>
            </a:r>
            <a:endParaRPr lang="ru-RU" sz="4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52" name="Picture 4" descr="C:\Documents and Settings\Admin\Мои документы\ИННА\материалы_к_презентациям\Рисунки .png\38.png"/>
          <p:cNvPicPr>
            <a:picLocks noChangeAspect="1" noChangeArrowheads="1"/>
          </p:cNvPicPr>
          <p:nvPr/>
        </p:nvPicPr>
        <p:blipFill>
          <a:blip r:embed="rId3" cstate="print">
            <a:lum bright="-7000" contrast="12000"/>
          </a:blip>
          <a:srcRect/>
          <a:stretch>
            <a:fillRect/>
          </a:stretch>
        </p:blipFill>
        <p:spPr bwMode="auto">
          <a:xfrm rot="18811498">
            <a:off x="2786050" y="5500702"/>
            <a:ext cx="1219200" cy="1219200"/>
          </a:xfrm>
          <a:prstGeom prst="rect">
            <a:avLst/>
          </a:prstGeom>
          <a:noFill/>
          <a:effectLst>
            <a:outerShdw blurRad="50800" dist="50800" dir="5400000" algn="ctr" rotWithShape="0">
              <a:schemeClr val="accent5">
                <a:lumMod val="60000"/>
                <a:lumOff val="40000"/>
              </a:schemeClr>
            </a:outerShdw>
          </a:effectLst>
        </p:spPr>
      </p:pic>
      <p:pic>
        <p:nvPicPr>
          <p:cNvPr id="7" name="Picture 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268760"/>
            <a:ext cx="6212547" cy="3687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 descr="C:\Documents and Settings\Admin\Мои документы\ИННА\материалы_к_презентациям\Рисунки .png\23.png"/>
          <p:cNvPicPr>
            <a:picLocks noChangeAspect="1" noChangeArrowheads="1"/>
          </p:cNvPicPr>
          <p:nvPr/>
        </p:nvPicPr>
        <p:blipFill>
          <a:blip r:embed="rId5" cstate="print">
            <a:lum bright="-11000" contrast="23000"/>
          </a:blip>
          <a:srcRect/>
          <a:stretch>
            <a:fillRect/>
          </a:stretch>
        </p:blipFill>
        <p:spPr bwMode="auto">
          <a:xfrm>
            <a:off x="0" y="4357694"/>
            <a:ext cx="2071670" cy="229077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9471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Ferst\Desktop\img1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44688" y="0"/>
            <a:ext cx="938868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99592" y="764704"/>
            <a:ext cx="7776864" cy="1752600"/>
          </a:xfrm>
        </p:spPr>
        <p:txBody>
          <a:bodyPr>
            <a:noAutofit/>
          </a:bodyPr>
          <a:lstStyle/>
          <a:p>
            <a:r>
              <a:rPr lang="ru-RU" sz="4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У. </a:t>
            </a:r>
            <a:r>
              <a:rPr lang="ru-RU" sz="4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Глассер</a:t>
            </a:r>
            <a:endParaRPr lang="ru-RU" sz="4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8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Если ребёнку удается добиться успеха в школе,                 у него есть все шансы на успех в жизни.</a:t>
            </a:r>
            <a:endParaRPr lang="ru-RU" sz="4800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Users\Ferst\Desktop\Sovy51-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5" y="1"/>
            <a:ext cx="2060848" cy="2060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15200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Ferst\Desktop\img1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5985" y="0"/>
            <a:ext cx="928118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84206" y="3429000"/>
            <a:ext cx="7276226" cy="1752600"/>
          </a:xfrm>
        </p:spPr>
        <p:txBody>
          <a:bodyPr>
            <a:noAutofit/>
          </a:bodyPr>
          <a:lstStyle/>
          <a:p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Основной закон начального общего образования гласит: «… младший школьник должен учиться на успех».</a:t>
            </a:r>
            <a:endParaRPr lang="ru-RU" sz="3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115616" y="476672"/>
            <a:ext cx="756084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О.В. </a:t>
            </a:r>
            <a:r>
              <a:rPr lang="ru-RU" sz="3200" dirty="0" err="1">
                <a:latin typeface="Times New Roman" pitchFamily="18" charset="0"/>
                <a:cs typeface="Times New Roman" pitchFamily="18" charset="0"/>
              </a:rPr>
              <a:t>Дрокиной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, И.А. Гришановой, </a:t>
            </a: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А.Г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. Ивашкина, О.В. </a:t>
            </a:r>
            <a:r>
              <a:rPr lang="ru-RU" sz="3200" dirty="0" err="1">
                <a:latin typeface="Times New Roman" pitchFamily="18" charset="0"/>
                <a:cs typeface="Times New Roman" pitchFamily="18" charset="0"/>
              </a:rPr>
              <a:t>Хухлаевой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, </a:t>
            </a: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О.А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. Яшновой и др. </a:t>
            </a: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Н.А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3200" dirty="0" err="1">
                <a:latin typeface="Times New Roman" pitchFamily="18" charset="0"/>
                <a:cs typeface="Times New Roman" pitchFamily="18" charset="0"/>
              </a:rPr>
              <a:t>Менчинская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, Л.И. </a:t>
            </a:r>
            <a:r>
              <a:rPr lang="ru-RU" sz="3200" dirty="0" err="1">
                <a:latin typeface="Times New Roman" pitchFamily="18" charset="0"/>
                <a:cs typeface="Times New Roman" pitchFamily="18" charset="0"/>
              </a:rPr>
              <a:t>Божович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222245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Ferst\Desktop\img1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44688" y="0"/>
            <a:ext cx="928118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99592" y="404664"/>
            <a:ext cx="7704856" cy="5760640"/>
          </a:xfrm>
        </p:spPr>
        <p:txBody>
          <a:bodyPr>
            <a:noAutofit/>
          </a:bodyPr>
          <a:lstStyle/>
          <a:p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Для младшего школьника успешность в воспитании и обучении – это </a:t>
            </a:r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             </a:t>
            </a:r>
          </a:p>
          <a:p>
            <a:pPr marL="457200" indent="-457200" algn="l">
              <a:buFont typeface="Wingdings" pitchFamily="2" charset="2"/>
              <a:buChar char="Ø"/>
            </a:pP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достижения </a:t>
            </a:r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ребёнка в социально значимой деятельности (учёбе);                          </a:t>
            </a:r>
            <a:endParaRPr lang="ru-RU" sz="2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-457200" algn="l">
              <a:buFont typeface="Wingdings" pitchFamily="2" charset="2"/>
              <a:buChar char="Ø"/>
            </a:pP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их </a:t>
            </a:r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признании со стороны других участников образовательного процесса                                   (педагогов, родителей, </a:t>
            </a:r>
            <a:r>
              <a:rPr lang="ru-RU" sz="2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референтной</a:t>
            </a:r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группы);   </a:t>
            </a:r>
          </a:p>
          <a:p>
            <a:pPr marL="457200" indent="-457200" algn="l">
              <a:buFont typeface="Wingdings" pitchFamily="2" charset="2"/>
              <a:buChar char="Ø"/>
            </a:pP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удовлетворенность </a:t>
            </a:r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ученика деятельностью и ее результатами.</a:t>
            </a:r>
          </a:p>
        </p:txBody>
      </p:sp>
      <p:pic>
        <p:nvPicPr>
          <p:cNvPr id="3074" name="Picture 2" descr="C:\Users\Ferst\Desktop\1395707_2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4855172"/>
            <a:ext cx="3384376" cy="17918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82103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" descr="C:\Users\Ferst\Desktop\img1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44688" y="0"/>
            <a:ext cx="928118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ятно 1 1"/>
          <p:cNvSpPr/>
          <p:nvPr/>
        </p:nvSpPr>
        <p:spPr>
          <a:xfrm>
            <a:off x="3131840" y="2430180"/>
            <a:ext cx="2592288" cy="2448272"/>
          </a:xfrm>
          <a:prstGeom prst="irregularSeal1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707904" y="3284984"/>
            <a:ext cx="1584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err="1" smtClean="0"/>
              <a:t>Технология</a:t>
            </a:r>
            <a:endParaRPr lang="ru-RU" b="1" dirty="0"/>
          </a:p>
        </p:txBody>
      </p:sp>
      <p:sp>
        <p:nvSpPr>
          <p:cNvPr id="5" name="Овал 4"/>
          <p:cNvSpPr/>
          <p:nvPr/>
        </p:nvSpPr>
        <p:spPr>
          <a:xfrm>
            <a:off x="957666" y="2487809"/>
            <a:ext cx="1854360" cy="1213451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611560" y="4018582"/>
            <a:ext cx="1996614" cy="1304145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2534405" y="5256644"/>
            <a:ext cx="1944283" cy="1235710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4926385" y="5202618"/>
            <a:ext cx="2093887" cy="1289736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6444381" y="4018582"/>
            <a:ext cx="1832989" cy="1138874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6369159" y="2603760"/>
            <a:ext cx="1734621" cy="1050556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4953435" y="1314398"/>
            <a:ext cx="1916995" cy="1115782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2012435" y="1393156"/>
            <a:ext cx="1695469" cy="1023448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249782" y="1738312"/>
            <a:ext cx="115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err="1"/>
              <a:t>И</a:t>
            </a:r>
            <a:r>
              <a:rPr lang="en-US" dirty="0" err="1" smtClean="0"/>
              <a:t>гровая</a:t>
            </a:r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957666" y="2801494"/>
            <a:ext cx="16499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П</a:t>
            </a:r>
            <a:r>
              <a:rPr lang="en-US" dirty="0" err="1" smtClean="0"/>
              <a:t>роблемное</a:t>
            </a:r>
            <a:r>
              <a:rPr lang="en-US" dirty="0" smtClean="0"/>
              <a:t> </a:t>
            </a:r>
            <a:r>
              <a:rPr lang="en-US" dirty="0" err="1" smtClean="0"/>
              <a:t>обучение</a:t>
            </a:r>
            <a:endParaRPr lang="ru-RU" dirty="0"/>
          </a:p>
        </p:txBody>
      </p:sp>
      <p:sp>
        <p:nvSpPr>
          <p:cNvPr id="16" name="TextBox 15"/>
          <p:cNvSpPr txBox="1"/>
          <p:nvPr/>
        </p:nvSpPr>
        <p:spPr>
          <a:xfrm>
            <a:off x="734205" y="4333943"/>
            <a:ext cx="1800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/>
              <a:t>И</a:t>
            </a:r>
            <a:r>
              <a:rPr lang="en-US" sz="1600" dirty="0" err="1" smtClean="0"/>
              <a:t>нформационно-коммуникаци-онн</a:t>
            </a:r>
            <a:r>
              <a:rPr lang="ru-RU" sz="1600" dirty="0" err="1" smtClean="0"/>
              <a:t>ая</a:t>
            </a:r>
            <a:endParaRPr lang="ru-RU" sz="1600" dirty="0"/>
          </a:p>
        </p:txBody>
      </p:sp>
      <p:sp>
        <p:nvSpPr>
          <p:cNvPr id="17" name="TextBox 16"/>
          <p:cNvSpPr txBox="1"/>
          <p:nvPr/>
        </p:nvSpPr>
        <p:spPr>
          <a:xfrm>
            <a:off x="2825846" y="5425841"/>
            <a:ext cx="11521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/>
              <a:t>П</a:t>
            </a:r>
            <a:r>
              <a:rPr lang="en-US" sz="1600" dirty="0" err="1" smtClean="0"/>
              <a:t>роектно-исследова-тельск</a:t>
            </a:r>
            <a:r>
              <a:rPr lang="ru-RU" sz="1600" dirty="0" err="1" smtClean="0"/>
              <a:t>ая</a:t>
            </a:r>
            <a:endParaRPr lang="ru-RU" sz="1600" dirty="0"/>
          </a:p>
        </p:txBody>
      </p:sp>
      <p:sp>
        <p:nvSpPr>
          <p:cNvPr id="18" name="TextBox 17"/>
          <p:cNvSpPr txBox="1"/>
          <p:nvPr/>
        </p:nvSpPr>
        <p:spPr>
          <a:xfrm>
            <a:off x="4977871" y="5582111"/>
            <a:ext cx="19769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/>
              <a:t>Л</a:t>
            </a:r>
            <a:r>
              <a:rPr lang="en-US" sz="1600" dirty="0" err="1" smtClean="0"/>
              <a:t>ичностно-ориентированн</a:t>
            </a:r>
            <a:r>
              <a:rPr lang="ru-RU" sz="1600" dirty="0" err="1" smtClean="0"/>
              <a:t>ая</a:t>
            </a:r>
            <a:endParaRPr lang="ru-RU" sz="1600" dirty="0"/>
          </a:p>
        </p:txBody>
      </p:sp>
      <p:sp>
        <p:nvSpPr>
          <p:cNvPr id="19" name="TextBox 18"/>
          <p:cNvSpPr txBox="1"/>
          <p:nvPr/>
        </p:nvSpPr>
        <p:spPr>
          <a:xfrm>
            <a:off x="6611143" y="4295631"/>
            <a:ext cx="15841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/>
              <a:t>Р</a:t>
            </a:r>
            <a:r>
              <a:rPr lang="en-US" sz="1600" dirty="0" err="1" smtClean="0"/>
              <a:t>азвивающее</a:t>
            </a:r>
            <a:r>
              <a:rPr lang="en-US" sz="1600" dirty="0" smtClean="0"/>
              <a:t> </a:t>
            </a:r>
            <a:r>
              <a:rPr lang="en-US" sz="1600" dirty="0" err="1" smtClean="0"/>
              <a:t>обучение</a:t>
            </a:r>
            <a:endParaRPr lang="ru-RU" sz="1600" dirty="0"/>
          </a:p>
        </p:txBody>
      </p:sp>
      <p:sp>
        <p:nvSpPr>
          <p:cNvPr id="20" name="TextBox 19"/>
          <p:cNvSpPr txBox="1"/>
          <p:nvPr/>
        </p:nvSpPr>
        <p:spPr>
          <a:xfrm>
            <a:off x="6444381" y="2925258"/>
            <a:ext cx="15841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err="1" smtClean="0"/>
              <a:t>Групповая</a:t>
            </a:r>
            <a:endParaRPr lang="ru-RU" sz="1600" dirty="0"/>
          </a:p>
        </p:txBody>
      </p:sp>
      <p:sp>
        <p:nvSpPr>
          <p:cNvPr id="21" name="TextBox 20"/>
          <p:cNvSpPr txBox="1"/>
          <p:nvPr/>
        </p:nvSpPr>
        <p:spPr>
          <a:xfrm>
            <a:off x="5119844" y="1612493"/>
            <a:ext cx="15841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err="1" smtClean="0"/>
              <a:t>Здоровьесбере-гающая</a:t>
            </a:r>
            <a:endParaRPr lang="ru-RU" sz="16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1295673" y="404664"/>
            <a:ext cx="689964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Современные образовательные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технологии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722341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Ferst\Desktop\img1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44688" y="14599"/>
            <a:ext cx="928118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827584" y="404664"/>
            <a:ext cx="8064896" cy="1752600"/>
          </a:xfrm>
        </p:spPr>
        <p:txBody>
          <a:bodyPr>
            <a:normAutofit/>
          </a:bodyPr>
          <a:lstStyle/>
          <a:p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Проектная 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деятельность</a:t>
            </a:r>
          </a:p>
          <a:p>
            <a:pPr algn="l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Цель: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повышение качества обучения и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     </a:t>
            </a:r>
          </a:p>
          <a:p>
            <a:pPr algn="l"/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развитие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личности обучающегося.</a:t>
            </a:r>
          </a:p>
          <a:p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043608" y="1700808"/>
            <a:ext cx="7560840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Задачи: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pPr marL="457200" lvl="0" indent="-457200">
              <a:buFont typeface="Wingdings" pitchFamily="2" charset="2"/>
              <a:buChar char="Ø"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аучить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учащихся планированию учебной деятельности исходя от возникшей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проблемы; 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pPr marL="457200" lvl="0" indent="-457200">
              <a:buFont typeface="Wingdings" pitchFamily="2" charset="2"/>
              <a:buChar char="Ø"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ф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ормировать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умения и навыки работы в парах, в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группах;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pPr marL="457200" lvl="0" indent="-457200">
              <a:buFont typeface="Wingdings" pitchFamily="2" charset="2"/>
              <a:buChar char="Ø"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азвивать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коммуникативные навыки и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умения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457200" lvl="0" indent="-457200">
              <a:buFont typeface="Wingdings" pitchFamily="2" charset="2"/>
              <a:buChar char="Ø"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азвивать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умение ориентироваться в информационном пространстве. </a:t>
            </a:r>
          </a:p>
        </p:txBody>
      </p:sp>
    </p:spTree>
    <p:extLst>
      <p:ext uri="{BB962C8B-B14F-4D97-AF65-F5344CB8AC3E}">
        <p14:creationId xmlns:p14="http://schemas.microsoft.com/office/powerpoint/2010/main" val="4096919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Picture 2" descr="C:\Users\Ferst\Desktop\img1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44688" y="0"/>
            <a:ext cx="928118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Группа 67"/>
          <p:cNvGrpSpPr>
            <a:grpSpLocks/>
          </p:cNvGrpSpPr>
          <p:nvPr/>
        </p:nvGrpSpPr>
        <p:grpSpPr bwMode="auto">
          <a:xfrm>
            <a:off x="250825" y="981075"/>
            <a:ext cx="8893175" cy="3519488"/>
            <a:chOff x="2555776" y="980728"/>
            <a:chExt cx="8892480" cy="3519842"/>
          </a:xfrm>
        </p:grpSpPr>
        <p:grpSp>
          <p:nvGrpSpPr>
            <p:cNvPr id="17425" name="Группа 49"/>
            <p:cNvGrpSpPr>
              <a:grpSpLocks/>
            </p:cNvGrpSpPr>
            <p:nvPr/>
          </p:nvGrpSpPr>
          <p:grpSpPr bwMode="auto">
            <a:xfrm>
              <a:off x="2555776" y="980728"/>
              <a:ext cx="8892480" cy="2672680"/>
              <a:chOff x="0" y="2204864"/>
              <a:chExt cx="8892480" cy="2672680"/>
            </a:xfrm>
          </p:grpSpPr>
          <p:cxnSp>
            <p:nvCxnSpPr>
              <p:cNvPr id="18" name="Прямая соединительная линия 17"/>
              <p:cNvCxnSpPr/>
              <p:nvPr/>
            </p:nvCxnSpPr>
            <p:spPr>
              <a:xfrm>
                <a:off x="4500211" y="3428950"/>
                <a:ext cx="0" cy="431843"/>
              </a:xfrm>
              <a:prstGeom prst="line">
                <a:avLst/>
              </a:prstGeom>
              <a:ln w="50800">
                <a:solidFill>
                  <a:schemeClr val="accent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7431" name="Группа 48"/>
              <p:cNvGrpSpPr>
                <a:grpSpLocks/>
              </p:cNvGrpSpPr>
              <p:nvPr/>
            </p:nvGrpSpPr>
            <p:grpSpPr bwMode="auto">
              <a:xfrm>
                <a:off x="0" y="2204864"/>
                <a:ext cx="8892480" cy="2672680"/>
                <a:chOff x="0" y="2204864"/>
                <a:chExt cx="8892480" cy="2672680"/>
              </a:xfrm>
            </p:grpSpPr>
            <p:sp>
              <p:nvSpPr>
                <p:cNvPr id="6" name="Скругленный прямоугольник 5"/>
                <p:cNvSpPr/>
                <p:nvPr/>
              </p:nvSpPr>
              <p:spPr>
                <a:xfrm>
                  <a:off x="0" y="3860794"/>
                  <a:ext cx="2663617" cy="863687"/>
                </a:xfrm>
                <a:prstGeom prst="roundRect">
                  <a:avLst/>
                </a:prstGeom>
                <a:gradFill flip="none" rotWithShape="1">
                  <a:gsLst>
                    <a:gs pos="0">
                      <a:srgbClr val="00B0F0">
                        <a:tint val="66000"/>
                        <a:satMod val="160000"/>
                      </a:srgbClr>
                    </a:gs>
                    <a:gs pos="50000">
                      <a:srgbClr val="00B0F0">
                        <a:tint val="44500"/>
                        <a:satMod val="160000"/>
                      </a:srgbClr>
                    </a:gs>
                    <a:gs pos="100000">
                      <a:srgbClr val="00B0F0">
                        <a:tint val="23500"/>
                        <a:satMod val="160000"/>
                      </a:srgbClr>
                    </a:gs>
                  </a:gsLst>
                  <a:lin ang="16200000" scaled="1"/>
                  <a:tileRect/>
                </a:gra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ru-RU" sz="2400" b="1" dirty="0">
                      <a:solidFill>
                        <a:schemeClr val="tx1"/>
                      </a:solidFill>
                    </a:rPr>
                    <a:t>индивидуальная</a:t>
                  </a:r>
                </a:p>
              </p:txBody>
            </p:sp>
            <p:cxnSp>
              <p:nvCxnSpPr>
                <p:cNvPr id="16" name="Прямая соединительная линия 15"/>
                <p:cNvCxnSpPr/>
                <p:nvPr/>
              </p:nvCxnSpPr>
              <p:spPr>
                <a:xfrm flipH="1">
                  <a:off x="2052478" y="3357505"/>
                  <a:ext cx="1150847" cy="503289"/>
                </a:xfrm>
                <a:prstGeom prst="line">
                  <a:avLst/>
                </a:prstGeom>
                <a:ln w="50800">
                  <a:solidFill>
                    <a:schemeClr val="accent6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17434" name="Группа 47"/>
                <p:cNvGrpSpPr>
                  <a:grpSpLocks/>
                </p:cNvGrpSpPr>
                <p:nvPr/>
              </p:nvGrpSpPr>
              <p:grpSpPr bwMode="auto">
                <a:xfrm>
                  <a:off x="0" y="2204864"/>
                  <a:ext cx="8892480" cy="2672680"/>
                  <a:chOff x="0" y="2204864"/>
                  <a:chExt cx="8892480" cy="2672680"/>
                </a:xfrm>
              </p:grpSpPr>
              <p:sp>
                <p:nvSpPr>
                  <p:cNvPr id="5" name="Скругленный прямоугольник 4"/>
                  <p:cNvSpPr/>
                  <p:nvPr/>
                </p:nvSpPr>
                <p:spPr>
                  <a:xfrm>
                    <a:off x="3060461" y="2204864"/>
                    <a:ext cx="2808069" cy="1224086"/>
                  </a:xfrm>
                  <a:prstGeom prst="roundRect">
                    <a:avLst/>
                  </a:prstGeom>
                  <a:gradFill flip="none" rotWithShape="1">
                    <a:gsLst>
                      <a:gs pos="0">
                        <a:srgbClr val="00B0F0">
                          <a:tint val="66000"/>
                          <a:satMod val="160000"/>
                        </a:srgbClr>
                      </a:gs>
                      <a:gs pos="50000">
                        <a:srgbClr val="00B0F0">
                          <a:tint val="44500"/>
                          <a:satMod val="160000"/>
                        </a:srgbClr>
                      </a:gs>
                      <a:gs pos="100000">
                        <a:srgbClr val="00B0F0">
                          <a:tint val="23500"/>
                          <a:satMod val="160000"/>
                        </a:srgbClr>
                      </a:gs>
                    </a:gsLst>
                    <a:lin ang="16200000" scaled="1"/>
                    <a:tileRect/>
                  </a:gradFill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r>
                      <a:rPr lang="ru-RU" sz="2800" b="1" dirty="0">
                        <a:solidFill>
                          <a:schemeClr val="tx1"/>
                        </a:solidFill>
                      </a:rPr>
                      <a:t>Формы проектной деятельности</a:t>
                    </a:r>
                  </a:p>
                </p:txBody>
              </p:sp>
              <p:sp>
                <p:nvSpPr>
                  <p:cNvPr id="7" name="Скругленный прямоугольник 6"/>
                  <p:cNvSpPr/>
                  <p:nvPr/>
                </p:nvSpPr>
                <p:spPr>
                  <a:xfrm>
                    <a:off x="3636679" y="3860794"/>
                    <a:ext cx="1727065" cy="944657"/>
                  </a:xfrm>
                  <a:prstGeom prst="roundRect">
                    <a:avLst/>
                  </a:prstGeom>
                  <a:gradFill flip="none" rotWithShape="1">
                    <a:gsLst>
                      <a:gs pos="0">
                        <a:srgbClr val="00B0F0">
                          <a:tint val="66000"/>
                          <a:satMod val="160000"/>
                        </a:srgbClr>
                      </a:gs>
                      <a:gs pos="50000">
                        <a:srgbClr val="00B0F0">
                          <a:tint val="44500"/>
                          <a:satMod val="160000"/>
                        </a:srgbClr>
                      </a:gs>
                      <a:gs pos="100000">
                        <a:srgbClr val="00B0F0">
                          <a:tint val="23500"/>
                          <a:satMod val="160000"/>
                        </a:srgbClr>
                      </a:gs>
                    </a:gsLst>
                    <a:lin ang="16200000" scaled="1"/>
                    <a:tileRect/>
                  </a:gradFill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r>
                      <a:rPr lang="ru-RU" sz="2400" b="1" dirty="0">
                        <a:solidFill>
                          <a:schemeClr val="tx1"/>
                        </a:solidFill>
                      </a:rPr>
                      <a:t>групповая</a:t>
                    </a:r>
                  </a:p>
                </p:txBody>
              </p:sp>
              <p:sp>
                <p:nvSpPr>
                  <p:cNvPr id="8" name="Скругленный прямоугольник 7"/>
                  <p:cNvSpPr/>
                  <p:nvPr/>
                </p:nvSpPr>
                <p:spPr>
                  <a:xfrm>
                    <a:off x="5939961" y="3932238"/>
                    <a:ext cx="2231851" cy="944658"/>
                  </a:xfrm>
                  <a:prstGeom prst="roundRect">
                    <a:avLst/>
                  </a:prstGeom>
                  <a:gradFill flip="none" rotWithShape="1">
                    <a:gsLst>
                      <a:gs pos="0">
                        <a:srgbClr val="00B0F0">
                          <a:tint val="66000"/>
                          <a:satMod val="160000"/>
                        </a:srgbClr>
                      </a:gs>
                      <a:gs pos="50000">
                        <a:srgbClr val="00B0F0">
                          <a:tint val="44500"/>
                          <a:satMod val="160000"/>
                        </a:srgbClr>
                      </a:gs>
                      <a:gs pos="100000">
                        <a:srgbClr val="00B0F0">
                          <a:tint val="23500"/>
                          <a:satMod val="160000"/>
                        </a:srgbClr>
                      </a:gs>
                    </a:gsLst>
                    <a:lin ang="16200000" scaled="1"/>
                    <a:tileRect/>
                  </a:gradFill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r>
                      <a:rPr lang="ru-RU" sz="2400" b="1" dirty="0">
                        <a:solidFill>
                          <a:schemeClr val="tx1"/>
                        </a:solidFill>
                      </a:rPr>
                      <a:t>коллективная</a:t>
                    </a:r>
                  </a:p>
                </p:txBody>
              </p:sp>
              <p:sp>
                <p:nvSpPr>
                  <p:cNvPr id="9" name="Скругленный прямоугольник 8"/>
                  <p:cNvSpPr/>
                  <p:nvPr/>
                </p:nvSpPr>
                <p:spPr>
                  <a:xfrm>
                    <a:off x="6660629" y="2565263"/>
                    <a:ext cx="2231851" cy="943070"/>
                  </a:xfrm>
                  <a:prstGeom prst="roundRect">
                    <a:avLst/>
                  </a:prstGeom>
                  <a:gradFill flip="none" rotWithShape="1">
                    <a:gsLst>
                      <a:gs pos="0">
                        <a:srgbClr val="00B0F0">
                          <a:tint val="66000"/>
                          <a:satMod val="160000"/>
                        </a:srgbClr>
                      </a:gs>
                      <a:gs pos="50000">
                        <a:srgbClr val="00B0F0">
                          <a:tint val="44500"/>
                          <a:satMod val="160000"/>
                        </a:srgbClr>
                      </a:gs>
                      <a:gs pos="100000">
                        <a:srgbClr val="00B0F0">
                          <a:tint val="23500"/>
                          <a:satMod val="160000"/>
                        </a:srgbClr>
                      </a:gs>
                    </a:gsLst>
                    <a:lin ang="16200000" scaled="1"/>
                    <a:tileRect/>
                  </a:gradFill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r>
                      <a:rPr lang="ru-RU" sz="2400" b="1" dirty="0">
                        <a:solidFill>
                          <a:schemeClr val="tx1"/>
                        </a:solidFill>
                      </a:rPr>
                      <a:t>долгосрочная</a:t>
                    </a:r>
                  </a:p>
                </p:txBody>
              </p:sp>
              <p:sp>
                <p:nvSpPr>
                  <p:cNvPr id="10" name="Скругленный прямоугольник 9"/>
                  <p:cNvSpPr/>
                  <p:nvPr/>
                </p:nvSpPr>
                <p:spPr>
                  <a:xfrm>
                    <a:off x="0" y="2492231"/>
                    <a:ext cx="2339792" cy="944657"/>
                  </a:xfrm>
                  <a:prstGeom prst="roundRect">
                    <a:avLst/>
                  </a:prstGeom>
                  <a:gradFill flip="none" rotWithShape="1">
                    <a:gsLst>
                      <a:gs pos="0">
                        <a:srgbClr val="00B0F0">
                          <a:tint val="66000"/>
                          <a:satMod val="160000"/>
                        </a:srgbClr>
                      </a:gs>
                      <a:gs pos="50000">
                        <a:srgbClr val="00B0F0">
                          <a:tint val="44500"/>
                          <a:satMod val="160000"/>
                        </a:srgbClr>
                      </a:gs>
                      <a:gs pos="100000">
                        <a:srgbClr val="00B0F0">
                          <a:tint val="23500"/>
                          <a:satMod val="160000"/>
                        </a:srgbClr>
                      </a:gs>
                    </a:gsLst>
                    <a:lin ang="16200000" scaled="1"/>
                    <a:tileRect/>
                  </a:gradFill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r>
                      <a:rPr lang="ru-RU" sz="2400" b="1" dirty="0">
                        <a:solidFill>
                          <a:schemeClr val="tx1"/>
                        </a:solidFill>
                      </a:rPr>
                      <a:t>краткосрочная</a:t>
                    </a:r>
                  </a:p>
                </p:txBody>
              </p:sp>
              <p:cxnSp>
                <p:nvCxnSpPr>
                  <p:cNvPr id="12" name="Прямая соединительная линия 11"/>
                  <p:cNvCxnSpPr>
                    <a:endCxn id="10" idx="3"/>
                  </p:cNvCxnSpPr>
                  <p:nvPr/>
                </p:nvCxnSpPr>
                <p:spPr>
                  <a:xfrm flipH="1" flipV="1">
                    <a:off x="2339792" y="2965354"/>
                    <a:ext cx="720669" cy="31753"/>
                  </a:xfrm>
                  <a:prstGeom prst="line">
                    <a:avLst/>
                  </a:prstGeom>
                  <a:ln w="50800">
                    <a:solidFill>
                      <a:schemeClr val="accent6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0" name="Прямая соединительная линия 19"/>
                  <p:cNvCxnSpPr>
                    <a:endCxn id="8" idx="0"/>
                  </p:cNvCxnSpPr>
                  <p:nvPr/>
                </p:nvCxnSpPr>
                <p:spPr>
                  <a:xfrm>
                    <a:off x="5868529" y="3357505"/>
                    <a:ext cx="1187357" cy="574733"/>
                  </a:xfrm>
                  <a:prstGeom prst="line">
                    <a:avLst/>
                  </a:prstGeom>
                  <a:ln w="50800">
                    <a:solidFill>
                      <a:schemeClr val="accent6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8" name="Прямая соединительная линия 27"/>
                  <p:cNvCxnSpPr>
                    <a:stCxn id="9" idx="1"/>
                  </p:cNvCxnSpPr>
                  <p:nvPr/>
                </p:nvCxnSpPr>
                <p:spPr>
                  <a:xfrm flipH="1" flipV="1">
                    <a:off x="5868529" y="2997107"/>
                    <a:ext cx="792100" cy="39691"/>
                  </a:xfrm>
                  <a:prstGeom prst="line">
                    <a:avLst/>
                  </a:prstGeom>
                  <a:ln w="50800">
                    <a:solidFill>
                      <a:schemeClr val="accent6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grpSp>
          <p:nvGrpSpPr>
            <p:cNvPr id="17426" name="Группа 66"/>
            <p:cNvGrpSpPr>
              <a:grpSpLocks/>
            </p:cNvGrpSpPr>
            <p:nvPr/>
          </p:nvGrpSpPr>
          <p:grpSpPr bwMode="auto">
            <a:xfrm>
              <a:off x="5364088" y="2204864"/>
              <a:ext cx="3440994" cy="2295706"/>
              <a:chOff x="5364088" y="2204864"/>
              <a:chExt cx="3440994" cy="2295706"/>
            </a:xfrm>
          </p:grpSpPr>
          <p:sp>
            <p:nvSpPr>
              <p:cNvPr id="51" name="Овал 50"/>
              <p:cNvSpPr/>
              <p:nvPr/>
            </p:nvSpPr>
            <p:spPr>
              <a:xfrm>
                <a:off x="5363845" y="3716266"/>
                <a:ext cx="3441431" cy="784304"/>
              </a:xfrm>
              <a:prstGeom prst="ellipse">
                <a:avLst/>
              </a:prstGeom>
              <a:gradFill flip="none" rotWithShape="1">
                <a:gsLst>
                  <a:gs pos="0">
                    <a:srgbClr val="00B0F0">
                      <a:tint val="66000"/>
                      <a:satMod val="160000"/>
                    </a:srgbClr>
                  </a:gs>
                  <a:gs pos="50000">
                    <a:srgbClr val="00B0F0">
                      <a:tint val="44500"/>
                      <a:satMod val="160000"/>
                    </a:srgbClr>
                  </a:gs>
                  <a:gs pos="100000">
                    <a:srgbClr val="00B0F0">
                      <a:tint val="23500"/>
                      <a:satMod val="160000"/>
                    </a:srgbClr>
                  </a:gs>
                </a:gsLst>
                <a:lin ang="16200000" scaled="1"/>
                <a:tileRect/>
              </a:gra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sz="2400" i="1" dirty="0">
                    <a:solidFill>
                      <a:schemeClr val="tx1"/>
                    </a:solidFill>
                  </a:rPr>
                  <a:t>результат</a:t>
                </a:r>
              </a:p>
            </p:txBody>
          </p:sp>
          <p:cxnSp>
            <p:nvCxnSpPr>
              <p:cNvPr id="58" name="Прямая со стрелкой 57"/>
              <p:cNvCxnSpPr/>
              <p:nvPr/>
            </p:nvCxnSpPr>
            <p:spPr>
              <a:xfrm>
                <a:off x="6011494" y="2204814"/>
                <a:ext cx="3175" cy="1584484"/>
              </a:xfrm>
              <a:prstGeom prst="straightConnector1">
                <a:avLst/>
              </a:prstGeom>
              <a:ln w="50800">
                <a:solidFill>
                  <a:schemeClr val="accent6">
                    <a:lumMod val="75000"/>
                  </a:schemeClr>
                </a:solidFill>
                <a:prstDash val="dash"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" name="Прямая со стрелкой 65"/>
              <p:cNvCxnSpPr/>
              <p:nvPr/>
            </p:nvCxnSpPr>
            <p:spPr>
              <a:xfrm>
                <a:off x="8100481" y="2204814"/>
                <a:ext cx="1587" cy="1584484"/>
              </a:xfrm>
              <a:prstGeom prst="straightConnector1">
                <a:avLst/>
              </a:prstGeom>
              <a:ln w="50800">
                <a:solidFill>
                  <a:schemeClr val="accent6">
                    <a:lumMod val="75000"/>
                  </a:schemeClr>
                </a:solidFill>
                <a:prstDash val="dash"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4" name="Группа 33"/>
          <p:cNvGrpSpPr>
            <a:grpSpLocks/>
          </p:cNvGrpSpPr>
          <p:nvPr/>
        </p:nvGrpSpPr>
        <p:grpSpPr bwMode="auto">
          <a:xfrm>
            <a:off x="179388" y="4868863"/>
            <a:ext cx="8785225" cy="1800225"/>
            <a:chOff x="179512" y="4869160"/>
            <a:chExt cx="8784976" cy="1800200"/>
          </a:xfrm>
        </p:grpSpPr>
        <p:cxnSp>
          <p:nvCxnSpPr>
            <p:cNvPr id="86" name="Прямая соединительная линия 85"/>
            <p:cNvCxnSpPr/>
            <p:nvPr/>
          </p:nvCxnSpPr>
          <p:spPr>
            <a:xfrm flipH="1">
              <a:off x="1547898" y="5732748"/>
              <a:ext cx="431788" cy="215897"/>
            </a:xfrm>
            <a:prstGeom prst="line">
              <a:avLst/>
            </a:prstGeom>
            <a:ln w="41275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7414" name="Группа 108"/>
            <p:cNvGrpSpPr>
              <a:grpSpLocks/>
            </p:cNvGrpSpPr>
            <p:nvPr/>
          </p:nvGrpSpPr>
          <p:grpSpPr bwMode="auto">
            <a:xfrm>
              <a:off x="179512" y="4869160"/>
              <a:ext cx="8784976" cy="1800200"/>
              <a:chOff x="179512" y="4869160"/>
              <a:chExt cx="8784976" cy="1800200"/>
            </a:xfrm>
          </p:grpSpPr>
          <p:sp>
            <p:nvSpPr>
              <p:cNvPr id="69" name="Прямоугольник 68"/>
              <p:cNvSpPr/>
              <p:nvPr/>
            </p:nvSpPr>
            <p:spPr>
              <a:xfrm>
                <a:off x="1908250" y="4869160"/>
                <a:ext cx="5184628" cy="863588"/>
              </a:xfrm>
              <a:prstGeom prst="rect">
                <a:avLst/>
              </a:prstGeom>
              <a:gradFill flip="none" rotWithShape="1">
                <a:gsLst>
                  <a:gs pos="0">
                    <a:srgbClr val="7030A0">
                      <a:tint val="66000"/>
                      <a:satMod val="160000"/>
                    </a:srgbClr>
                  </a:gs>
                  <a:gs pos="50000">
                    <a:srgbClr val="7030A0">
                      <a:tint val="44500"/>
                      <a:satMod val="160000"/>
                    </a:srgbClr>
                  </a:gs>
                  <a:gs pos="100000">
                    <a:srgbClr val="7030A0">
                      <a:tint val="23500"/>
                      <a:satMod val="160000"/>
                    </a:srgbClr>
                  </a:gs>
                </a:gsLst>
                <a:lin ang="13500000" scaled="1"/>
                <a:tileRect/>
              </a:gra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sz="2400" b="1" dirty="0">
                    <a:solidFill>
                      <a:schemeClr val="tx1"/>
                    </a:solidFill>
                  </a:rPr>
                  <a:t>Продукты проектов в начальной школе </a:t>
                </a:r>
              </a:p>
            </p:txBody>
          </p:sp>
          <p:sp>
            <p:nvSpPr>
              <p:cNvPr id="76" name="Скругленный прямоугольник 75"/>
              <p:cNvSpPr/>
              <p:nvPr/>
            </p:nvSpPr>
            <p:spPr>
              <a:xfrm>
                <a:off x="179512" y="5013620"/>
                <a:ext cx="1368386" cy="547680"/>
              </a:xfrm>
              <a:prstGeom prst="roundRect">
                <a:avLst/>
              </a:prstGeom>
              <a:gradFill flip="none" rotWithShape="1">
                <a:gsLst>
                  <a:gs pos="0">
                    <a:schemeClr val="accent4">
                      <a:lumMod val="50000"/>
                      <a:tint val="66000"/>
                      <a:satMod val="160000"/>
                    </a:schemeClr>
                  </a:gs>
                  <a:gs pos="50000">
                    <a:schemeClr val="accent4">
                      <a:lumMod val="50000"/>
                      <a:tint val="44500"/>
                      <a:satMod val="160000"/>
                    </a:schemeClr>
                  </a:gs>
                  <a:gs pos="100000">
                    <a:schemeClr val="accent4">
                      <a:lumMod val="50000"/>
                      <a:tint val="23500"/>
                      <a:satMod val="160000"/>
                    </a:schemeClr>
                  </a:gs>
                </a:gsLst>
                <a:lin ang="13500000" scaled="1"/>
                <a:tileRect/>
              </a:gradFill>
              <a:ln>
                <a:solidFill>
                  <a:schemeClr val="accent4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sz="2400" dirty="0">
                    <a:solidFill>
                      <a:schemeClr val="tx1"/>
                    </a:solidFill>
                  </a:rPr>
                  <a:t>реклама</a:t>
                </a:r>
              </a:p>
            </p:txBody>
          </p:sp>
          <p:sp>
            <p:nvSpPr>
              <p:cNvPr id="77" name="Скругленный прямоугольник 76"/>
              <p:cNvSpPr/>
              <p:nvPr/>
            </p:nvSpPr>
            <p:spPr>
              <a:xfrm>
                <a:off x="900217" y="5948645"/>
                <a:ext cx="1871609" cy="620703"/>
              </a:xfrm>
              <a:prstGeom prst="roundRect">
                <a:avLst/>
              </a:prstGeom>
              <a:gradFill flip="none" rotWithShape="1">
                <a:gsLst>
                  <a:gs pos="0">
                    <a:schemeClr val="accent4">
                      <a:lumMod val="50000"/>
                      <a:tint val="66000"/>
                      <a:satMod val="160000"/>
                    </a:schemeClr>
                  </a:gs>
                  <a:gs pos="50000">
                    <a:schemeClr val="accent4">
                      <a:lumMod val="50000"/>
                      <a:tint val="44500"/>
                      <a:satMod val="160000"/>
                    </a:schemeClr>
                  </a:gs>
                  <a:gs pos="100000">
                    <a:schemeClr val="accent4">
                      <a:lumMod val="50000"/>
                      <a:tint val="23500"/>
                      <a:satMod val="160000"/>
                    </a:schemeClr>
                  </a:gs>
                </a:gsLst>
                <a:lin ang="13500000" scaled="1"/>
                <a:tileRect/>
              </a:gradFill>
              <a:ln>
                <a:solidFill>
                  <a:schemeClr val="accent4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sz="2400" dirty="0">
                    <a:solidFill>
                      <a:schemeClr val="tx1"/>
                    </a:solidFill>
                  </a:rPr>
                  <a:t>игра</a:t>
                </a:r>
              </a:p>
            </p:txBody>
          </p:sp>
          <p:sp>
            <p:nvSpPr>
              <p:cNvPr id="78" name="Скругленный прямоугольник 77"/>
              <p:cNvSpPr/>
              <p:nvPr/>
            </p:nvSpPr>
            <p:spPr>
              <a:xfrm>
                <a:off x="3419507" y="6021669"/>
                <a:ext cx="2304985" cy="647691"/>
              </a:xfrm>
              <a:prstGeom prst="roundRect">
                <a:avLst/>
              </a:prstGeom>
              <a:gradFill flip="none" rotWithShape="1">
                <a:gsLst>
                  <a:gs pos="0">
                    <a:schemeClr val="accent4">
                      <a:lumMod val="50000"/>
                      <a:tint val="66000"/>
                      <a:satMod val="160000"/>
                    </a:schemeClr>
                  </a:gs>
                  <a:gs pos="50000">
                    <a:schemeClr val="accent4">
                      <a:lumMod val="50000"/>
                      <a:tint val="44500"/>
                      <a:satMod val="160000"/>
                    </a:schemeClr>
                  </a:gs>
                  <a:gs pos="100000">
                    <a:schemeClr val="accent4">
                      <a:lumMod val="50000"/>
                      <a:tint val="23500"/>
                      <a:satMod val="160000"/>
                    </a:schemeClr>
                  </a:gs>
                </a:gsLst>
                <a:lin ang="13500000" scaled="1"/>
                <a:tileRect/>
              </a:gradFill>
              <a:ln>
                <a:solidFill>
                  <a:schemeClr val="accent4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sz="2000" dirty="0">
                    <a:solidFill>
                      <a:schemeClr val="tx1"/>
                    </a:solidFill>
                  </a:rPr>
                  <a:t>Отчет результатов исследования</a:t>
                </a:r>
              </a:p>
            </p:txBody>
          </p:sp>
          <p:sp>
            <p:nvSpPr>
              <p:cNvPr id="83" name="Скругленный прямоугольник 82"/>
              <p:cNvSpPr/>
              <p:nvPr/>
            </p:nvSpPr>
            <p:spPr>
              <a:xfrm>
                <a:off x="7451643" y="5013620"/>
                <a:ext cx="1512845" cy="476243"/>
              </a:xfrm>
              <a:prstGeom prst="roundRect">
                <a:avLst/>
              </a:prstGeom>
              <a:gradFill flip="none" rotWithShape="1">
                <a:gsLst>
                  <a:gs pos="0">
                    <a:schemeClr val="accent4">
                      <a:lumMod val="50000"/>
                      <a:tint val="66000"/>
                      <a:satMod val="160000"/>
                    </a:schemeClr>
                  </a:gs>
                  <a:gs pos="50000">
                    <a:schemeClr val="accent4">
                      <a:lumMod val="50000"/>
                      <a:tint val="44500"/>
                      <a:satMod val="160000"/>
                    </a:schemeClr>
                  </a:gs>
                  <a:gs pos="100000">
                    <a:schemeClr val="accent4">
                      <a:lumMod val="50000"/>
                      <a:tint val="23500"/>
                      <a:satMod val="160000"/>
                    </a:schemeClr>
                  </a:gs>
                </a:gsLst>
                <a:lin ang="13500000" scaled="1"/>
                <a:tileRect/>
              </a:gradFill>
              <a:ln>
                <a:solidFill>
                  <a:schemeClr val="accent4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sz="2400" dirty="0">
                    <a:solidFill>
                      <a:schemeClr val="tx1"/>
                    </a:solidFill>
                  </a:rPr>
                  <a:t>выставка</a:t>
                </a:r>
              </a:p>
            </p:txBody>
          </p:sp>
          <p:sp>
            <p:nvSpPr>
              <p:cNvPr id="84" name="Скругленный прямоугольник 83"/>
              <p:cNvSpPr/>
              <p:nvPr/>
            </p:nvSpPr>
            <p:spPr>
              <a:xfrm>
                <a:off x="6516632" y="5948645"/>
                <a:ext cx="1943045" cy="649278"/>
              </a:xfrm>
              <a:prstGeom prst="roundRect">
                <a:avLst/>
              </a:prstGeom>
              <a:gradFill flip="none" rotWithShape="1">
                <a:gsLst>
                  <a:gs pos="0">
                    <a:schemeClr val="accent4">
                      <a:lumMod val="50000"/>
                      <a:tint val="66000"/>
                      <a:satMod val="160000"/>
                    </a:schemeClr>
                  </a:gs>
                  <a:gs pos="50000">
                    <a:schemeClr val="accent4">
                      <a:lumMod val="50000"/>
                      <a:tint val="44500"/>
                      <a:satMod val="160000"/>
                    </a:schemeClr>
                  </a:gs>
                  <a:gs pos="100000">
                    <a:schemeClr val="accent4">
                      <a:lumMod val="50000"/>
                      <a:tint val="23500"/>
                      <a:satMod val="160000"/>
                    </a:schemeClr>
                  </a:gs>
                </a:gsLst>
                <a:lin ang="13500000" scaled="1"/>
                <a:tileRect/>
              </a:gradFill>
              <a:ln>
                <a:solidFill>
                  <a:schemeClr val="accent4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sz="2000" dirty="0">
                    <a:solidFill>
                      <a:schemeClr val="tx1"/>
                    </a:solidFill>
                  </a:rPr>
                  <a:t>изготовленные предметы</a:t>
                </a:r>
              </a:p>
            </p:txBody>
          </p:sp>
          <p:cxnSp>
            <p:nvCxnSpPr>
              <p:cNvPr id="88" name="Прямая соединительная линия 87"/>
              <p:cNvCxnSpPr/>
              <p:nvPr/>
            </p:nvCxnSpPr>
            <p:spPr>
              <a:xfrm flipH="1">
                <a:off x="1547898" y="5300954"/>
                <a:ext cx="360352" cy="0"/>
              </a:xfrm>
              <a:prstGeom prst="line">
                <a:avLst/>
              </a:prstGeom>
              <a:ln w="41275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8" name="Прямая соединительная линия 97"/>
              <p:cNvCxnSpPr/>
              <p:nvPr/>
            </p:nvCxnSpPr>
            <p:spPr>
              <a:xfrm flipH="1">
                <a:off x="7092878" y="5300954"/>
                <a:ext cx="358765" cy="0"/>
              </a:xfrm>
              <a:prstGeom prst="line">
                <a:avLst/>
              </a:prstGeom>
              <a:ln w="41275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9" name="Прямая соединительная линия 98"/>
              <p:cNvCxnSpPr/>
              <p:nvPr/>
            </p:nvCxnSpPr>
            <p:spPr>
              <a:xfrm>
                <a:off x="7092878" y="5732748"/>
                <a:ext cx="431788" cy="215897"/>
              </a:xfrm>
              <a:prstGeom prst="line">
                <a:avLst/>
              </a:prstGeom>
              <a:ln w="41275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3" name="Прямая соединительная линия 102"/>
              <p:cNvCxnSpPr/>
              <p:nvPr/>
            </p:nvCxnSpPr>
            <p:spPr>
              <a:xfrm>
                <a:off x="4643435" y="5732748"/>
                <a:ext cx="0" cy="288921"/>
              </a:xfrm>
              <a:prstGeom prst="line">
                <a:avLst/>
              </a:prstGeom>
              <a:ln w="41275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33" name="Заголовок 1"/>
          <p:cNvSpPr>
            <a:spLocks noGrp="1"/>
          </p:cNvSpPr>
          <p:nvPr>
            <p:ph type="title"/>
          </p:nvPr>
        </p:nvSpPr>
        <p:spPr>
          <a:xfrm>
            <a:off x="989372" y="116632"/>
            <a:ext cx="7452593" cy="719137"/>
          </a:xfrm>
          <a:gradFill flip="none" rotWithShape="1">
            <a:gsLst>
              <a:gs pos="0">
                <a:srgbClr val="0070C0">
                  <a:tint val="66000"/>
                  <a:satMod val="160000"/>
                </a:srgbClr>
              </a:gs>
              <a:gs pos="50000">
                <a:srgbClr val="0070C0">
                  <a:tint val="44500"/>
                  <a:satMod val="160000"/>
                </a:srgbClr>
              </a:gs>
              <a:gs pos="100000">
                <a:srgbClr val="0070C0">
                  <a:tint val="23500"/>
                  <a:satMod val="160000"/>
                </a:srgbClr>
              </a:gs>
            </a:gsLst>
            <a:lin ang="13500000" scaled="1"/>
            <a:tileRect/>
          </a:gradFill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200" b="1" i="1" dirty="0" smtClean="0"/>
              <a:t>Формы и результат проектной деятельности</a:t>
            </a:r>
            <a:endParaRPr lang="ru-RU" sz="3200" b="1" i="1" dirty="0"/>
          </a:p>
        </p:txBody>
      </p:sp>
    </p:spTree>
    <p:extLst>
      <p:ext uri="{BB962C8B-B14F-4D97-AF65-F5344CB8AC3E}">
        <p14:creationId xmlns:p14="http://schemas.microsoft.com/office/powerpoint/2010/main" val="26474321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Users\Ferst\Desktop\img1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44688" y="0"/>
            <a:ext cx="928118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Содержимое 3" descr="&amp;Pcy;&amp;rcy;&amp;ocy;&amp;iecy;&amp;kcy;&amp;tcy;&amp;ncy;&amp;acy;&amp;yacy; &amp;dcy;&amp;iecy;&amp;yacy;&amp;tcy;&amp;iecy;&amp;lcy;&amp;softcy;&amp;ncy;&amp;ocy;&amp;scy;&amp;tcy;&amp;softcy; - &amp;Kcy;&amp;acy;&amp;rcy;&amp;tcy;&amp;icy;&amp;ncy;&amp;kcy;&amp;acy; 7708/9"/>
          <p:cNvPicPr>
            <a:picLocks noGrp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2303748" y="94362"/>
            <a:ext cx="5040560" cy="3640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971600" y="3734900"/>
            <a:ext cx="770485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Реализуемые  краткосрочные проекты:</a:t>
            </a: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- «Числовой отрезок»,</a:t>
            </a: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- «Прямой угол»,</a:t>
            </a: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- «Строим дом» (наборы геометрических фигур), </a:t>
            </a: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-  Модель «Таблица умножения»,</a:t>
            </a: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- «Задачи из моей жизни»,</a:t>
            </a: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- Изготовление оригами по схеме, составленной самостоятельно,</a:t>
            </a: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- Рисунки «Оживи цифру», </a:t>
            </a: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- Математические сказки, пословицы, стихотворения и др.</a:t>
            </a:r>
          </a:p>
        </p:txBody>
      </p:sp>
    </p:spTree>
    <p:extLst>
      <p:ext uri="{BB962C8B-B14F-4D97-AF65-F5344CB8AC3E}">
        <p14:creationId xmlns:p14="http://schemas.microsoft.com/office/powerpoint/2010/main" val="529987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Users\Ferst\Desktop\img1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44688" y="-22092"/>
            <a:ext cx="928118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C:\Users\Ferst\Desktop\IMG_20210322_14414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9828" y="908045"/>
            <a:ext cx="2622104" cy="33117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Объект 4" descr="&amp;Mcy;&amp;Ocy;&amp;Ucy; &amp;Scy;&amp;lcy;&amp;acy;&amp;vcy;&amp;kcy;&amp;icy;&amp;ncy;&amp;scy;&amp;kcy;&amp;acy;&amp;yacy; &amp;scy;&amp;ocy;&amp;shcy; &amp;Ncy;&amp;icy;&amp;kcy;&amp;ocy;&amp;lcy;&amp;acy;&amp;iecy;&amp;vcy;&amp;scy;&amp;kcy;&amp;icy;&amp;jcy; &amp;rcy;&amp;acy;&amp;jcy;&amp;ocy;&amp;ncy; &amp;Ucy;&amp;lcy;&amp;softcy;&amp;yacy;&amp;ncy;&amp;ocy;&amp;vcy;&amp;scy;&amp;kcy;&amp;acy;&amp;yacy; &amp;ocy;&amp;bcy;&amp;lcy;. - &amp;Ncy;&amp;iecy;&amp;dcy;&amp;iecy;&amp;lcy;&amp;yacy; &amp;mcy;&amp;acy;&amp;tcy;&amp;iecy;&amp;mcy;&amp;acy;&amp;tcy;&amp;icy;&amp;kcy;&amp;icy; &amp;icy; &amp;icy;&amp;ncy;&amp;fcy;&amp;ocy;&amp;rcy;&amp;mcy;&amp;acy;&amp;tcy;&amp;icy;&amp;kcy;&amp;icy;"/>
          <p:cNvPicPr>
            <a:picLocks noGrp="1"/>
          </p:cNvPicPr>
          <p:nvPr>
            <p:ph idx="1"/>
          </p:nvPr>
        </p:nvPicPr>
        <p:blipFill rotWithShape="1">
          <a:blip r:embed="rId4"/>
          <a:srcRect r="1513" b="4666"/>
          <a:stretch/>
        </p:blipFill>
        <p:spPr bwMode="auto">
          <a:xfrm>
            <a:off x="4308287" y="908045"/>
            <a:ext cx="4248472" cy="31559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&amp;Bcy;&amp;lcy;&amp;ocy;&amp;kcy;&amp;acy;&amp;dcy;&amp;acy; &amp;lcy;&amp;iecy;&amp;ncy;&amp;icy;&amp;ncy;&amp;gcy;&amp;rcy;&amp;acy;&amp;dcy;&amp;acy; &amp;pcy;&amp;rcy;&amp;iecy;&amp;zcy;&amp;iecy;&amp;ncy;&amp;tcy;&amp;acy;&amp;tscy;&amp;icy;&amp;yacy; &amp;dcy;&amp;lcy;&amp;yacy; &amp;ncy;&amp;acy;&amp;chcy;&amp;acy;&amp;lcy;&amp;softcy;&amp;ncy;&amp;ocy;&amp;jcy; &amp;shcy;&amp;kcy;&amp;ocy;&amp;lcy;&amp;ycy; &amp;scy;&amp;kcy;&amp;acy;&amp;chcy;&amp;acy;&amp;tcy;&amp;softcy; &amp;bcy;&amp;iecy;&amp;scy;&amp;pcy;&amp;lcy;&amp;acy;&amp;tcy;&amp;ncy;&amp;ocy;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148064" y="4245713"/>
            <a:ext cx="3144982" cy="2378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-207099"/>
            <a:ext cx="8229600" cy="1143000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Проектная деятельность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C:\Users\Ferst\Desktop\2018-2019 учебный год\2018-2019 уч.год\1 класс фото\Фотоальбом 1 класс\разное\WP_20181114_11_29_46_Pro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4318895"/>
            <a:ext cx="3959814" cy="2232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42482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483</TotalTime>
  <Words>537</Words>
  <Application>Microsoft Office PowerPoint</Application>
  <PresentationFormat>Экран (4:3)</PresentationFormat>
  <Paragraphs>117</Paragraphs>
  <Slides>19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Формы и результат проектной деятельности</vt:lpstr>
      <vt:lpstr>Презентация PowerPoint</vt:lpstr>
      <vt:lpstr>Проектная деятельность</vt:lpstr>
      <vt:lpstr>Презентация PowerPoint</vt:lpstr>
      <vt:lpstr>Презентация PowerPoint</vt:lpstr>
      <vt:lpstr>Презентация PowerPoint</vt:lpstr>
      <vt:lpstr>Использование ИКТ в  образовательном процессе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Ferst</dc:creator>
  <cp:lastModifiedBy>Ferst</cp:lastModifiedBy>
  <cp:revision>30</cp:revision>
  <dcterms:created xsi:type="dcterms:W3CDTF">2021-03-21T06:30:59Z</dcterms:created>
  <dcterms:modified xsi:type="dcterms:W3CDTF">2021-03-23T17:16:54Z</dcterms:modified>
</cp:coreProperties>
</file>