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8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>
                <a:effectLst>
                  <a:outerShdw blurRad="50800" dist="88900" dir="7260000" algn="ctr" rotWithShape="0">
                    <a:schemeClr val="bg1"/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85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346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61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86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33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41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822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167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605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229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31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65126"/>
            <a:ext cx="79057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11C91-8B12-4751-8F2A-4392BD884DFB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9A2F7-6B03-48EA-B0D3-896CDE7A99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457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effectLst>
            <a:outerShdw blurRad="50800" dist="50800" dir="8280000" algn="ctr" rotWithShape="0">
              <a:schemeClr val="bg1"/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276" y="518615"/>
            <a:ext cx="7772400" cy="3156170"/>
          </a:xfrm>
        </p:spPr>
        <p:txBody>
          <a:bodyPr>
            <a:noAutofit/>
          </a:bodyPr>
          <a:lstStyle/>
          <a:p>
            <a:r>
              <a:rPr lang="ru-RU" sz="3600" dirty="0"/>
              <a:t>Учебные затруднения обучающихся с задержкой психического развития в освоении адаптированной основной общеобразовательной программы начального общего образования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217159" y="3930555"/>
            <a:ext cx="4612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Составила: Насонова Полина Николаевна – учитель начальных классов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643953" y="5642425"/>
            <a:ext cx="2634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МОУ «</a:t>
            </a:r>
            <a:r>
              <a:rPr lang="ru-RU" dirty="0" err="1" smtClean="0"/>
              <a:t>Дубская</a:t>
            </a:r>
            <a:r>
              <a:rPr lang="ru-RU" dirty="0" smtClean="0"/>
              <a:t> СОШ»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8610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14317" y="117925"/>
            <a:ext cx="7905750" cy="1325563"/>
          </a:xfrm>
        </p:spPr>
        <p:txBody>
          <a:bodyPr/>
          <a:lstStyle/>
          <a:p>
            <a:r>
              <a:rPr lang="ru-RU" dirty="0" smtClean="0"/>
              <a:t>Что же такое АООП НОО?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195" y="1143238"/>
            <a:ext cx="8543498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C000"/>
                </a:solidFill>
              </a:rPr>
              <a:t>- </a:t>
            </a:r>
            <a:r>
              <a:rPr lang="ru-RU" b="1" dirty="0" smtClean="0">
                <a:solidFill>
                  <a:srgbClr val="FFC000"/>
                </a:solidFill>
              </a:rPr>
              <a:t>нормативный </a:t>
            </a:r>
            <a:r>
              <a:rPr lang="ru-RU" b="1" dirty="0">
                <a:solidFill>
                  <a:srgbClr val="FFC000"/>
                </a:solidFill>
              </a:rPr>
              <a:t>документ, направленный на решение задач освоения обязательного </a:t>
            </a:r>
            <a:r>
              <a:rPr lang="ru-RU" b="1" dirty="0" smtClean="0">
                <a:solidFill>
                  <a:srgbClr val="FFC000"/>
                </a:solidFill>
              </a:rPr>
              <a:t>минимума содержания</a:t>
            </a:r>
            <a:r>
              <a:rPr lang="ru-RU" b="1" dirty="0">
                <a:solidFill>
                  <a:srgbClr val="FFC000"/>
                </a:solidFill>
              </a:rPr>
              <a:t> начального общего образования, на формирование общей культуры личности младшего школьника, адаптации его к жизни в обществе, с учетом образовательных потребностей и запросов участников образовательного процесса.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30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364" y="532263"/>
            <a:ext cx="8925636" cy="20198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FFC000"/>
                </a:solidFill>
                <a:effectLst/>
              </a:rPr>
              <a:t>Психолого-педагогическая характеристика обучающихся с задержкой</a:t>
            </a:r>
            <a:br>
              <a:rPr lang="ru-RU" sz="4000" dirty="0">
                <a:solidFill>
                  <a:srgbClr val="FFC000"/>
                </a:solidFill>
                <a:effectLst/>
              </a:rPr>
            </a:br>
            <a:r>
              <a:rPr lang="ru-RU" sz="4000" dirty="0" smtClean="0">
                <a:solidFill>
                  <a:srgbClr val="FFC000"/>
                </a:solidFill>
                <a:effectLst/>
              </a:rPr>
              <a:t>психического развития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5128" y="2412478"/>
            <a:ext cx="7886700" cy="2418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/>
              <a:t>это дети, имеющее недостатки </a:t>
            </a:r>
            <a:r>
              <a:rPr lang="ru-RU" dirty="0" smtClean="0"/>
              <a:t>в психологическом развитии, подтвержденные</a:t>
            </a:r>
            <a:r>
              <a:rPr lang="ru-RU" dirty="0"/>
              <a:t> </a:t>
            </a:r>
            <a:r>
              <a:rPr lang="ru-RU" dirty="0" smtClean="0"/>
              <a:t>психолого-медико-педагогической</a:t>
            </a:r>
            <a:r>
              <a:rPr lang="ru-RU" dirty="0"/>
              <a:t> </a:t>
            </a:r>
            <a:r>
              <a:rPr lang="ru-RU" dirty="0" smtClean="0"/>
              <a:t>комиссией</a:t>
            </a:r>
            <a:r>
              <a:rPr lang="ru-RU" dirty="0"/>
              <a:t> </a:t>
            </a:r>
            <a:r>
              <a:rPr lang="ru-RU" dirty="0" smtClean="0"/>
              <a:t>и</a:t>
            </a:r>
            <a:r>
              <a:rPr lang="ru-RU" dirty="0"/>
              <a:t> </a:t>
            </a:r>
            <a:r>
              <a:rPr lang="ru-RU" dirty="0" smtClean="0"/>
              <a:t>препятствующие </a:t>
            </a:r>
            <a:r>
              <a:rPr lang="ru-RU" dirty="0"/>
              <a:t>получению образования без создания специальных условий.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8070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820" y="133114"/>
            <a:ext cx="790575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>
                <a:solidFill>
                  <a:srgbClr val="FFC000"/>
                </a:solidFill>
                <a:effectLst/>
              </a:rPr>
              <a:t>Особые образовательные потребности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46" y="1320658"/>
            <a:ext cx="8516203" cy="4351338"/>
          </a:xfrm>
        </p:spPr>
        <p:txBody>
          <a:bodyPr>
            <a:normAutofit lnSpcReduction="10000"/>
          </a:bodyPr>
          <a:lstStyle/>
          <a:p>
            <a:r>
              <a:rPr lang="ru-RU" sz="2600" dirty="0"/>
              <a:t>Организация в образовательном учреждении системы психолого-педагогического сопровождения;</a:t>
            </a:r>
          </a:p>
          <a:p>
            <a:r>
              <a:rPr lang="ru-RU" sz="2600" dirty="0"/>
              <a:t>Учет индивидуальных особенностей обучающихся с задержкой психического развития;</a:t>
            </a:r>
          </a:p>
          <a:p>
            <a:r>
              <a:rPr lang="ru-RU" sz="2600" dirty="0"/>
              <a:t>Проведение индивидуальных коррекционных занятий общеразвивающей и предметной направленности;</a:t>
            </a:r>
          </a:p>
          <a:p>
            <a:r>
              <a:rPr lang="ru-RU" sz="2600" dirty="0"/>
              <a:t>Создание ситуации успеха при выполнении различных заданий с постепенным повышением уровня сложности </a:t>
            </a:r>
            <a:r>
              <a:rPr lang="ru-RU" sz="2600" dirty="0" smtClean="0"/>
              <a:t>заданий.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27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0"/>
            <a:ext cx="790575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FFC000"/>
                </a:solidFill>
                <a:effectLst/>
              </a:rPr>
              <a:t>Организация деятельности на </a:t>
            </a:r>
            <a:r>
              <a:rPr lang="ru-RU" sz="2800" b="1" i="1" dirty="0" smtClean="0">
                <a:solidFill>
                  <a:srgbClr val="FFC000"/>
                </a:solidFill>
                <a:effectLst/>
              </a:rPr>
              <a:t>уроке</a:t>
            </a:r>
            <a:endParaRPr lang="ru-RU" sz="28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857" y="938520"/>
            <a:ext cx="8597236" cy="435133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Учебный </a:t>
            </a:r>
            <a:r>
              <a:rPr lang="ru-RU" dirty="0"/>
              <a:t>материал должен подноситься небольшими дозами, его усложнение следует осуществлять постепенно.</a:t>
            </a:r>
          </a:p>
          <a:p>
            <a:r>
              <a:rPr lang="ru-RU" dirty="0"/>
              <a:t>Создание ситуации успеха на занятии.</a:t>
            </a:r>
          </a:p>
          <a:p>
            <a:r>
              <a:rPr lang="ru-RU" dirty="0"/>
              <a:t>Благоприятный климат на уроке.</a:t>
            </a:r>
          </a:p>
          <a:p>
            <a:r>
              <a:rPr lang="ru-RU" dirty="0"/>
              <a:t>Опора на эмоциональное восприятие.</a:t>
            </a:r>
          </a:p>
          <a:p>
            <a:r>
              <a:rPr lang="ru-RU" dirty="0"/>
              <a:t>Введение </a:t>
            </a:r>
            <a:r>
              <a:rPr lang="ru-RU" dirty="0" err="1"/>
              <a:t>физминуток</a:t>
            </a:r>
            <a:r>
              <a:rPr lang="ru-RU" dirty="0"/>
              <a:t> через 15-20 минут.</a:t>
            </a:r>
          </a:p>
          <a:p>
            <a:r>
              <a:rPr lang="ru-RU" dirty="0"/>
              <a:t>Оптимальная смена видов заданий (познавательных, вербальных, игровых и практических).</a:t>
            </a:r>
          </a:p>
          <a:p>
            <a:r>
              <a:rPr lang="ru-RU" dirty="0"/>
              <a:t>Синхронизация темпа урока с возможностями ученика.</a:t>
            </a:r>
          </a:p>
          <a:p>
            <a:r>
              <a:rPr lang="ru-RU" dirty="0"/>
              <a:t>Точность и краткость инструкции по выполнению задания.</a:t>
            </a:r>
          </a:p>
          <a:p>
            <a:r>
              <a:rPr lang="ru-RU" dirty="0"/>
              <a:t>Поэтапное обобщение проделанной на уроке </a:t>
            </a:r>
            <a:r>
              <a:rPr lang="ru-RU" dirty="0" smtClean="0"/>
              <a:t>работы.</a:t>
            </a:r>
          </a:p>
          <a:p>
            <a:r>
              <a:rPr lang="ru-RU" dirty="0" smtClean="0"/>
              <a:t>При </a:t>
            </a:r>
            <a:r>
              <a:rPr lang="ru-RU" dirty="0"/>
              <a:t>планировании уроков использовать игровые моменты. Использовать яркую наглядность, применять ИКТ.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07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C000"/>
                </a:solidFill>
                <a:effectLst/>
              </a:rPr>
              <a:t>Для повышения эффективности обучения учащихся с ЗПР создаются специальные </a:t>
            </a:r>
            <a:r>
              <a:rPr lang="ru-RU" sz="2400" b="1" i="1" dirty="0" smtClean="0">
                <a:solidFill>
                  <a:srgbClr val="FFC000"/>
                </a:solidFill>
                <a:effectLst/>
              </a:rPr>
              <a:t>условия:</a:t>
            </a:r>
            <a:endParaRPr lang="ru-RU" sz="2400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98078"/>
            <a:ext cx="7886700" cy="3660776"/>
          </a:xfrm>
        </p:spPr>
        <p:txBody>
          <a:bodyPr>
            <a:normAutofit fontScale="92500" lnSpcReduction="10000"/>
          </a:bodyPr>
          <a:lstStyle/>
          <a:p>
            <a:r>
              <a:rPr lang="ru-RU" sz="2600" dirty="0"/>
              <a:t>Ребенок сидит в зоне прямого доступа учителя.</a:t>
            </a:r>
          </a:p>
          <a:p>
            <a:r>
              <a:rPr lang="ru-RU" sz="2600" dirty="0"/>
              <a:t>Следует давать ребенку больше времени на запоминание и отработку учебных навыков.</a:t>
            </a:r>
          </a:p>
          <a:p>
            <a:r>
              <a:rPr lang="ru-RU" sz="2600" dirty="0"/>
              <a:t>Индивидуальная помощь в случаях затруднения.</a:t>
            </a:r>
          </a:p>
          <a:p>
            <a:r>
              <a:rPr lang="ru-RU" sz="2600" dirty="0"/>
              <a:t>Дополнительные многократные упражнения для закрепления материала.</a:t>
            </a:r>
          </a:p>
          <a:p>
            <a:r>
              <a:rPr lang="ru-RU" sz="2600" dirty="0"/>
              <a:t>Более частое использование наглядных дидактических пособий и индивидуальных карточек, наводящих вопросов, алгоритмов действия, заданий с опорой на образцы.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2462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0251" y="286603"/>
            <a:ext cx="8557146" cy="544545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FFC000"/>
                </a:solidFill>
              </a:rPr>
              <a:t>	На </a:t>
            </a:r>
            <a:r>
              <a:rPr lang="ru-RU" dirty="0">
                <a:solidFill>
                  <a:srgbClr val="FFC000"/>
                </a:solidFill>
              </a:rPr>
              <a:t>уроках 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>
                <a:solidFill>
                  <a:srgbClr val="FFC000"/>
                </a:solidFill>
              </a:rPr>
              <a:t>активно </a:t>
            </a:r>
            <a:r>
              <a:rPr lang="ru-RU" dirty="0" smtClean="0">
                <a:solidFill>
                  <a:srgbClr val="FFC000"/>
                </a:solidFill>
              </a:rPr>
              <a:t>используются </a:t>
            </a:r>
            <a:r>
              <a:rPr lang="ru-RU" dirty="0">
                <a:solidFill>
                  <a:srgbClr val="FFC000"/>
                </a:solidFill>
              </a:rPr>
              <a:t>методы и приемы по формированию универсальных учебных действий у данного ребенка. Это регулятивные универсальные учебные действия, к ним относятся следующие умения</a:t>
            </a:r>
            <a:r>
              <a:rPr lang="ru-RU" dirty="0" smtClean="0">
                <a:solidFill>
                  <a:srgbClr val="FFC000"/>
                </a:solidFill>
              </a:rPr>
              <a:t>:</a:t>
            </a:r>
          </a:p>
          <a:p>
            <a:pPr marL="0" indent="0">
              <a:buNone/>
            </a:pPr>
            <a:r>
              <a:rPr lang="ru-RU" dirty="0" smtClean="0"/>
              <a:t>- умение действовать по плану;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преодоление импульсивности, непроизвольности;</a:t>
            </a:r>
          </a:p>
          <a:p>
            <a:pPr marL="0" indent="0">
              <a:buNone/>
            </a:pPr>
            <a:r>
              <a:rPr lang="ru-RU" dirty="0"/>
              <a:t>- умение оценивать правильность выполненного действия;</a:t>
            </a:r>
          </a:p>
          <a:p>
            <a:pPr marL="0" indent="0">
              <a:buNone/>
            </a:pPr>
            <a:r>
              <a:rPr lang="ru-RU" dirty="0"/>
              <a:t>- учение вносить коррективы в результат.</a:t>
            </a:r>
          </a:p>
          <a:p>
            <a:pPr marL="0" indent="0">
              <a:buNone/>
            </a:pPr>
            <a:r>
              <a:rPr lang="ru-RU" dirty="0" smtClean="0"/>
              <a:t>- обучение </a:t>
            </a:r>
            <a:r>
              <a:rPr lang="ru-RU" dirty="0"/>
              <a:t>ориентировке в задании, планированию предстоящей работы.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о</a:t>
            </a:r>
            <a:r>
              <a:rPr lang="ru-RU" dirty="0" smtClean="0"/>
              <a:t>бучение </a:t>
            </a:r>
            <a:r>
              <a:rPr lang="ru-RU" dirty="0"/>
              <a:t>выполнению предстоящей работы в соответствии с наглядным образцом и (или) словесными указаниями учителя.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о</a:t>
            </a:r>
            <a:r>
              <a:rPr lang="ru-RU" dirty="0" smtClean="0"/>
              <a:t>бучение </a:t>
            </a:r>
            <a:r>
              <a:rPr lang="ru-RU" dirty="0"/>
              <a:t>самоконтролю и самооценке в деятельности.</a:t>
            </a:r>
          </a:p>
          <a:p>
            <a:pPr marL="0" indent="0">
              <a:buNone/>
            </a:pPr>
            <a:r>
              <a:rPr lang="ru-RU" dirty="0" smtClean="0"/>
              <a:t>- расширение </a:t>
            </a:r>
            <a:r>
              <a:rPr lang="ru-RU" dirty="0"/>
              <a:t>представлений об окружающем мире и обогащение словаря, овладение техникой речи.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3391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3366" y="209858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031812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7">
      <a:majorFont>
        <a:latin typeface="Stylo"/>
        <a:ea typeface=""/>
        <a:cs typeface=""/>
      </a:majorFont>
      <a:minorFont>
        <a:latin typeface="Sitka Tex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</TotalTime>
  <Words>276</Words>
  <Application>Microsoft Office PowerPoint</Application>
  <PresentationFormat>Экран (4:3)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Sitka Text</vt:lpstr>
      <vt:lpstr>Stylo</vt:lpstr>
      <vt:lpstr>Office Theme</vt:lpstr>
      <vt:lpstr>Учебные затруднения обучающихся с задержкой психического развития в освоении адаптированной основной общеобразовательной программы начального общего образования</vt:lpstr>
      <vt:lpstr>Что же такое АООП НОО?</vt:lpstr>
      <vt:lpstr>Психолого-педагогическая характеристика обучающихся с задержкой психического развития </vt:lpstr>
      <vt:lpstr>Особые образовательные потребности</vt:lpstr>
      <vt:lpstr>Организация деятельности на уроке</vt:lpstr>
      <vt:lpstr>Для повышения эффективности обучения учащихся с ЗПР создаются специальные условия: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Inna Manchak</dc:creator>
  <cp:lastModifiedBy>Полина</cp:lastModifiedBy>
  <cp:revision>10</cp:revision>
  <dcterms:created xsi:type="dcterms:W3CDTF">2018-08-29T10:09:02Z</dcterms:created>
  <dcterms:modified xsi:type="dcterms:W3CDTF">2021-03-24T14:34:39Z</dcterms:modified>
</cp:coreProperties>
</file>