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4" r:id="rId5"/>
    <p:sldId id="269" r:id="rId6"/>
    <p:sldId id="268" r:id="rId7"/>
    <p:sldId id="267" r:id="rId8"/>
    <p:sldId id="266" r:id="rId9"/>
    <p:sldId id="265" r:id="rId10"/>
    <p:sldId id="263" r:id="rId11"/>
    <p:sldId id="3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9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6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1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A1647-98C6-46CD-B306-74B538F7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AEE5-592D-4E12-B746-B062264EB73C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699722-A951-4BC2-9FBB-560C1477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AF321-9F21-435D-B457-FED262F1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FF3C5-66D8-4E6E-8D14-91365C6F84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1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2F8C9B-1441-4F17-92DC-A6DEA3FF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D5DF-6908-47B3-95E9-40A89CC70737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6CF69-C610-4109-8356-F29F7315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373F6-B1EC-495C-B073-834269E3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0DA9-A6C8-45AF-B20D-5694881F6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924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65FC65-AFC4-44B2-A336-0478E0E8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4B6E-5A15-49C1-B747-10B132968B7F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B24D09-5AA4-465B-9A2E-8A2F7E04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77869-4E8B-45D2-86CD-2F29C9A6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819EC-BBF2-4701-91C0-4720926D7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9353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95E7D43-2E26-44DE-B665-047A138D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1BB4-1512-4249-BBD4-C3646AD8BA44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79B52E3-01FE-463D-A491-1F2A94AA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99859C3-19A0-4DA1-B1AD-630806B2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E033-9C34-4918-B974-72318E6F60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2600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665EB12-63AA-4AA7-A589-17DBFA07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BF3DE-9881-4414-B6BE-AE5DD69E7411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1AD286B-94B9-4E25-819B-FDC7F840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2654B66-9B32-46AB-8F68-C7A2DCE8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AD13-E347-4676-A61A-83CCF9F820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56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7211455-870F-42F2-A17C-E5185289F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58C6-6296-4B5E-8545-CCB7D3FF5750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D5F09F1-A05E-4F33-AE12-9D5287A8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AC17C5E-5C40-41C3-AAD6-B095EDA2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5F94-2C91-4E75-8D77-032FD6E98A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803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0E6D0EE-00B4-4B8E-B8BB-1FB7BB7D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73610-203A-4A1F-B722-7256D8F82B0D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BA8840B-DE25-4494-8127-BC1DD827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3738EED-175F-4ABB-9462-E277DE69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125C-A81B-4788-B85E-0AA32FC5CF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357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FA86A4A-396B-4D0F-8C3A-358612CF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30F4-0AD5-45F6-AA94-B30F053ADA65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49A1136-6E1E-4A26-B65A-037A8B7F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27DBDBA-1D82-45CF-AFA4-DC4A20BA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BAB2F-9DC8-4C2E-94E9-DBB506AA1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05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40A519B-82F1-4B8A-802E-764CABD3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5F533-EC96-4A66-A765-26D97149EB8E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2EDB757-20A2-4AB7-A525-DBD27B97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B215F08-5751-4860-AA31-E25CCC94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6D8B-4D83-4ECF-A2A4-5870585C3F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958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B9FDA-4731-4DB7-82F7-D42E9A03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2898-706C-444C-8AD3-83EAF9C43FD7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B604F-2F99-4AA0-AA5E-854DB0AB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A0002-C347-45B6-9079-1785E3AC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9495-6100-41E3-AC75-DA3537640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619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394AD-61D3-4EEA-9986-33DC34CA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371B2-CA75-4E38-9344-BB353FBDDF30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332BF9-CE65-479E-8965-AB9A28C7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41754-D556-4E13-A1E9-A9560074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1CED-EBFB-4012-AAF7-AD2F212203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42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8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7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8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2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0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2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2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9CED199-03EF-4A7A-94DC-A1121F547E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545ED168-A4B7-4197-9FC7-096D1F8F35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35477B-A937-487B-8770-913842593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531B2-7CCD-4CBB-BB5D-EA79A8E8E8A5}" type="datetimeFigureOut">
              <a:rPr lang="ru-RU"/>
              <a:pPr>
                <a:defRPr/>
              </a:pPr>
              <a:t>28.09.2024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5CF88-1B97-406C-92D4-1BBC05B8B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00312-9DEB-4AA2-A57B-A91A6849F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D55F8F-41EB-4926-9F2C-8C1AE92E82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57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SLUaxAK3_MYeq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isk.yandex.ru/d/fExWLYLaJ0Y1KQ" TargetMode="External"/><Relationship Id="rId4" Type="http://schemas.openxmlformats.org/officeDocument/2006/relationships/hyperlink" Target="https://disk.yandex.ru/d/dTM3K4AbPge66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sk.yandex.ru/d/m_j9vErE0VAtx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sk.yandex.ru/d/SPOjxXdrBI7np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disk.yandex.ru/d/Zv4Sm2a71qkx3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6" y="-21771"/>
            <a:ext cx="91418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7433" y="1323158"/>
            <a:ext cx="7001022" cy="46166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креативной грамотности-как средство формирования метапредметной компетенции обучающихся на уроках ин. языка» - МОУ «Зайковская СОШ №1» - Еремина А.А.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«Совершенствование методической деятельности педагога в межаттестационный период» - МОУ «Килачевская СОШ»- Евдокимова А.В.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«Электронное портфолио педагога» - МОУ 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Киргинская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- Ветошкина Н.Р.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"Электронное письмо" в ОГЭ 2024: разбор и анализ. Практика. МОУ 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Речкаловская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- Огородникова Я. О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"Пути эффективной организации Всероссийской олимпиады школьников по иностранному языку" (требования, подготовка и проведение)»-МОУ « Харловская СОШ» - Палицына Д.А.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принципа единства группового и индивидуального обучения в достижении личностных результатов обучения» -МОУ «Килачевская СОШ»- Евдокимова А.В.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103B6-6C97-490E-9F68-9E469BD4CC22}"/>
              </a:ext>
            </a:extLst>
          </p:cNvPr>
          <p:cNvSpPr txBox="1"/>
          <p:nvPr/>
        </p:nvSpPr>
        <p:spPr>
          <a:xfrm>
            <a:off x="2330547" y="21771"/>
            <a:ext cx="8032653" cy="1257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Заседание РМО учителей ин. языка</a:t>
            </a:r>
          </a:p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20.09. 2024 г. </a:t>
            </a:r>
          </a:p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«Проектирование современного урока, как условие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обеспечения</a:t>
            </a:r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ctr">
              <a:lnSpc>
                <a:spcPct val="107000"/>
              </a:lnSpc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эффективности качества образования»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8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images.myshared.ru/400171/slide_13.jpg">
            <a:extLst>
              <a:ext uri="{FF2B5EF4-FFF2-40B4-BE49-F238E27FC236}">
                <a16:creationId xmlns:a16="http://schemas.microsoft.com/office/drawing/2014/main" id="{7D750E81-AD76-494A-8890-EA1575ABF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542925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6" y="-21771"/>
            <a:ext cx="91418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103B6-6C97-490E-9F68-9E469BD4CC22}"/>
              </a:ext>
            </a:extLst>
          </p:cNvPr>
          <p:cNvSpPr txBox="1"/>
          <p:nvPr/>
        </p:nvSpPr>
        <p:spPr>
          <a:xfrm>
            <a:off x="2044951" y="1635235"/>
            <a:ext cx="8314006" cy="3925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69875">
              <a:lnSpc>
                <a:spcPct val="107000"/>
              </a:lnSpc>
            </a:pP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Еремина А.А.,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МОУ «Зайковская СОШ №1» познакомила коллег с  технологией и алгоритмом создания  кроссенса, прием которой направлен на развитие логического и творческого мышления. </a:t>
            </a:r>
          </a:p>
          <a:p>
            <a:pPr indent="269875">
              <a:lnSpc>
                <a:spcPct val="107000"/>
              </a:lnSpc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«Кроссенс» помогает формировать все виды универсальных учебных действий. Этот приём позволяет на практике создать условия для самостоятельного творческого поиска ученика; прием‐головоломка нового поколения, соединяющий в себе лучшие качества сразу нескольких интеллектуальных развлечений: головоломки, загадки и ребуса.</a:t>
            </a:r>
          </a:p>
          <a:p>
            <a:pPr indent="269875">
              <a:lnSpc>
                <a:spcPct val="107000"/>
              </a:lnSpc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indent="269875" algn="ctr">
              <a:lnSpc>
                <a:spcPct val="107000"/>
              </a:lnSpc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indent="269875" algn="ctr">
              <a:lnSpc>
                <a:spcPct val="107000"/>
              </a:lnSpc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indent="269875" algn="ctr">
              <a:lnSpc>
                <a:spcPct val="107000"/>
              </a:lnSpc>
            </a:pP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69875" algn="ctr">
              <a:lnSpc>
                <a:spcPct val="107000"/>
              </a:lnSpc>
            </a:pPr>
            <a:r>
              <a:rPr lang="ru-RU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7C6966-B2A2-4680-BE39-F669504B06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9168" r="9538" b="27153"/>
          <a:stretch/>
        </p:blipFill>
        <p:spPr>
          <a:xfrm>
            <a:off x="3838135" y="21771"/>
            <a:ext cx="4515729" cy="16134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8A9707-6658-4BB2-9716-2A2957147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36" y="4120702"/>
            <a:ext cx="2770117" cy="2077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B57DEB-85B8-4B9D-B4EF-45447CDDEB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6653" r="10326" b="11357"/>
          <a:stretch/>
        </p:blipFill>
        <p:spPr>
          <a:xfrm>
            <a:off x="7718473" y="4195493"/>
            <a:ext cx="2640483" cy="19280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13E354-FF4E-40A1-A5FC-F19C6B9AB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52" y="4195493"/>
            <a:ext cx="2595221" cy="19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1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6" y="-21771"/>
            <a:ext cx="914186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F40D87-B330-4780-9E46-8A132943ACC1}"/>
              </a:ext>
            </a:extLst>
          </p:cNvPr>
          <p:cNvSpPr txBox="1"/>
          <p:nvPr/>
        </p:nvSpPr>
        <p:spPr>
          <a:xfrm>
            <a:off x="4076113" y="5740010"/>
            <a:ext cx="60983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По этой ссылке можно посмотреть полную и подробную информацию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51447BD4-777F-49C2-864B-560AEF1CA7B7}"/>
              </a:ext>
            </a:extLst>
          </p:cNvPr>
          <p:cNvSpPr txBox="1">
            <a:spLocks/>
          </p:cNvSpPr>
          <p:nvPr/>
        </p:nvSpPr>
        <p:spPr>
          <a:xfrm>
            <a:off x="3136650" y="629158"/>
            <a:ext cx="7037807" cy="4818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base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Англия – родная страна писателя.</a:t>
            </a: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Елизавета 1 была на троне во времена Шекспира.</a:t>
            </a: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Усы и борода. Отличительные признаки писателя.</a:t>
            </a: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Перо. Символизирует, что загаданный человек- писатель.</a:t>
            </a: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Театр. Шекспир писал пьесы для театров, а также работал в знаменитом театре «Глобус».</a:t>
            </a: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Отелло. Сцена из произведения Шекспира «Отелло».</a:t>
            </a: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Ромео и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Джульета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Одно из самых знаменитых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произвдений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писателя.</a:t>
            </a: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Гамлет. Одна из самых знаменитых сцен, монолог главного героя «Быть или не быть, вот в чем вопрос…»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45725-6467-4575-88C6-7D5853A9BEA6}"/>
              </a:ext>
            </a:extLst>
          </p:cNvPr>
          <p:cNvSpPr txBox="1"/>
          <p:nvPr/>
        </p:nvSpPr>
        <p:spPr>
          <a:xfrm>
            <a:off x="4553010" y="5416844"/>
            <a:ext cx="60983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https://disk.yandex.ru/d/SLUaxAK3_MYeqw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72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6" y="-21771"/>
            <a:ext cx="91418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103B6-6C97-490E-9F68-9E469BD4CC22}"/>
              </a:ext>
            </a:extLst>
          </p:cNvPr>
          <p:cNvSpPr txBox="1"/>
          <p:nvPr/>
        </p:nvSpPr>
        <p:spPr>
          <a:xfrm>
            <a:off x="2007745" y="1718474"/>
            <a:ext cx="8447415" cy="372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Палицына Дарья Александровна, МКОУ </a:t>
            </a:r>
            <a:r>
              <a:rPr lang="ru-RU" sz="1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Харловская</a:t>
            </a:r>
            <a:r>
              <a:rPr lang="ru-RU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СОШ, выступила по теме «Пути эффективной организации Всероссийской олимпиады школьников по иностранному языку».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 были выделены следующие критерии эффективности: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высокий % участия (требования, описание работ, знакомство с заданиями);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хороший результат по итогам участия в олимпиаде (подготовка учащихся);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желание участников олимпиады дальше заниматься и углублять свои знания по данному предмету (успешность ребёнка, формы работы и т.д.).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их основании, она ознакомила с целями, задачами и основными требованиями проведения Всероссийской олимпиады школьников по иностранному языку. Также рассказала о том, какие конкурсы входят в олимпиадные задания по предмету, об их уровнях сложности, времени выполнения и максимальных баллах, которые могут получить участники олимпиады.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второй части выступления Дарья Александровна также представила материалы для подготовки учащихся 5-11 классов к олимпиаде по иностранному языку, среди них: сборники лексических и грамматических заданий, книги и журналы по страноведению, сборники олимпиадных заданий (тесты) и онлайн-площадки для проверки и отработки знаний.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9D68DF-9E3F-446F-8884-B0DE6A9AF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2533" r="5269" b="22636"/>
          <a:stretch/>
        </p:blipFill>
        <p:spPr>
          <a:xfrm>
            <a:off x="3905786" y="80382"/>
            <a:ext cx="4651335" cy="1658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F381E8-CC86-4237-9F96-B5916964B874}"/>
              </a:ext>
            </a:extLst>
          </p:cNvPr>
          <p:cNvSpPr txBox="1"/>
          <p:nvPr/>
        </p:nvSpPr>
        <p:spPr>
          <a:xfrm>
            <a:off x="4212520" y="5493068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https://disk.yandex.ru/d/dTM3K4AbPge66w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подготовки к </a:t>
            </a:r>
            <a:r>
              <a:rPr lang="ru-RU" sz="1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endParaRPr lang="ru-RU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CE371-6392-41AA-849A-8EF8C9A76941}"/>
              </a:ext>
            </a:extLst>
          </p:cNvPr>
          <p:cNvSpPr txBox="1"/>
          <p:nvPr/>
        </p:nvSpPr>
        <p:spPr>
          <a:xfrm>
            <a:off x="4212520" y="602325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https://disk.yandex.ru/d/fExWLYLaJ0Y1KQ</a:t>
            </a:r>
            <a:r>
              <a:rPr lang="ru-RU" dirty="0"/>
              <a:t> - </a:t>
            </a:r>
            <a:r>
              <a:rPr lang="ru-RU" u="sng" dirty="0" err="1">
                <a:solidFill>
                  <a:srgbClr val="FF0000"/>
                </a:solidFill>
              </a:rPr>
              <a:t>ВсОШ</a:t>
            </a:r>
            <a:r>
              <a:rPr lang="ru-RU" u="sng" dirty="0">
                <a:solidFill>
                  <a:srgbClr val="FF0000"/>
                </a:solidFill>
              </a:rPr>
              <a:t>, требования, образцы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96892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6" y="-21771"/>
            <a:ext cx="91418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DE53A-E78C-4089-B037-BE27E542693C}"/>
              </a:ext>
            </a:extLst>
          </p:cNvPr>
          <p:cNvSpPr txBox="1"/>
          <p:nvPr/>
        </p:nvSpPr>
        <p:spPr>
          <a:xfrm>
            <a:off x="2955832" y="1643508"/>
            <a:ext cx="7552734" cy="517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Огородникова Я. О., МОУ «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Речкаловская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СОШ» представила разбор и анализ электронного письма  ОГЭ 2024.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 ОГЭ по английскому языку большое внимание уделяется продуктивным умениям обучающихся – устной и письменной речи в рамках заданной коммуникативной ситуации, Яна Олеговна подробно  остановилась на задании повышенного уровня сложности – задание 35 «написание личного (электронного) письма в ответ на письмо-стимул».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35 позволяет оценить уровень развития умений письменной речи и языковых навыков экзаменуемого и одновременно показывает уровень его когнитивного развития, межпредметных знаний и метапредметных умений.  Данное задание оценивается экспертами максимум в 10 баллов по 4 критериям. Важно то, что при получении 0 баллов за решение коммуникативной задачи (К1), весь ответ на задание 35 оценивается в 0 баллов. Это может случиться, если: выпускник не раскрывает 3 и более аспекта; все 5 аспектов раскрывает неполно или неточно; объем письма менее 90 слов. Так же в задании указан объем в 100-120 слов, однако допускается отклонение на 10% в большую и меньшую стороны. Письмо должно соответствовать стилистике электронного письма и нормам организации текста. Важно продемонстрировать грамматические навыки, орфографию, тематический вокабуляр. Пунктуация в школьной программе представлена в крайне ограниченном объеме. В задании 35 ОГЭ учитывается только оформление начала и конца предложений: заглавная буква, точка, вопросительный и восклицательный знаки и те знаки препинания, которые характерны для формата личного письма в обращении, подписи, завершающей фразе.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выступления был проведен практический разбор работ и экспертный анализ, согласно критериям ОГЭ 2024 в Ирбитском районе учеников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Зайковской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№2  и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Речкаловской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СОШ.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C0D5F5-A8EC-4A50-9C92-ABEE20189D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7" t="30542" r="14919" b="30235"/>
          <a:stretch/>
        </p:blipFill>
        <p:spPr>
          <a:xfrm>
            <a:off x="4501661" y="175642"/>
            <a:ext cx="3481976" cy="14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6" y="74708"/>
            <a:ext cx="91418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103B6-6C97-490E-9F68-9E469BD4CC22}"/>
              </a:ext>
            </a:extLst>
          </p:cNvPr>
          <p:cNvSpPr txBox="1"/>
          <p:nvPr/>
        </p:nvSpPr>
        <p:spPr>
          <a:xfrm>
            <a:off x="3381064" y="21668"/>
            <a:ext cx="65983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Евдокимова Анна Васильевна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МОУ Килачевская  СОШ, выступила по теме «Совершенствование методической деятельности педагога в межаттестационный период»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768C91-0889-4517-A55D-8EBE9F45AA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39633" r="35337" b="41128"/>
          <a:stretch/>
        </p:blipFill>
        <p:spPr>
          <a:xfrm>
            <a:off x="1540646" y="91096"/>
            <a:ext cx="1809258" cy="1688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7F8E5D-EC59-4FA8-A667-77ABC84407DC}"/>
              </a:ext>
            </a:extLst>
          </p:cNvPr>
          <p:cNvSpPr txBox="1"/>
          <p:nvPr/>
        </p:nvSpPr>
        <p:spPr>
          <a:xfrm>
            <a:off x="4936016" y="6161763"/>
            <a:ext cx="609834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https://disk.yandex.ru/d/m_j9vErE0VAtxw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9D308-F56B-4E52-9EC2-406ADC15FEBB}"/>
              </a:ext>
            </a:extLst>
          </p:cNvPr>
          <p:cNvSpPr txBox="1"/>
          <p:nvPr/>
        </p:nvSpPr>
        <p:spPr>
          <a:xfrm>
            <a:off x="4037427" y="5577102"/>
            <a:ext cx="609834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По этой ссылке можно посмотреть полную и подробную информацию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A3E295-3C1E-47B4-8F91-5BA471EEE5FD}"/>
              </a:ext>
            </a:extLst>
          </p:cNvPr>
          <p:cNvSpPr txBox="1"/>
          <p:nvPr/>
        </p:nvSpPr>
        <p:spPr>
          <a:xfrm>
            <a:off x="3319392" y="690904"/>
            <a:ext cx="6985192" cy="27513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29.12.2012 №273-ФЗ «Об образовании в Российской Федерации», педагогические работники организаций, учреждений, которые осуществляют образовательную деятельность, должны с определенной периодичностью проходить аттестацию.</a:t>
            </a:r>
            <a: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в целях установления квалификационной категории осуществляется в соответствии с Порядком проведения аттестации педагогических работников организаций, осуществляющих образовательную деятельность, утвержденным приказом Министерства просвещения Российской Федерации от 24.03.2023 г. № 196. 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подготовки аттестуемым педагогическим работником документов и материалов, подтверждающих достигнутую результативность в работе за </a:t>
            </a:r>
            <a:r>
              <a:rPr lang="ru-RU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период, рекомендуется воспользоваться разделами экспертных</a:t>
            </a:r>
            <a:r>
              <a:rPr lang="ru-RU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заключений по заявленной должности. Наименования разделов представляют собой требования пунктов 35, 36 Порядка аттестации. Каждый раздел состоит из показателей, конкретизирующих перечисленные требования раздела.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FFEB7A-6410-4751-BB5F-196F131F5302}"/>
              </a:ext>
            </a:extLst>
          </p:cNvPr>
          <p:cNvSpPr txBox="1"/>
          <p:nvPr/>
        </p:nvSpPr>
        <p:spPr>
          <a:xfrm>
            <a:off x="2534976" y="2794173"/>
            <a:ext cx="8081889" cy="28655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/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успешного прохождения процедуры аттестации, а соответственно и повышения качества работы, педагогу стоит внимательно изучить современные требования и на основе таблицы «Критерии и показатели оценки результативности профессиональной деятельности (достижений) педагогических работников общеобразовательных организаций для установления соответствия квалификационной категории (первой или высшей**)» регулярно проводить самоанализ и корректировку своей деятельности по следующим направлениям: 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Результаты освоения обучающимися образовательных программ по итогам мониторингов, проводимых организацией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Результаты освоения обучающимися образовательных программ по итогам мониторинга системы образования, проводимого в порядке, установленном постановлением Правительство РФ от 5 августа 2013 года № 662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Выявление и развитие способностей обучающихся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Личный вклад в повышение качества образования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Транслирование опыта практических результатов своей профессиональной деятельности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Участие в работе методических объединений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самостоятельного и более глубоко изучения вопроса педагогам подготовлена и передана папка «Эксперт».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91" y="21771"/>
            <a:ext cx="9663217" cy="724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103B6-6C97-490E-9F68-9E469BD4CC22}"/>
              </a:ext>
            </a:extLst>
          </p:cNvPr>
          <p:cNvSpPr txBox="1"/>
          <p:nvPr/>
        </p:nvSpPr>
        <p:spPr>
          <a:xfrm>
            <a:off x="3375661" y="21771"/>
            <a:ext cx="65983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Евдокимова Анна Васильевна, МОУ Килачевская  СОШ, выступила по теме «Реализация принципа единства группового и индивидуального обучения в достижении личностных результатов обучения ». ( Итоги деятельности регионального методиста за 2023-24 учебный год)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5E7A87-CE9C-4F12-B98A-87435A7F6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" t="10461" r="22011" b="50000"/>
          <a:stretch/>
        </p:blipFill>
        <p:spPr>
          <a:xfrm>
            <a:off x="1264391" y="148380"/>
            <a:ext cx="2111270" cy="2065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A7410-C00E-4065-8560-A52BFE13C8BA}"/>
              </a:ext>
            </a:extLst>
          </p:cNvPr>
          <p:cNvSpPr txBox="1"/>
          <p:nvPr/>
        </p:nvSpPr>
        <p:spPr>
          <a:xfrm>
            <a:off x="4990514" y="6357566"/>
            <a:ext cx="609834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https://disk.yandex.ru/d/SPOjxXdrBI7npA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4B541-CF95-4A34-B093-DFC15EDFA0DC}"/>
              </a:ext>
            </a:extLst>
          </p:cNvPr>
          <p:cNvSpPr txBox="1"/>
          <p:nvPr/>
        </p:nvSpPr>
        <p:spPr>
          <a:xfrm>
            <a:off x="3875651" y="5777260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По этой ссылке можно посмотреть полную и подробную информацию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B3B56-061F-4E92-9962-56312EF32F98}"/>
              </a:ext>
            </a:extLst>
          </p:cNvPr>
          <p:cNvSpPr txBox="1"/>
          <p:nvPr/>
        </p:nvSpPr>
        <p:spPr>
          <a:xfrm>
            <a:off x="3513406" y="975878"/>
            <a:ext cx="6249572" cy="18539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регионального методиста состояла из нескольких этапов: выбор методической темы, обучение, организация работы с наставляемыми педагогами на платформе Академии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проведение открытого урока (с демонстрацией результатов работы по выбранной методической теме), помощь педагогам в разработке технологических карт уроков, проведение открытых уроков педагогами, оценивание этих уроков на основе матрицы анализа личностно-ориентированного урока.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65BFE-5A5E-4613-8B0F-AF258E81CA3A}"/>
              </a:ext>
            </a:extLst>
          </p:cNvPr>
          <p:cNvSpPr txBox="1"/>
          <p:nvPr/>
        </p:nvSpPr>
        <p:spPr>
          <a:xfrm>
            <a:off x="3375661" y="2340712"/>
            <a:ext cx="6598334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tabLst>
                <a:tab pos="419735" algn="l"/>
              </a:tabLst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реализация принципа единства группового и индивидуального обучения в достижении личностных результатов обучения, важно: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tabLst>
                <a:tab pos="419735" algn="l"/>
                <a:tab pos="457200" algn="l"/>
              </a:tabLst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все компоненты образовательного процесса (целевой, содержательный, деятельностной, результативный), включать содержание основных направлений воспитания (личностных результатов указанных во ФГОС);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tabLst>
                <a:tab pos="419735" algn="l"/>
                <a:tab pos="457200" algn="l"/>
              </a:tabLst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Выстраивать работу с учетом структуры современного урока, используя приемы групповой формы работы направленные на достижения личностных результатов;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tabLst>
                <a:tab pos="419735" algn="l"/>
                <a:tab pos="457200" algn="l"/>
              </a:tabLst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Выстраивать взаимодействие с обучающимися с опорой на основе решения  ценностно – ориентированных задач.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основе принципов реализации требований современного ФГОС лежит системно-деятельностный подход - подход, при котором в учебном процессе главное место отводится активной и разносторонней, в максимальной степени самостоятельной познавательной деятельности  обучающихся.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/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Типология уроков деятельностной направленности иная: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 3" panose="05040102010807070707" pitchFamily="18" charset="2"/>
              <a:buChar char=""/>
              <a:tabLst>
                <a:tab pos="457200" algn="l"/>
                <a:tab pos="499110" algn="l"/>
              </a:tabLst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 открытия нового знания.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 3" panose="05040102010807070707" pitchFamily="18" charset="2"/>
              <a:buChar char=""/>
              <a:tabLst>
                <a:tab pos="457200" algn="l"/>
                <a:tab pos="499110" algn="l"/>
              </a:tabLst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 рефлексии.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 3" panose="05040102010807070707" pitchFamily="18" charset="2"/>
              <a:buChar char=""/>
              <a:tabLst>
                <a:tab pos="457200" algn="l"/>
                <a:tab pos="499110" algn="l"/>
              </a:tabLst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 общеметодологической направленности.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 3" panose="05040102010807070707" pitchFamily="18" charset="2"/>
              <a:buChar char=""/>
              <a:tabLst>
                <a:tab pos="457200" algn="l"/>
                <a:tab pos="499110" algn="l"/>
              </a:tabLst>
            </a:pPr>
            <a:r>
              <a:rPr lang="ru-RU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 развивающего контроля.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7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6" y="-21771"/>
            <a:ext cx="91418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FBCF3-C8A4-465E-B848-60D10498A59F}"/>
              </a:ext>
            </a:extLst>
          </p:cNvPr>
          <p:cNvSpPr txBox="1"/>
          <p:nvPr/>
        </p:nvSpPr>
        <p:spPr>
          <a:xfrm>
            <a:off x="3780692" y="624326"/>
            <a:ext cx="6098344" cy="5909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методическая цель урока при системно - деятельностном обучении – создание условий для проявления познавательной активности учеников.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из практики: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Деление на группы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ролей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Оценочные листы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Творческие задания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контрольной работе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Нестандартная проверка домашних заданий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уроки: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Евдокимова А.В. (наставник) – 25.12.2023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Лебедева Анастасия Алексеевна – 20 марта 2024г.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Антонова Елизавета Павловна – 20 марта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Палицина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Дарья Александровна – 2 апреля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Уляшкина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Анна Валерьевна – 4 апреля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Белобородов Константин Юрьевич – 10 апреля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деятельности по общей методической теме педагогами были сформированы новые компетенции, необходимые для организации образовательного процесса, нацеленного на достижение не только предметных, но и личностных результатов обучения.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Всем педагогам были предложены материалы, полученные в ходе работы над темой регионального методиста.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7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6" y="-21771"/>
            <a:ext cx="91418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103B6-6C97-490E-9F68-9E469BD4CC22}"/>
              </a:ext>
            </a:extLst>
          </p:cNvPr>
          <p:cNvSpPr txBox="1"/>
          <p:nvPr/>
        </p:nvSpPr>
        <p:spPr>
          <a:xfrm>
            <a:off x="3263119" y="472375"/>
            <a:ext cx="6598334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987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6D7324-0D01-4FB4-B48F-2ABB58139F60}"/>
              </a:ext>
            </a:extLst>
          </p:cNvPr>
          <p:cNvSpPr txBox="1"/>
          <p:nvPr/>
        </p:nvSpPr>
        <p:spPr>
          <a:xfrm>
            <a:off x="2222696" y="1569655"/>
            <a:ext cx="8004516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Ветошкина Наталия Рудольфовна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МОУ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Киргинская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СОШ, познакомила с инструкцией по использованию системы “Электронное портфолио педагогических работников”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аттестационный период.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педагога– это информационная система, облегчающая педагогам Свердловской области задачу формирования своего портфолио.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 ответственного за информационный обмен в образовательной организации предусмотрена возможность «сгенерировать пароль».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полученным паролем педагог входит в ЭПП и в течение всего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 размещает информацию о результатах профессиональной деятельности.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4E0623-C174-4711-82C9-6104CFA10B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1" t="38757" r="12381" b="33725"/>
          <a:stretch/>
        </p:blipFill>
        <p:spPr>
          <a:xfrm>
            <a:off x="3812379" y="234452"/>
            <a:ext cx="4567242" cy="13352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326819-359F-40A9-AF77-D59E46C3658C}"/>
              </a:ext>
            </a:extLst>
          </p:cNvPr>
          <p:cNvSpPr txBox="1"/>
          <p:nvPr/>
        </p:nvSpPr>
        <p:spPr>
          <a:xfrm>
            <a:off x="1663503" y="4383382"/>
            <a:ext cx="4561451" cy="1231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https://disk.yandex.ru/d/Zv4Sm2a71qkx3Q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Инструкция по использованию системы</a:t>
            </a:r>
          </a:p>
          <a:p>
            <a:endParaRPr lang="ru-RU" dirty="0"/>
          </a:p>
          <a:p>
            <a:endParaRPr lang="ru-RU" sz="20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2B781A7-8866-4B0B-9392-118CD8E0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1148" y="4132849"/>
            <a:ext cx="3802563" cy="231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4056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1660</Words>
  <Application>Microsoft Office PowerPoint</Application>
  <PresentationFormat>Широкоэкранный</PresentationFormat>
  <Paragraphs>98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Wingdings</vt:lpstr>
      <vt:lpstr>Wingdings 3</vt:lpstr>
      <vt:lpstr>Office Theme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31</cp:revision>
  <dcterms:created xsi:type="dcterms:W3CDTF">2024-09-19T17:43:22Z</dcterms:created>
  <dcterms:modified xsi:type="dcterms:W3CDTF">2024-09-28T10:30:25Z</dcterms:modified>
</cp:coreProperties>
</file>