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9AA578-990E-4058-A6DB-D55D98D9016A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7CD66A-F030-44A4-B434-CE9E435682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460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5610A-17B4-4656-93CF-E1D9982860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2629" y="1371600"/>
            <a:ext cx="5935540" cy="2696866"/>
          </a:xfrm>
        </p:spPr>
        <p:txBody>
          <a:bodyPr anchor="t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51C80B-DFD6-415B-BA5B-E56E510CD1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2629" y="4584879"/>
            <a:ext cx="5935540" cy="1287887"/>
          </a:xfrm>
        </p:spPr>
        <p:txBody>
          <a:bodyPr anchor="b">
            <a:normAutofit/>
          </a:bodyPr>
          <a:lstStyle>
            <a:lvl1pPr marL="0" indent="0" algn="l">
              <a:lnSpc>
                <a:spcPct val="130000"/>
              </a:lnSpc>
              <a:buNone/>
              <a:defRPr sz="1800" b="1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A2065B-06FF-4991-9F8A-4BE25457B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11/25/2021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0DF2FA-C604-45D8-A633-11D3742EC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EE5DA9-2D04-4850-AB9F-BD3538165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047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E4BB7-3F30-4C31-9BB2-8EC24FC0A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CF4134-70F5-4EE6-88BE-49D129630C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9EABC7-C044-44DE-B303-55A0581DA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11/25/2021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A63E1-5BC5-402E-9916-BAB84BCF0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EF915-AF64-4ECC-8B1A-B7E6A89B7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019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B09414-2AA1-4D8E-A00A-C092FBC92D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98077" y="1401097"/>
            <a:ext cx="2155722" cy="4775865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2C3A78-37C5-46D0-9DF4-CB78AF883C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401097"/>
            <a:ext cx="8232058" cy="4775866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D8705E-925D-4F57-8268-107CE3CF4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11/25/2021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E207E-070D-4EC8-A44C-21F1815FD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5D01D1-C266-4161-A820-C084B9801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94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8B246-6A68-46BE-9DBD-614FA8CF4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E47706-8D18-4093-A7C1-F30D7543CE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C7C8FC-AAEA-4AB6-9DB5-2503F58F0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11/25/2021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1616B-3F08-4869-A522-773C38940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030CE6-9124-4B3A-A912-AE16B5C34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46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C78885-57B2-4930-BD7D-CBF916EDF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629" y="1709738"/>
            <a:ext cx="9214884" cy="3159974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495E4-2F8B-4CC7-88AC-A312067E60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2628" y="5018567"/>
            <a:ext cx="7907079" cy="107388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585CC9-BAD3-4807-90BB-97DA2D6A6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11/25/2021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108CEF-165F-4D7E-9666-5CD0156B4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0EBC3D-3277-4D34-9F67-71040C21E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945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477A4-4D01-45B6-9563-0BF13BA72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17E00-96AC-45F0-82B2-9F601E9B93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0" y="2849526"/>
            <a:ext cx="5105400" cy="321047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BA30CD-95C0-427B-A571-A7D8A5327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849526"/>
            <a:ext cx="5105400" cy="32104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F67CAC-53E4-44AF-BEAC-8FFB96F05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11/25/2021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3D9F3A-E7F0-45E7-AFA8-0D4A669EC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5F008B-58BB-45FF-923F-5909DAB49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080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7B549-9E51-42E0-992A-73E775957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628" y="1371599"/>
            <a:ext cx="10442760" cy="93975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1A5FDC-7C4B-45FB-8462-E2CE79919F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2628" y="2311353"/>
            <a:ext cx="5084947" cy="695372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D8B686-2E92-45B9-A3D7-9DCAA0C50B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12628" y="3006725"/>
            <a:ext cx="5084947" cy="318293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ADB526-4A44-47B6-8D14-93202E590A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311353"/>
            <a:ext cx="5183188" cy="695372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4177CA-5C13-4311-BFD3-B98FBD942D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006725"/>
            <a:ext cx="5183188" cy="31829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EA255A-4CB5-40CA-B756-1AA5E27C2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11/25/2021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3072C4-10F1-49B8-B0BF-69204EDDC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A5ACC97-44C1-4887-909B-E6732D3C1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167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7D313-943A-47E0-8A7A-DFFBCC297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AC25A7-81C8-4AA1-AD9F-C78A451FD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11/25/2021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F54740-6022-46B2-9C55-B60E96516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9497C9-6B5E-46D6-8FE9-0A5E0CF7F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400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740D3C-270A-401A-810C-2F86BBBB8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11/25/2021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CBE9F8-1765-4F36-A4DE-1DB136025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90CF9E-A6C6-4873-ADBE-7A2939319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020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8CDF8-00AD-4441-A6D5-9D7A659EB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628" y="1463038"/>
            <a:ext cx="3859397" cy="1471548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C330AF-CB7E-420A-AE8A-E02E903258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3257AD-2422-4CDA-9C55-700F4B5BF2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2628" y="2934586"/>
            <a:ext cx="3859397" cy="293440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1B7454-C1CC-46F2-A6FB-1FE786C48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11/25/2021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077DBE-6CC7-421B-AB5E-341E20BD9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6EAB8F-7526-4CDB-B782-FAD8B3E70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381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1647F-5A61-44C9-81DC-331C9AE5D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628" y="1463038"/>
            <a:ext cx="3859397" cy="1471548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627A0F-F1B8-49BE-A0FF-7FE16E3BDC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6D1BD6-1519-4431-9FAF-7D4F41299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2628" y="2934586"/>
            <a:ext cx="3859397" cy="293440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A587A0-353B-42C2-BA96-B1ADEDF64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11/25/2021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D5A88E-3957-4B76-B1BE-416402921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F7C5FD-E56A-4C66-8F23-087F95A2F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833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B4E786-7636-4278-8595-D365D28A7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371600"/>
            <a:ext cx="10363200" cy="13144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740849-7059-4C70-992B-5304D2EE9B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4399" y="2853369"/>
            <a:ext cx="10363200" cy="3088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9FEBF6-CEA6-4332-87B3-697807571C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1262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fld id="{0D4E46AA-1EC0-4433-9956-E798E94A6FB7}" type="datetimeFigureOut">
              <a:rPr lang="en-US" smtClean="0"/>
              <a:pPr/>
              <a:t>11/25/2021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6BAF94-621C-43E1-BA0C-410A689903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67622" y="6356350"/>
            <a:ext cx="40403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D19E5-9E16-48C9-AAE2-0C70679A8D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07995" y="6356350"/>
            <a:ext cx="7230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fld id="{70C38C08-47C7-4847-B0BE-B9D8DEEB3D1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209B62C-3402-4623-9A7C-AA048B56F8C3}"/>
              </a:ext>
            </a:extLst>
          </p:cNvPr>
          <p:cNvCxnSpPr>
            <a:cxnSpLocks/>
          </p:cNvCxnSpPr>
          <p:nvPr/>
        </p:nvCxnSpPr>
        <p:spPr>
          <a:xfrm>
            <a:off x="990600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1456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1" r:id="rId6"/>
    <p:sldLayoutId id="2147483687" r:id="rId7"/>
    <p:sldLayoutId id="2147483688" r:id="rId8"/>
    <p:sldLayoutId id="2147483689" r:id="rId9"/>
    <p:sldLayoutId id="2147483690" r:id="rId10"/>
    <p:sldLayoutId id="2147483692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87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indent="0" algn="l" defTabSz="914400" rtl="0" eaLnBrk="1" latinLnBrk="0" hangingPunct="1">
        <a:lnSpc>
          <a:spcPct val="120000"/>
        </a:lnSpc>
        <a:spcBef>
          <a:spcPts val="500"/>
        </a:spcBef>
        <a:buSzPct val="87000"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0" algn="l" defTabSz="914400" rtl="0" eaLnBrk="1" latinLnBrk="0" hangingPunct="1">
        <a:lnSpc>
          <a:spcPct val="120000"/>
        </a:lnSpc>
        <a:spcBef>
          <a:spcPts val="500"/>
        </a:spcBef>
        <a:buSzPct val="87000"/>
        <a:buFontTx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9F9BF86-FE94-4517-B97D-026C7515E5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Рабочий стол">
            <a:extLst>
              <a:ext uri="{FF2B5EF4-FFF2-40B4-BE49-F238E27FC236}">
                <a16:creationId xmlns:a16="http://schemas.microsoft.com/office/drawing/2014/main" id="{65240BAE-FA55-4F37-AB41-F01B7E7F3C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5730"/>
          <a:stretch/>
        </p:blipFill>
        <p:spPr>
          <a:xfrm>
            <a:off x="21" y="11"/>
            <a:ext cx="12191979" cy="685798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BD78BA5-2579-4D62-B68F-2289D39BF3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406" y="0"/>
            <a:ext cx="8543515" cy="6858000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58000">
                <a:srgbClr val="000000">
                  <a:alpha val="55000"/>
                </a:srgbClr>
              </a:gs>
              <a:gs pos="93000">
                <a:srgbClr val="000000">
                  <a:alpha val="64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AD1833-8E13-4046-BD3E-FA3DB40DEA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6753" y="1508288"/>
            <a:ext cx="6221691" cy="3427867"/>
          </a:xfrm>
        </p:spPr>
        <p:txBody>
          <a:bodyPr anchor="t">
            <a:normAutofit/>
          </a:bodyPr>
          <a:lstStyle/>
          <a:p>
            <a:r>
              <a:rPr lang="ru-RU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Эффективные методы работы с обучающимися по предмету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D47933B-8BB2-4581-8E5F-04758E7E81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5290" y="5253051"/>
            <a:ext cx="4892948" cy="812923"/>
          </a:xfrm>
        </p:spPr>
        <p:txBody>
          <a:bodyPr anchor="t">
            <a:normAutofit/>
          </a:bodyPr>
          <a:lstStyle/>
          <a:p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7CC2FE6-3AD0-4131-B4BC-1F4D65E25E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97529" y="4861206"/>
            <a:ext cx="978862" cy="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4440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CF7B59-6289-4045-861E-24D35562E0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Интерактивные технологии в процессе обучения</a:t>
            </a:r>
            <a:endParaRPr lang="ru-RU" sz="4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547C96-6133-4157-B808-92F15B048B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Изучение информатики с использованием интерактивных методов позволяет активизировать познавательную активность учащихся, развивать способности к самостоятельному обучению, вырабатывают навыки работы в коллективе, развивают и формируют коммуникативные навыки, а самое важное повышают учебную мотивацию.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158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B69C8E-5215-43BF-9C1A-18D73D5EB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Методы обучения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2791BDA-8D26-48ED-B68C-A422B86D01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8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Методы обучения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это совокупность приемов и подходов, отражающих форму взаимодействия учащихся и учителя в процессе обучения.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использование интерактивных методов обучения на уроках русского языка в начальной школе">
            <a:extLst>
              <a:ext uri="{FF2B5EF4-FFF2-40B4-BE49-F238E27FC236}">
                <a16:creationId xmlns:a16="http://schemas.microsoft.com/office/drawing/2014/main" id="{C17D181D-4363-4AB5-A99E-335CA480DC5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865" y="3810066"/>
            <a:ext cx="3014048" cy="158878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использование интерактивных методов обучения на уроках русского языка в начальной школе">
            <a:extLst>
              <a:ext uri="{FF2B5EF4-FFF2-40B4-BE49-F238E27FC236}">
                <a16:creationId xmlns:a16="http://schemas.microsoft.com/office/drawing/2014/main" id="{030E029A-C190-4E54-85F0-0A0A8F5360D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786" y="3810066"/>
            <a:ext cx="2893614" cy="158878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использование интерактивных методов обучения на уроках русского языка в начальной школе">
            <a:extLst>
              <a:ext uri="{FF2B5EF4-FFF2-40B4-BE49-F238E27FC236}">
                <a16:creationId xmlns:a16="http://schemas.microsoft.com/office/drawing/2014/main" id="{5F710C2B-FC44-4A75-973B-4A982B8C92D4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6042" y="3770378"/>
            <a:ext cx="3014048" cy="149228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F512E78-1F11-439B-819F-7056B88E6CED}"/>
              </a:ext>
            </a:extLst>
          </p:cNvPr>
          <p:cNvSpPr txBox="1"/>
          <p:nvPr/>
        </p:nvSpPr>
        <p:spPr>
          <a:xfrm>
            <a:off x="1780162" y="5466945"/>
            <a:ext cx="2305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ассивный метод</a:t>
            </a:r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846EB9-380F-42F6-839A-515391E4B75F}"/>
              </a:ext>
            </a:extLst>
          </p:cNvPr>
          <p:cNvSpPr txBox="1"/>
          <p:nvPr/>
        </p:nvSpPr>
        <p:spPr>
          <a:xfrm>
            <a:off x="5335571" y="5466945"/>
            <a:ext cx="2139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Активный метод</a:t>
            </a:r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105AB8A-CEB5-4C16-902E-6361790711EC}"/>
              </a:ext>
            </a:extLst>
          </p:cNvPr>
          <p:cNvSpPr txBox="1"/>
          <p:nvPr/>
        </p:nvSpPr>
        <p:spPr>
          <a:xfrm>
            <a:off x="8691434" y="5466945"/>
            <a:ext cx="2768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нтерактивный метод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9722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AECE95-464A-45BD-B40A-15DAEF0A2E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Методы и принципы организации обучения с применением персонального компьютера</a:t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4F6451-366A-4B23-B2B3-4E6074A917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indent="0" algn="just">
              <a:buNone/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практике обучения могут применяться четыре основных метода обучения:</a:t>
            </a:r>
          </a:p>
          <a:p>
            <a:pPr indent="0" algn="just">
              <a:buNone/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объяснительно-иллюстративный</a:t>
            </a:r>
          </a:p>
          <a:p>
            <a:pPr indent="0" algn="just">
              <a:buNone/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репродуктивный</a:t>
            </a:r>
          </a:p>
          <a:p>
            <a:pPr indent="0" algn="just">
              <a:buNone/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проблемный</a:t>
            </a:r>
          </a:p>
          <a:p>
            <a:pPr indent="0" algn="just">
              <a:buNone/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исследовательский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5947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7CB68A-549D-4FB7-A356-1C6DD0023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Интерактивные технологии в процессе обучения информатики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F3E6F7F-2CC8-4647-A008-59FEA0D82B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Технологий интерактивного обучения существует огромное количество (работа в парах; ротационные (сменные) тройки; карусель; работа в малых группах; аквариум; незаконченное предложение; мозговой штурм; броуновское движение; дерево решений; суд от своего имени; гражданские слушания; ролевая (деловая) игра; метод пресс; займи позицию; дискуссия, дебаты).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29568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402ECC-8AEB-4158-9FC9-9939B4B03C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Использование мультимедийных средств на уроке</a:t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C68CF0-BE35-4F80-9618-BD611BCB57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399" y="2686044"/>
            <a:ext cx="10363200" cy="371475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Мультимедиа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— это представление объектов и процессов не традиционным текстовым описанием, но с помощью фото, видео, графики, анимации, звука, то есть во всех известных сегодня формах. Здесь мы имеем два основных преимущества — 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качественное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количественное.</a:t>
            </a:r>
          </a:p>
          <a:p>
            <a:pPr marL="0" indent="0">
              <a:buNone/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Мультимедийные уроки помогают решить следующие дидактические задачи: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усвоить базовые знания по предмету;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систематизировать усвоенные знания;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сформировать навыки самоконтроля;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сформировать мотивацию к учению в целом и к информатике в частности;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оказать учебно-методическую помощь учащимся в самостоятельной работе над учебным материалом.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3143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E62681-69E0-422A-A64A-3E6EAC01E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Мультимедийные технологии могут быть использованы</a:t>
            </a:r>
            <a:endParaRPr lang="ru-RU" sz="36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D28BB48-3B6F-4A41-90A4-59D26619F2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 анонсирования темы </a:t>
            </a:r>
          </a:p>
          <a:p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 сопровождение объяснения учителя.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 информационно-обучающее пособие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 организации самостоятельной работы </a:t>
            </a:r>
          </a:p>
          <a:p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 контроля знаний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46119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EC76EB-B6AE-4E29-A704-E1F7097F3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2196147"/>
            <a:ext cx="10363200" cy="1314443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1EE22E1-C3B0-4FDA-BD2E-C08ED2E60E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3431854"/>
      </p:ext>
    </p:extLst>
  </p:cSld>
  <p:clrMapOvr>
    <a:masterClrMapping/>
  </p:clrMapOvr>
</p:sld>
</file>

<file path=ppt/theme/theme1.xml><?xml version="1.0" encoding="utf-8"?>
<a:theme xmlns:a="http://schemas.openxmlformats.org/drawingml/2006/main" name="DashVTI">
  <a:themeElements>
    <a:clrScheme name="AnalogousFromLightSeedRightStep">
      <a:dk1>
        <a:srgbClr val="000000"/>
      </a:dk1>
      <a:lt1>
        <a:srgbClr val="FFFFFF"/>
      </a:lt1>
      <a:dk2>
        <a:srgbClr val="412D24"/>
      </a:dk2>
      <a:lt2>
        <a:srgbClr val="E8E6E2"/>
      </a:lt2>
      <a:accent1>
        <a:srgbClr val="92A4C4"/>
      </a:accent1>
      <a:accent2>
        <a:srgbClr val="827FBA"/>
      </a:accent2>
      <a:accent3>
        <a:srgbClr val="AD96C6"/>
      </a:accent3>
      <a:accent4>
        <a:srgbClr val="B37FBA"/>
      </a:accent4>
      <a:accent5>
        <a:srgbClr val="C593B5"/>
      </a:accent5>
      <a:accent6>
        <a:srgbClr val="BA7F8F"/>
      </a:accent6>
      <a:hlink>
        <a:srgbClr val="95805A"/>
      </a:hlink>
      <a:folHlink>
        <a:srgbClr val="7F7F7F"/>
      </a:folHlink>
    </a:clrScheme>
    <a:fontScheme name="grandview display">
      <a:majorFont>
        <a:latin typeface="Grandview Display"/>
        <a:ea typeface=""/>
        <a:cs typeface=""/>
      </a:majorFont>
      <a:minorFont>
        <a:latin typeface="Grandview Display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shVTI" id="{42B0E7C6-1071-483F-A575-9AF7EE1B96AC}" vid="{E18014FF-B132-4F63-9D72-5B85E99D641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74</TotalTime>
  <Words>294</Words>
  <Application>Microsoft Office PowerPoint</Application>
  <PresentationFormat>Широкоэкранный</PresentationFormat>
  <Paragraphs>31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Grandview Display</vt:lpstr>
      <vt:lpstr>Symbol</vt:lpstr>
      <vt:lpstr>Times New Roman</vt:lpstr>
      <vt:lpstr>DashVTI</vt:lpstr>
      <vt:lpstr>Эффективные методы работы с обучающимися по предмету</vt:lpstr>
      <vt:lpstr>Интерактивные технологии в процессе обучения</vt:lpstr>
      <vt:lpstr>Методы обучения</vt:lpstr>
      <vt:lpstr>Методы и принципы организации обучения с применением персонального компьютера </vt:lpstr>
      <vt:lpstr>Интерактивные технологии в процессе обучения информатики</vt:lpstr>
      <vt:lpstr>Использование мультимедийных средств на уроке </vt:lpstr>
      <vt:lpstr>Мультимедийные технологии могут быть использованы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Эффективные методы работы с обучающимися по предмету</dc:title>
  <dc:creator>bomder@dnevnik.ru</dc:creator>
  <cp:lastModifiedBy>bomder@dnevnik.ru</cp:lastModifiedBy>
  <cp:revision>1</cp:revision>
  <dcterms:created xsi:type="dcterms:W3CDTF">2021-11-25T05:25:49Z</dcterms:created>
  <dcterms:modified xsi:type="dcterms:W3CDTF">2021-11-25T06:40:14Z</dcterms:modified>
</cp:coreProperties>
</file>