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22"/>
  </p:notesMasterIdLst>
  <p:handoutMasterIdLst>
    <p:handoutMasterId r:id="rId23"/>
  </p:handoutMasterIdLst>
  <p:sldIdLst>
    <p:sldId id="256" r:id="rId2"/>
    <p:sldId id="257" r:id="rId3"/>
    <p:sldId id="262" r:id="rId4"/>
    <p:sldId id="263" r:id="rId5"/>
    <p:sldId id="268" r:id="rId6"/>
    <p:sldId id="277" r:id="rId7"/>
    <p:sldId id="278" r:id="rId8"/>
    <p:sldId id="279" r:id="rId9"/>
    <p:sldId id="258" r:id="rId10"/>
    <p:sldId id="259" r:id="rId11"/>
    <p:sldId id="260" r:id="rId12"/>
    <p:sldId id="261" r:id="rId13"/>
    <p:sldId id="269" r:id="rId14"/>
    <p:sldId id="270" r:id="rId15"/>
    <p:sldId id="271" r:id="rId16"/>
    <p:sldId id="272" r:id="rId17"/>
    <p:sldId id="273" r:id="rId18"/>
    <p:sldId id="274" r:id="rId19"/>
    <p:sldId id="276" r:id="rId20"/>
    <p:sldId id="275" r:id="rId21"/>
  </p:sldIdLst>
  <p:sldSz cx="12192000" cy="6858000"/>
  <p:notesSz cx="7104063" cy="10234613"/>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125E5076-3810-47DD-B79F-674D7AD40C01}" styleName="深色样式 1 - 强调 1">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1"/>
          </a:solidFill>
        </a:fill>
      </a:tcStyle>
    </a:wholeTbl>
    <a:band1H>
      <a:tcStyle>
        <a:tcBdr/>
        <a:fill>
          <a:solidFill>
            <a:schemeClr val="accent1">
              <a:shade val="60000"/>
            </a:schemeClr>
          </a:solidFill>
        </a:fill>
      </a:tcStyle>
    </a:band1H>
    <a:band1V>
      <a:tcStyle>
        <a:tcBdr/>
        <a:fill>
          <a:solidFill>
            <a:schemeClr val="accent1">
              <a:shade val="60000"/>
            </a:schemeClr>
          </a:solidFill>
        </a:fill>
      </a:tcStyle>
    </a:band1V>
    <a:lastCol>
      <a:tcTxStyle b="on"/>
      <a:tcStyle>
        <a:tcBdr>
          <a:left>
            <a:ln w="25400" cmpd="sng">
              <a:solidFill>
                <a:schemeClr val="lt1"/>
              </a:solidFill>
            </a:ln>
          </a:left>
        </a:tcBdr>
        <a:fill>
          <a:solidFill>
            <a:schemeClr val="accent1">
              <a:shade val="60000"/>
            </a:schemeClr>
          </a:solidFill>
        </a:fill>
      </a:tcStyle>
    </a:lastCol>
    <a:firstCol>
      <a:tcTxStyle b="on"/>
      <a:tcStyle>
        <a:tcBdr>
          <a:right>
            <a:ln w="25400" cmpd="sng">
              <a:solidFill>
                <a:schemeClr val="lt1"/>
              </a:solidFill>
            </a:ln>
          </a:right>
        </a:tcBdr>
        <a:fill>
          <a:solidFill>
            <a:schemeClr val="accent1">
              <a:shade val="60000"/>
            </a:schemeClr>
          </a:solidFill>
        </a:fill>
      </a:tcStyle>
    </a:firstCol>
    <a:lastRow>
      <a:tcTxStyle b="on"/>
      <a:tcStyle>
        <a:tcBdr>
          <a:top>
            <a:ln w="25400" cmpd="sng">
              <a:solidFill>
                <a:schemeClr val="lt1"/>
              </a:solidFill>
            </a:ln>
          </a:top>
        </a:tcBdr>
        <a:fill>
          <a:solidFill>
            <a:schemeClr val="accent1">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66" d="100"/>
          <a:sy n="66" d="100"/>
        </p:scale>
        <p:origin x="-102" y="-270"/>
      </p:cViewPr>
      <p:guideLst>
        <p:guide orient="horz" pos="2155"/>
        <p:guide pos="3840"/>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en-US"/>
          </a:p>
        </p:txBody>
      </p:sp>
      <p:sp>
        <p:nvSpPr>
          <p:cNvPr id="3" name="Date Placeholder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en-US" smtClean="0"/>
              <a:t>3/23/2022</a:t>
            </a:fld>
            <a:endParaRPr lang="en-US"/>
          </a:p>
        </p:txBody>
      </p:sp>
      <p:sp>
        <p:nvSpPr>
          <p:cNvPr id="4" name="Footer Placeholder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en-US"/>
          </a:p>
        </p:txBody>
      </p:sp>
      <p:sp>
        <p:nvSpPr>
          <p:cNvPr id="5" name="Slide Number Placeholder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en-US" smtClean="0"/>
              <a:t>‹#›</a:t>
            </a:fld>
            <a:endParaRPr lang="en-US"/>
          </a:p>
        </p:txBody>
      </p:sp>
    </p:spTree>
    <p:extLst>
      <p:ext uri="{BB962C8B-B14F-4D97-AF65-F5344CB8AC3E}">
        <p14:creationId xmlns:p14="http://schemas.microsoft.com/office/powerpoint/2010/main" val="1277631191"/>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en-US"/>
          </a:p>
        </p:txBody>
      </p:sp>
      <p:sp>
        <p:nvSpPr>
          <p:cNvPr id="3" name="Slide Number Placeholder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en-US" smtClean="0"/>
              <a:t>3/23/2022</a:t>
            </a:fld>
            <a:endParaRPr lang="en-US"/>
          </a:p>
        </p:txBody>
      </p:sp>
      <p:sp>
        <p:nvSpPr>
          <p:cNvPr id="4" name="Slide Image Placehoder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en-US"/>
          </a:p>
        </p:txBody>
      </p:sp>
      <p:sp>
        <p:nvSpPr>
          <p:cNvPr id="5" name="Note Placeholder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en-US" smtClean="0"/>
              <a:t>‹#›</a:t>
            </a:fld>
            <a:endParaRPr lang="en-US"/>
          </a:p>
        </p:txBody>
      </p:sp>
    </p:spTree>
    <p:extLst>
      <p:ext uri="{BB962C8B-B14F-4D97-AF65-F5344CB8AC3E}">
        <p14:creationId xmlns:p14="http://schemas.microsoft.com/office/powerpoint/2010/main" val="50164084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322962"/>
            <a:ext cx="9144000" cy="2187001"/>
          </a:xfrm>
        </p:spPr>
        <p:txBody>
          <a:bodyPr anchor="b">
            <a:normAutofit/>
          </a:bodyPr>
          <a:lstStyle>
            <a:lvl1pPr algn="ctr">
              <a:lnSpc>
                <a:spcPct val="130000"/>
              </a:lnSpc>
              <a:defRPr sz="6000">
                <a:effectLst/>
                <a:latin typeface="Calibri Light" panose="020F0302020204030204" pitchFamily="34" charset="0"/>
              </a:defRPr>
            </a:lvl1pPr>
          </a:lstStyle>
          <a:p>
            <a:r>
              <a:rPr lang="en-US" dirty="0" smtClean="0"/>
              <a:t>Click to edit Master title style</a:t>
            </a:r>
            <a:endParaRPr lang="en-US" dirty="0"/>
          </a:p>
        </p:txBody>
      </p:sp>
      <p:sp>
        <p:nvSpPr>
          <p:cNvPr id="4" name="Date Placeholder  3"/>
          <p:cNvSpPr>
            <a:spLocks noGrp="1"/>
          </p:cNvSpPr>
          <p:nvPr>
            <p:ph type="dt" sz="half" idx="10"/>
          </p:nvPr>
        </p:nvSpPr>
        <p:spPr/>
        <p:txBody>
          <a:bodyPr/>
          <a:lstStyle/>
          <a:p>
            <a:fld id="{760FBDFE-C587-4B4C-A407-44438C67B59E}" type="datetimeFigureOut">
              <a:rPr lang="en-US" smtClean="0"/>
              <a:t>3/23/2022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9AE70B2-8BF9-45C0-BB95-33D1B9D3A854}" type="slidenum">
              <a:rPr lang="en-US" smtClean="0"/>
              <a:t>‹#›</a:t>
            </a:fld>
            <a:endParaRPr lang="en-US"/>
          </a:p>
        </p:txBody>
      </p:sp>
      <p:sp>
        <p:nvSpPr>
          <p:cNvPr id="3" name="Subtitle 2"/>
          <p:cNvSpPr>
            <a:spLocks noGrp="1"/>
          </p:cNvSpPr>
          <p:nvPr>
            <p:ph type="subTitle" idx="1"/>
          </p:nvPr>
        </p:nvSpPr>
        <p:spPr>
          <a:xfrm>
            <a:off x="1524000" y="3602038"/>
            <a:ext cx="9144000" cy="1655762"/>
          </a:xfrm>
        </p:spPr>
        <p:txBody>
          <a:bodyPr>
            <a:normAutofit/>
          </a:bodyPr>
          <a:lstStyle>
            <a:lvl1pPr marL="0" indent="0" algn="ctr">
              <a:buNone/>
              <a:defRPr sz="2400">
                <a:solidFill>
                  <a:schemeClr val="tx1">
                    <a:lumMod val="75000"/>
                    <a:lumOff val="25000"/>
                  </a:schemeClr>
                </a:solidFill>
                <a:effectLst/>
                <a:latin typeface="Calibri Light" panose="020F0302020204030204" pitchFamily="34" charset="0"/>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smtClean="0"/>
              <a:t>Click to edit Master subtitle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Content">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760FBDFE-C587-4B4C-A407-44438C67B59E}" type="datetimeFigureOut">
              <a:rPr lang="en-US" smtClean="0"/>
              <a:t>3/23/2022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9AE70B2-8BF9-45C0-BB95-33D1B9D3A854}" type="slidenum">
              <a:rPr lang="en-US" smtClean="0"/>
              <a:t>‹#›</a:t>
            </a:fld>
            <a:endParaRPr lang="en-US"/>
          </a:p>
        </p:txBody>
      </p:sp>
      <p:sp>
        <p:nvSpPr>
          <p:cNvPr id="7" name="Content Placeholder 6"/>
          <p:cNvSpPr>
            <a:spLocks noGrp="1"/>
          </p:cNvSpPr>
          <p:nvPr>
            <p:ph sz="quarter" idx="13"/>
          </p:nvPr>
        </p:nvSpPr>
        <p:spPr>
          <a:xfrm>
            <a:off x="838200" y="551543"/>
            <a:ext cx="10515600" cy="5558971"/>
          </a:xfrm>
        </p:spPr>
        <p:txBody>
          <a:bodyPr/>
          <a:lstStyle/>
          <a:p>
            <a:pPr lvl="0"/>
            <a:r>
              <a:rPr lang="en-US" dirty="0">
                <a:sym typeface="+mn-ea"/>
              </a:rPr>
              <a:t>Click to edit Master text styles</a:t>
            </a:r>
            <a:endParaRPr lang="en-US" dirty="0"/>
          </a:p>
          <a:p>
            <a:pPr lvl="1"/>
            <a:r>
              <a:rPr lang="en-US" dirty="0">
                <a:sym typeface="+mn-ea"/>
              </a:rPr>
              <a:t>Second level</a:t>
            </a:r>
            <a:endParaRPr lang="en-US" dirty="0"/>
          </a:p>
          <a:p>
            <a:pPr lvl="2"/>
            <a:r>
              <a:rPr lang="en-US" dirty="0">
                <a:sym typeface="+mn-ea"/>
              </a:rPr>
              <a:t>Third level</a:t>
            </a:r>
            <a:endParaRPr lang="en-US" dirty="0"/>
          </a:p>
          <a:p>
            <a:pPr lvl="3"/>
            <a:r>
              <a:rPr lang="en-US" dirty="0">
                <a:sym typeface="+mn-ea"/>
              </a:rPr>
              <a:t>Fourth level</a:t>
            </a:r>
            <a:endParaRPr lang="en-US" dirty="0"/>
          </a:p>
          <a:p>
            <a:pPr lvl="4"/>
            <a:r>
              <a:rPr lang="en-US" dirty="0">
                <a:sym typeface="+mn-ea"/>
              </a:rPr>
              <a:t>Fifth level</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47700" y="258445"/>
            <a:ext cx="10515600" cy="1325563"/>
          </a:xfrm>
        </p:spPr>
        <p:txBody>
          <a:bodyPr anchor="ctr" anchorCtr="0">
            <a:normAutofit/>
          </a:bodyPr>
          <a:lstStyle>
            <a:lvl1pPr>
              <a:defRPr sz="4400" b="1">
                <a:effectLst/>
                <a:latin typeface="Calibri Light" panose="020F0302020204030204" pitchFamily="34" charset="0"/>
              </a:defRPr>
            </a:lvl1pPr>
          </a:lstStyle>
          <a:p>
            <a:r>
              <a:rPr lang="en-US" dirty="0" smtClean="0"/>
              <a:t>Click to edit Master title style</a:t>
            </a:r>
            <a:endParaRPr lang="en-US" dirty="0"/>
          </a:p>
        </p:txBody>
      </p:sp>
      <p:sp>
        <p:nvSpPr>
          <p:cNvPr id="3" name="Content Placeholder 2"/>
          <p:cNvSpPr>
            <a:spLocks noGrp="1"/>
          </p:cNvSpPr>
          <p:nvPr>
            <p:ph idx="1"/>
          </p:nvPr>
        </p:nvSpPr>
        <p:spPr>
          <a:xfrm>
            <a:off x="647700" y="1825625"/>
            <a:ext cx="10515600" cy="4351338"/>
          </a:xfrm>
        </p:spPr>
        <p:txBody>
          <a:bodyPr>
            <a:normAutofit/>
          </a:bodyPr>
          <a:lstStyle>
            <a:lvl1pPr>
              <a:defRPr sz="2800">
                <a:solidFill>
                  <a:schemeClr val="tx1">
                    <a:lumMod val="75000"/>
                    <a:lumOff val="25000"/>
                  </a:schemeClr>
                </a:solidFill>
                <a:latin typeface="Calibri Light" panose="020F0302020204030204" pitchFamily="34" charset="0"/>
                <a:cs typeface="Calibri Light" panose="020F0302020204030204" pitchFamily="34" charset="0"/>
              </a:defRPr>
            </a:lvl1pPr>
            <a:lvl2pPr>
              <a:defRPr sz="2400">
                <a:solidFill>
                  <a:schemeClr val="tx1">
                    <a:lumMod val="75000"/>
                    <a:lumOff val="25000"/>
                  </a:schemeClr>
                </a:solidFill>
                <a:latin typeface="Calibri Light" panose="020F0302020204030204" pitchFamily="34" charset="0"/>
                <a:cs typeface="Calibri Light" panose="020F0302020204030204" pitchFamily="34" charset="0"/>
              </a:defRPr>
            </a:lvl2pPr>
            <a:lvl3pPr>
              <a:defRPr sz="2000">
                <a:solidFill>
                  <a:schemeClr val="tx1">
                    <a:lumMod val="75000"/>
                    <a:lumOff val="25000"/>
                  </a:schemeClr>
                </a:solidFill>
                <a:latin typeface="Calibri Light" panose="020F0302020204030204" pitchFamily="34" charset="0"/>
                <a:cs typeface="Calibri Light" panose="020F0302020204030204" pitchFamily="34" charset="0"/>
              </a:defRPr>
            </a:lvl3pPr>
            <a:lvl4pPr>
              <a:defRPr sz="1800">
                <a:solidFill>
                  <a:schemeClr val="tx1">
                    <a:lumMod val="75000"/>
                    <a:lumOff val="25000"/>
                  </a:schemeClr>
                </a:solidFill>
                <a:latin typeface="Calibri Light" panose="020F0302020204030204" pitchFamily="34" charset="0"/>
                <a:cs typeface="Calibri Light" panose="020F0302020204030204" pitchFamily="34" charset="0"/>
              </a:defRPr>
            </a:lvl4pPr>
            <a:lvl5pPr>
              <a:defRPr sz="1800">
                <a:solidFill>
                  <a:schemeClr val="tx1">
                    <a:lumMod val="75000"/>
                    <a:lumOff val="25000"/>
                  </a:schemeClr>
                </a:solidFill>
                <a:latin typeface="Calibri Light" panose="020F0302020204030204" pitchFamily="34" charset="0"/>
                <a:cs typeface="Calibri Light" panose="020F0302020204030204" pitchFamily="34" charset="0"/>
              </a:defRPr>
            </a:lvl5pPr>
          </a:lstStyle>
          <a:p>
            <a:pPr lvl="0"/>
            <a:r>
              <a:rPr lang="en-US" dirty="0" smtClean="0"/>
              <a:t>Click to edit Master text styles</a:t>
            </a:r>
          </a:p>
          <a:p>
            <a:pPr lvl="1"/>
            <a:r>
              <a:rPr lang="en-US" dirty="0"/>
              <a:t>Second level </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10"/>
          </p:nvPr>
        </p:nvSpPr>
        <p:spPr/>
        <p:txBody>
          <a:bodyPr/>
          <a:lstStyle/>
          <a:p>
            <a:fld id="{760FBDFE-C587-4B4C-A407-44438C67B59E}" type="datetimeFigureOut">
              <a:rPr lang="en-US" smtClean="0"/>
              <a:t>3/23/2022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9AE70B2-8BF9-45C0-BB95-33D1B9D3A854}"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3750945"/>
            <a:ext cx="9843135" cy="811530"/>
          </a:xfrm>
        </p:spPr>
        <p:txBody>
          <a:bodyPr anchor="b">
            <a:noAutofit/>
          </a:bodyPr>
          <a:lstStyle>
            <a:lvl1pPr>
              <a:defRPr sz="6000">
                <a:effectLst/>
              </a:defRPr>
            </a:lvl1pPr>
          </a:lstStyle>
          <a:p>
            <a:r>
              <a:rPr lang="en-US" dirty="0" smtClean="0">
                <a:sym typeface="+mn-ea"/>
              </a:rPr>
              <a:t>Click to edit Master title style</a:t>
            </a:r>
          </a:p>
        </p:txBody>
      </p:sp>
      <p:sp>
        <p:nvSpPr>
          <p:cNvPr id="3" name="Text Placeholder 2"/>
          <p:cNvSpPr>
            <a:spLocks noGrp="1"/>
          </p:cNvSpPr>
          <p:nvPr>
            <p:ph type="body" idx="1"/>
          </p:nvPr>
        </p:nvSpPr>
        <p:spPr>
          <a:xfrm>
            <a:off x="831850" y="4610028"/>
            <a:ext cx="7321550" cy="647555"/>
          </a:xfrm>
        </p:spPr>
        <p:txBody>
          <a:bodyPr>
            <a:noAutofit/>
          </a:bodyPr>
          <a:lstStyle>
            <a:lvl1pPr marL="0" indent="0">
              <a:buNone/>
              <a:defRPr sz="2400">
                <a:solidFill>
                  <a:schemeClr val="bg1">
                    <a:lumMod val="50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dirty="0"/>
              <a:t>Click to edit Master text styles</a:t>
            </a:r>
          </a:p>
        </p:txBody>
      </p:sp>
      <p:sp>
        <p:nvSpPr>
          <p:cNvPr id="4" name="Slide Number Placeholder 3"/>
          <p:cNvSpPr>
            <a:spLocks noGrp="1"/>
          </p:cNvSpPr>
          <p:nvPr>
            <p:ph type="dt" sz="half" idx="10"/>
          </p:nvPr>
        </p:nvSpPr>
        <p:spPr/>
        <p:txBody>
          <a:bodyPr/>
          <a:lstStyle/>
          <a:p>
            <a:fld id="{760FBDFE-C587-4B4C-A407-44438C67B59E}" type="datetimeFigureOut">
              <a:rPr lang="en-US" smtClean="0"/>
              <a:t>3/23/2022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9AE70B2-8BF9-45C0-BB95-33D1B9D3A854}"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47700" y="258445"/>
            <a:ext cx="10515600" cy="1325563"/>
          </a:xfrm>
        </p:spPr>
        <p:txBody>
          <a:bodyPr>
            <a:normAutofit/>
          </a:bodyPr>
          <a:lstStyle>
            <a:lvl1pPr>
              <a:defRPr sz="4400" b="0" i="0">
                <a:effectLst/>
              </a:defRPr>
            </a:lvl1pPr>
          </a:lstStyle>
          <a:p>
            <a:r>
              <a:rPr lang="en-US" dirty="0" smtClean="0">
                <a:sym typeface="+mn-ea"/>
              </a:rPr>
              <a:t>Click to edit Master title style</a:t>
            </a:r>
            <a:endParaRPr lang="en-US" dirty="0"/>
          </a:p>
        </p:txBody>
      </p:sp>
      <p:sp>
        <p:nvSpPr>
          <p:cNvPr id="3" name="Content Placeholder 2"/>
          <p:cNvSpPr>
            <a:spLocks noGrp="1"/>
          </p:cNvSpPr>
          <p:nvPr>
            <p:ph sz="half" idx="1"/>
          </p:nvPr>
        </p:nvSpPr>
        <p:spPr>
          <a:xfrm>
            <a:off x="647700" y="1825625"/>
            <a:ext cx="5181600" cy="4351338"/>
          </a:xfrm>
        </p:spPr>
        <p:txBody>
          <a:bodyPr>
            <a:normAutofit/>
          </a:bodyPr>
          <a:lstStyle>
            <a:lvl1pPr>
              <a:lnSpc>
                <a:spcPct val="150000"/>
              </a:lnSpc>
              <a:defRPr sz="2800">
                <a:solidFill>
                  <a:schemeClr val="tx1">
                    <a:lumMod val="75000"/>
                    <a:lumOff val="25000"/>
                  </a:schemeClr>
                </a:solidFill>
                <a:latin typeface="Calibri Light" panose="020F0302020204030204" pitchFamily="34" charset="0"/>
                <a:cs typeface="Calibri Light" panose="020F0302020204030204" pitchFamily="34" charset="0"/>
              </a:defRPr>
            </a:lvl1pPr>
            <a:lvl2pPr>
              <a:lnSpc>
                <a:spcPct val="150000"/>
              </a:lnSpc>
              <a:defRPr sz="2400">
                <a:solidFill>
                  <a:schemeClr val="tx1">
                    <a:lumMod val="75000"/>
                    <a:lumOff val="25000"/>
                  </a:schemeClr>
                </a:solidFill>
                <a:latin typeface="Calibri Light" panose="020F0302020204030204" pitchFamily="34" charset="0"/>
                <a:cs typeface="Calibri Light" panose="020F0302020204030204" pitchFamily="34" charset="0"/>
              </a:defRPr>
            </a:lvl2pPr>
            <a:lvl3pPr>
              <a:lnSpc>
                <a:spcPct val="150000"/>
              </a:lnSpc>
              <a:defRPr sz="2000">
                <a:solidFill>
                  <a:schemeClr val="tx1">
                    <a:lumMod val="75000"/>
                    <a:lumOff val="25000"/>
                  </a:schemeClr>
                </a:solidFill>
                <a:latin typeface="Calibri Light" panose="020F0302020204030204" pitchFamily="34" charset="0"/>
                <a:cs typeface="Calibri Light" panose="020F0302020204030204" pitchFamily="34" charset="0"/>
              </a:defRPr>
            </a:lvl3pPr>
            <a:lvl4pPr>
              <a:lnSpc>
                <a:spcPct val="150000"/>
              </a:lnSpc>
              <a:defRPr sz="1800">
                <a:solidFill>
                  <a:schemeClr val="tx1">
                    <a:lumMod val="75000"/>
                    <a:lumOff val="25000"/>
                  </a:schemeClr>
                </a:solidFill>
                <a:latin typeface="Calibri Light" panose="020F0302020204030204" pitchFamily="34" charset="0"/>
                <a:cs typeface="Calibri Light" panose="020F0302020204030204" pitchFamily="34" charset="0"/>
              </a:defRPr>
            </a:lvl4pPr>
            <a:lvl5pPr>
              <a:lnSpc>
                <a:spcPct val="150000"/>
              </a:lnSpc>
              <a:defRPr sz="1800">
                <a:solidFill>
                  <a:schemeClr val="tx1">
                    <a:lumMod val="75000"/>
                    <a:lumOff val="25000"/>
                  </a:schemeClr>
                </a:solidFill>
                <a:latin typeface="Calibri Light" panose="020F0302020204030204" pitchFamily="34" charset="0"/>
                <a:cs typeface="Calibri Light" panose="020F0302020204030204"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5981700" y="1825625"/>
            <a:ext cx="5181600" cy="4351338"/>
          </a:xfrm>
        </p:spPr>
        <p:txBody>
          <a:bodyPr>
            <a:normAutofit/>
          </a:bodyPr>
          <a:lstStyle>
            <a:lvl1pPr>
              <a:lnSpc>
                <a:spcPct val="150000"/>
              </a:lnSpc>
              <a:defRPr kumimoji="0" lang="en-US" sz="2800" b="0" i="0" u="none" strike="noStrike" kern="1200" cap="none" spc="0" normalizeH="0" baseline="0" noProof="1" dirty="0">
                <a:solidFill>
                  <a:schemeClr val="tx1">
                    <a:lumMod val="75000"/>
                    <a:lumOff val="25000"/>
                  </a:schemeClr>
                </a:solidFill>
                <a:latin typeface="Calibri Light" panose="020F0302020204030204" pitchFamily="34" charset="0"/>
                <a:ea typeface="+mn-ea"/>
                <a:cs typeface="+mn-cs"/>
              </a:defRPr>
            </a:lvl1pPr>
            <a:lvl2pPr>
              <a:lnSpc>
                <a:spcPct val="150000"/>
              </a:lnSpc>
              <a:defRPr sz="2400">
                <a:solidFill>
                  <a:schemeClr val="tx1">
                    <a:lumMod val="75000"/>
                    <a:lumOff val="25000"/>
                  </a:schemeClr>
                </a:solidFill>
              </a:defRPr>
            </a:lvl2pPr>
            <a:lvl3pPr>
              <a:lnSpc>
                <a:spcPct val="150000"/>
              </a:lnSpc>
              <a:defRPr sz="2000">
                <a:solidFill>
                  <a:schemeClr val="tx1">
                    <a:lumMod val="75000"/>
                    <a:lumOff val="25000"/>
                  </a:schemeClr>
                </a:solidFill>
              </a:defRPr>
            </a:lvl3pPr>
            <a:lvl4pPr>
              <a:lnSpc>
                <a:spcPct val="150000"/>
              </a:lnSpc>
              <a:defRPr sz="2000">
                <a:solidFill>
                  <a:schemeClr val="tx1">
                    <a:lumMod val="75000"/>
                    <a:lumOff val="25000"/>
                  </a:schemeClr>
                </a:solidFill>
              </a:defRPr>
            </a:lvl4pPr>
            <a:lvl5pPr>
              <a:lnSpc>
                <a:spcPct val="150000"/>
              </a:lnSpc>
              <a:defRPr sz="2000">
                <a:solidFill>
                  <a:schemeClr val="tx1">
                    <a:lumMod val="75000"/>
                    <a:lumOff val="25000"/>
                  </a:schemeClr>
                </a:solidFill>
              </a:defRPr>
            </a:lvl5pPr>
          </a:lstStyle>
          <a:p>
            <a:pPr lvl="0"/>
            <a:r>
              <a:rPr lang="en-US" dirty="0"/>
              <a:t>Click to edit Master text styles</a:t>
            </a:r>
          </a:p>
          <a:p>
            <a:pPr lvl="1"/>
            <a:r>
              <a:rPr lang="en-US" dirty="0">
                <a:sym typeface="+mn-ea"/>
              </a:rPr>
              <a:t>Second level</a:t>
            </a:r>
            <a:endParaRPr lang="en-US" dirty="0"/>
          </a:p>
          <a:p>
            <a:pPr lvl="2"/>
            <a:r>
              <a:rPr lang="en-US" dirty="0">
                <a:sym typeface="+mn-ea"/>
              </a:rPr>
              <a:t>Third level</a:t>
            </a:r>
            <a:endParaRPr lang="en-US" dirty="0"/>
          </a:p>
          <a:p>
            <a:pPr lvl="3"/>
            <a:r>
              <a:rPr lang="en-US" dirty="0">
                <a:sym typeface="+mn-ea"/>
              </a:rPr>
              <a:t>Fourth level</a:t>
            </a:r>
            <a:endParaRPr lang="en-US" dirty="0"/>
          </a:p>
          <a:p>
            <a:pPr lvl="4"/>
            <a:r>
              <a:rPr lang="en-US" dirty="0">
                <a:sym typeface="+mn-ea"/>
              </a:rPr>
              <a:t>Fifth level</a:t>
            </a:r>
            <a:endParaRPr lang="en-US" dirty="0"/>
          </a:p>
        </p:txBody>
      </p:sp>
      <p:sp>
        <p:nvSpPr>
          <p:cNvPr id="5" name="Date Placeholder 4"/>
          <p:cNvSpPr>
            <a:spLocks noGrp="1"/>
          </p:cNvSpPr>
          <p:nvPr>
            <p:ph type="dt" sz="half" idx="10"/>
          </p:nvPr>
        </p:nvSpPr>
        <p:spPr/>
        <p:txBody>
          <a:bodyPr/>
          <a:lstStyle/>
          <a:p>
            <a:fld id="{760FBDFE-C587-4B4C-A407-44438C67B59E}" type="datetimeFigureOut">
              <a:rPr lang="en-US" smtClean="0"/>
              <a:t>3/23/2022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9AE70B2-8BF9-45C0-BB95-33D1B9D3A854}"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lvl1pPr>
              <a:defRPr sz="4400"/>
            </a:lvl1pPr>
          </a:lstStyle>
          <a:p>
            <a:r>
              <a:rPr lang="en-US" dirty="0" smtClean="0">
                <a:sym typeface="+mn-ea"/>
              </a:rPr>
              <a:t>Click to edit Master title style</a:t>
            </a:r>
            <a:endParaRPr lang="en-US"/>
          </a:p>
        </p:txBody>
      </p:sp>
      <p:sp>
        <p:nvSpPr>
          <p:cNvPr id="3" name="Text Placeholder 2"/>
          <p:cNvSpPr>
            <a:spLocks noGrp="1"/>
          </p:cNvSpPr>
          <p:nvPr>
            <p:ph type="body" idx="1"/>
          </p:nvPr>
        </p:nvSpPr>
        <p:spPr>
          <a:xfrm>
            <a:off x="839788" y="1744961"/>
            <a:ext cx="5157787" cy="823912"/>
          </a:xfrm>
        </p:spPr>
        <p:txBody>
          <a:bodyPr anchor="b"/>
          <a:lstStyle>
            <a:lvl1pPr marL="0" indent="0">
              <a:buNone/>
              <a:defRPr sz="2400" b="1">
                <a:latin typeface="Calibri Light" panose="020F0302020204030204" pitchFamily="34" charset="0"/>
                <a:cs typeface="Calibri Light" panose="020F030202020403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4" name="Content Placeholder 3"/>
          <p:cNvSpPr>
            <a:spLocks noGrp="1"/>
          </p:cNvSpPr>
          <p:nvPr>
            <p:ph sz="half" idx="2"/>
          </p:nvPr>
        </p:nvSpPr>
        <p:spPr>
          <a:xfrm>
            <a:off x="839788" y="2615609"/>
            <a:ext cx="5157787" cy="3574054"/>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atin typeface="Calibri Light" panose="020F0302020204030204" pitchFamily="34" charset="0"/>
                <a:cs typeface="Calibri Light" panose="020F030202020403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6" name="内容占位符 5"/>
          <p:cNvSpPr>
            <a:spLocks noGrp="1"/>
          </p:cNvSpPr>
          <p:nvPr>
            <p:ph sz="quarter" idx="4"/>
          </p:nvPr>
        </p:nvSpPr>
        <p:spPr>
          <a:xfrm>
            <a:off x="6172200" y="2615609"/>
            <a:ext cx="5183188" cy="3574054"/>
          </a:xfrm>
        </p:spPr>
        <p:txBody>
          <a:bodyPr/>
          <a:lstStyle/>
          <a:p>
            <a:pPr lvl="0"/>
            <a:r>
              <a:rPr lang="en-US" dirty="0">
                <a:sym typeface="+mn-ea"/>
              </a:rPr>
              <a:t>Click to edit Master text styles</a:t>
            </a:r>
            <a:endParaRPr lang="en-US" dirty="0"/>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Date Placeholder 6"/>
          <p:cNvSpPr>
            <a:spLocks noGrp="1"/>
          </p:cNvSpPr>
          <p:nvPr>
            <p:ph type="dt" sz="half" idx="10"/>
          </p:nvPr>
        </p:nvSpPr>
        <p:spPr/>
        <p:txBody>
          <a:bodyPr/>
          <a:lstStyle/>
          <a:p>
            <a:fld id="{760FBDFE-C587-4B4C-A407-44438C67B59E}" type="datetimeFigureOut">
              <a:rPr lang="en-US" smtClean="0"/>
              <a:t>3/23/2022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9AE70B2-8BF9-45C0-BB95-33D1B9D3A854}"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838200" y="2766219"/>
            <a:ext cx="10515600" cy="1325563"/>
          </a:xfrm>
        </p:spPr>
        <p:txBody>
          <a:bodyPr>
            <a:normAutofit/>
          </a:bodyPr>
          <a:lstStyle>
            <a:lvl1pPr algn="ctr">
              <a:defRPr sz="4400" b="0">
                <a:effectLst/>
                <a:latin typeface="Calibri Light" panose="020F0302020204030204" pitchFamily="34" charset="0"/>
                <a:cs typeface="Calibri Light" panose="020F0302020204030204" pitchFamily="34" charset="0"/>
              </a:defRPr>
            </a:lvl1pPr>
          </a:lstStyle>
          <a:p>
            <a:r>
              <a:rPr lang="en-US" dirty="0"/>
              <a:t>Click to edit Master title style</a:t>
            </a:r>
          </a:p>
        </p:txBody>
      </p:sp>
      <p:sp>
        <p:nvSpPr>
          <p:cNvPr id="3" name="Date Placeholder 2"/>
          <p:cNvSpPr>
            <a:spLocks noGrp="1"/>
          </p:cNvSpPr>
          <p:nvPr>
            <p:ph type="dt" sz="half" idx="10"/>
          </p:nvPr>
        </p:nvSpPr>
        <p:spPr/>
        <p:txBody>
          <a:bodyPr/>
          <a:lstStyle/>
          <a:p>
            <a:fld id="{760FBDFE-C587-4B4C-A407-44438C67B59E}" type="datetimeFigureOut">
              <a:rPr lang="en-US" smtClean="0"/>
              <a:t>3/23/2022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9AE70B2-8BF9-45C0-BB95-33D1B9D3A854}"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60FBDFE-C587-4B4C-A407-44438C67B59E}" type="datetimeFigureOut">
              <a:rPr lang="en-US" smtClean="0"/>
              <a:t>3/23/2022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9AE70B2-8BF9-45C0-BB95-33D1B9D3A854}"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46747" y="127000"/>
            <a:ext cx="4165200" cy="1600200"/>
          </a:xfrm>
        </p:spPr>
        <p:txBody>
          <a:bodyPr anchor="ctr" anchorCtr="0">
            <a:normAutofit/>
          </a:bodyPr>
          <a:lstStyle>
            <a:lvl1pPr>
              <a:defRPr sz="3200" b="0">
                <a:effectLst/>
                <a:latin typeface="Calibri Light" panose="020F0302020204030204" pitchFamily="34" charset="0"/>
                <a:cs typeface="Calibri Light" panose="020F0302020204030204" pitchFamily="34" charset="0"/>
              </a:defRPr>
            </a:lvl1pPr>
          </a:lstStyle>
          <a:p>
            <a:r>
              <a:rPr lang="en-US" dirty="0"/>
              <a:t>Click to edit Master title style</a:t>
            </a:r>
          </a:p>
        </p:txBody>
      </p:sp>
      <p:sp>
        <p:nvSpPr>
          <p:cNvPr id="3" name="Picture Placeholder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dirty="0"/>
              <a:t>Click to edit Master text styles</a:t>
            </a:r>
          </a:p>
        </p:txBody>
      </p:sp>
      <p:sp>
        <p:nvSpPr>
          <p:cNvPr id="5" name="Date Placeholder 4"/>
          <p:cNvSpPr>
            <a:spLocks noGrp="1"/>
          </p:cNvSpPr>
          <p:nvPr>
            <p:ph type="dt" sz="half" idx="10"/>
          </p:nvPr>
        </p:nvSpPr>
        <p:spPr/>
        <p:txBody>
          <a:bodyPr/>
          <a:lstStyle/>
          <a:p>
            <a:fld id="{9EFD9D74-47D9-4702-A33C-335B63B48DBF}" type="datetimeFigureOut">
              <a:rPr lang="en-US" smtClean="0"/>
              <a:t>3/23/2022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FABC47A4-756D-490B-A52F-7D9E2C9FC05F}"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824484" y="365125"/>
            <a:ext cx="1529316" cy="5811838"/>
          </a:xfrm>
        </p:spPr>
        <p:txBody>
          <a:bodyPr vert="eaVert">
            <a:normAutofit/>
          </a:bodyPr>
          <a:lstStyle>
            <a:lvl1pPr>
              <a:defRPr sz="4400"/>
            </a:lvl1pPr>
          </a:lstStyle>
          <a:p>
            <a:r>
              <a:rPr lang="en-US"/>
              <a:t>Click to edit Master title style</a:t>
            </a:r>
          </a:p>
        </p:txBody>
      </p:sp>
      <p:sp>
        <p:nvSpPr>
          <p:cNvPr id="3" name="Vertical Text Placeholder 2"/>
          <p:cNvSpPr>
            <a:spLocks noGrp="1"/>
          </p:cNvSpPr>
          <p:nvPr>
            <p:ph type="body" orient="vert" idx="1"/>
          </p:nvPr>
        </p:nvSpPr>
        <p:spPr>
          <a:xfrm>
            <a:off x="838200" y="365125"/>
            <a:ext cx="8879958" cy="5811838"/>
          </a:xfrm>
        </p:spPr>
        <p:txBody>
          <a:bodyPr vert="eaVert"/>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10"/>
          </p:nvPr>
        </p:nvSpPr>
        <p:spPr/>
        <p:txBody>
          <a:bodyPr/>
          <a:lstStyle/>
          <a:p>
            <a:fld id="{760FBDFE-C587-4B4C-A407-44438C67B59E}" type="datetimeFigureOut">
              <a:rPr lang="en-US" smtClean="0"/>
              <a:t>3/23/2022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9AE70B2-8BF9-45C0-BB95-33D1B9D3A854}"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dirty="0" smtClean="0"/>
              <a:t>Click to edit Master title style</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marL="228600" marR="0" lvl="0" indent="-228600" algn="l" defTabSz="914400" rtl="0" eaLnBrk="1" fontAlgn="auto" latinLnBrk="0" hangingPunct="1">
              <a:lnSpc>
                <a:spcPct val="90000"/>
              </a:lnSpc>
              <a:spcBef>
                <a:spcPts val="1000"/>
              </a:spcBef>
              <a:spcAft>
                <a:spcPts val="0"/>
              </a:spcAft>
              <a:buClrTx/>
              <a:buSzTx/>
              <a:buFont typeface="Arial" panose="020B0604020202020204" pitchFamily="34" charset="0"/>
              <a:buChar char="•"/>
              <a:defRPr/>
            </a:pPr>
            <a:r>
              <a:rPr lang="en-US" dirty="0" smtClean="0"/>
              <a:t>Click to edit Master text styles</a:t>
            </a:r>
          </a:p>
          <a:p>
            <a:pPr lvl="1"/>
            <a:r>
              <a:rPr lang="en-US" dirty="0" smtClean="0"/>
              <a:t>Second level</a:t>
            </a:r>
          </a:p>
          <a:p>
            <a:pPr lvl="2"/>
            <a:r>
              <a:rPr lang="en-US" dirty="0" smtClean="0"/>
              <a:t>Third level</a:t>
            </a:r>
            <a:endParaRPr lang="en-US" dirty="0"/>
          </a:p>
          <a:p>
            <a:pPr lvl="3"/>
            <a:r>
              <a:rPr lang="en-US" dirty="0" smtClean="0"/>
              <a:t>Fourth level</a:t>
            </a:r>
            <a:endParaRPr lang="en-US" dirty="0"/>
          </a:p>
          <a:p>
            <a:pPr lvl="4"/>
            <a:r>
              <a:rPr lang="en-US" dirty="0" smtClean="0"/>
              <a:t>Fifth level</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baseline="0">
                <a:solidFill>
                  <a:schemeClr val="tx1">
                    <a:tint val="75000"/>
                  </a:schemeClr>
                </a:solidFill>
              </a:defRPr>
            </a:lvl1pPr>
          </a:lstStyle>
          <a:p>
            <a:fld id="{760FBDFE-C587-4B4C-A407-44438C67B59E}" type="datetimeFigureOut">
              <a:rPr lang="en-US" smtClean="0"/>
              <a:t>3/23/2022</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latin typeface="Calibri Light" panose="020F0302020204030204" pitchFamily="34" charset="0"/>
                <a:cs typeface="Calibri Light" panose="020F0302020204030204" pitchFamily="34" charset="0"/>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latin typeface="Calibri Light" panose="020F0302020204030204" pitchFamily="34" charset="0"/>
                <a:cs typeface="Calibri Light" panose="020F0302020204030204" pitchFamily="34" charset="0"/>
              </a:defRPr>
            </a:lvl1pPr>
          </a:lstStyle>
          <a:p>
            <a:fld id="{49AE70B2-8BF9-45C0-BB95-33D1B9D3A854}" type="slidenum">
              <a:rPr lang="en-US" smtClean="0"/>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Calibri Light" panose="020F0302020204030204" pitchFamily="34" charset="0"/>
          <a:ea typeface="+mj-ea"/>
          <a:cs typeface="+mj-cs"/>
        </a:defRPr>
      </a:lvl1pPr>
    </p:titleStyle>
    <p:bodyStyle>
      <a:lvl1pPr marL="0" marR="0" indent="0" algn="l" defTabSz="914400" rtl="0" eaLnBrk="1" fontAlgn="auto" latinLnBrk="0" hangingPunct="1">
        <a:lnSpc>
          <a:spcPct val="90000"/>
        </a:lnSpc>
        <a:spcBef>
          <a:spcPts val="1000"/>
        </a:spcBef>
        <a:spcAft>
          <a:spcPts val="0"/>
        </a:spcAft>
        <a:buClrTx/>
        <a:buSzTx/>
        <a:buFont typeface="Arial" panose="020B0604020202020204" pitchFamily="34" charset="0"/>
        <a:buNone/>
        <a:defRPr sz="2800" b="0" kern="1200">
          <a:solidFill>
            <a:schemeClr val="tx1"/>
          </a:solidFill>
          <a:latin typeface="Calibri Light" panose="020F0302020204030204" pitchFamily="34" charset="0"/>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baseline="0">
          <a:solidFill>
            <a:schemeClr val="tx1"/>
          </a:solidFill>
          <a:latin typeface="Calibri Light" panose="020F0302020204030204" pitchFamily="34" charset="0"/>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baseline="0">
          <a:solidFill>
            <a:schemeClr val="tx1"/>
          </a:solidFill>
          <a:effectLst/>
          <a:latin typeface="Calibri Light" panose="020F0302020204030204" pitchFamily="34" charset="0"/>
          <a:ea typeface="+mn-ea"/>
          <a:cs typeface="Calibri Light" panose="020F0302020204030204" pitchFamily="34" charset="0"/>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baseline="0">
          <a:solidFill>
            <a:schemeClr val="tx1"/>
          </a:solidFill>
          <a:effectLst/>
          <a:latin typeface="Calibri Light" panose="020F0302020204030204" pitchFamily="34" charset="0"/>
          <a:ea typeface="+mn-ea"/>
          <a:cs typeface="Calibri Light" panose="020F0302020204030204" pitchFamily="34" charset="0"/>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baseline="0">
          <a:solidFill>
            <a:schemeClr val="tx1"/>
          </a:solidFill>
          <a:effectLst/>
          <a:latin typeface="Calibri Light" panose="020F0302020204030204" pitchFamily="34" charset="0"/>
          <a:ea typeface="+mn-ea"/>
          <a:cs typeface="Calibri Light" panose="020F030202020403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669925" y="1041400"/>
            <a:ext cx="10633075" cy="2468245"/>
          </a:xfrm>
        </p:spPr>
        <p:txBody>
          <a:bodyPr>
            <a:normAutofit fontScale="90000"/>
          </a:bodyPr>
          <a:lstStyle/>
          <a:p>
            <a:r>
              <a:rPr lang="ru-RU" altLang="en-US" sz="5335" b="1">
                <a:solidFill>
                  <a:srgbClr val="C00000"/>
                </a:solidFill>
                <a:latin typeface="Times New Roman" panose="02020603050405020304" charset="0"/>
                <a:cs typeface="Times New Roman" panose="02020603050405020304" charset="0"/>
              </a:rPr>
              <a:t>Федеральный государственный образовательный стандарт стандарт 2021 года</a:t>
            </a:r>
          </a:p>
        </p:txBody>
      </p:sp>
      <p:sp>
        <p:nvSpPr>
          <p:cNvPr id="3" name="Подзаголовок 2"/>
          <p:cNvSpPr>
            <a:spLocks noGrp="1"/>
          </p:cNvSpPr>
          <p:nvPr>
            <p:ph type="subTitle" idx="1"/>
          </p:nvPr>
        </p:nvSpPr>
        <p:spPr>
          <a:xfrm>
            <a:off x="1414780" y="3946208"/>
            <a:ext cx="9144000" cy="1655762"/>
          </a:xfrm>
        </p:spPr>
        <p:txBody>
          <a:bodyPr>
            <a:normAutofit fontScale="90000"/>
          </a:bodyPr>
          <a:lstStyle/>
          <a:p>
            <a:r>
              <a:rPr lang="ru-RU" altLang="en-US" sz="4400" b="1">
                <a:gradFill>
                  <a:gsLst>
                    <a:gs pos="0">
                      <a:srgbClr val="012D86"/>
                    </a:gs>
                    <a:gs pos="100000">
                      <a:srgbClr val="0E2557"/>
                    </a:gs>
                  </a:gsLst>
                  <a:lin scaled="0"/>
                </a:gradFill>
                <a:latin typeface="Times New Roman" panose="02020603050405020304" charset="0"/>
                <a:cs typeface="Times New Roman" panose="02020603050405020304" charset="0"/>
              </a:rPr>
              <a:t>Основные отличия </a:t>
            </a:r>
          </a:p>
          <a:p>
            <a:r>
              <a:rPr lang="ru-RU" altLang="en-US" sz="4400" b="1">
                <a:gradFill>
                  <a:gsLst>
                    <a:gs pos="0">
                      <a:srgbClr val="012D86"/>
                    </a:gs>
                    <a:gs pos="100000">
                      <a:srgbClr val="0E2557"/>
                    </a:gs>
                  </a:gsLst>
                  <a:lin scaled="0"/>
                </a:gradFill>
                <a:latin typeface="Times New Roman" panose="02020603050405020304" charset="0"/>
                <a:cs typeface="Times New Roman" panose="02020603050405020304" charset="0"/>
              </a:rPr>
              <a:t>от предыдущего стандарта 2009,2010г.</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65810" y="348615"/>
            <a:ext cx="10515600" cy="1335405"/>
          </a:xfrm>
        </p:spPr>
        <p:txBody>
          <a:bodyPr>
            <a:noAutofit/>
          </a:bodyPr>
          <a:lstStyle/>
          <a:p>
            <a:r>
              <a:rPr lang="ru-RU" altLang="en-US" sz="3200" b="1">
                <a:solidFill>
                  <a:srgbClr val="C00000"/>
                </a:solidFill>
                <a:latin typeface="Times New Roman" panose="02020603050405020304" charset="0"/>
                <a:cs typeface="Times New Roman" panose="02020603050405020304" charset="0"/>
              </a:rPr>
              <a:t>ОТЛИЧИЕ</a:t>
            </a:r>
            <a:br>
              <a:rPr lang="ru-RU" altLang="en-US" sz="3200" b="1">
                <a:solidFill>
                  <a:srgbClr val="C00000"/>
                </a:solidFill>
                <a:latin typeface="Times New Roman" panose="02020603050405020304" charset="0"/>
                <a:cs typeface="Times New Roman" panose="02020603050405020304" charset="0"/>
              </a:rPr>
            </a:br>
            <a:r>
              <a:rPr lang="ru-RU" altLang="en-US" sz="3200" b="1">
                <a:solidFill>
                  <a:srgbClr val="C00000"/>
                </a:solidFill>
                <a:latin typeface="Times New Roman" panose="02020603050405020304" charset="0"/>
                <a:cs typeface="Times New Roman" panose="02020603050405020304" charset="0"/>
              </a:rPr>
              <a:t>Планируемые результаты освоения обучающимися учебного предмета «Физическая культура»</a:t>
            </a:r>
          </a:p>
        </p:txBody>
      </p:sp>
      <p:sp>
        <p:nvSpPr>
          <p:cNvPr id="4" name="Прямоугольник 3"/>
          <p:cNvSpPr/>
          <p:nvPr/>
        </p:nvSpPr>
        <p:spPr>
          <a:xfrm>
            <a:off x="714375" y="3230880"/>
            <a:ext cx="5118100" cy="2484120"/>
          </a:xfrm>
          <a:prstGeom prst="rect">
            <a:avLst/>
          </a:prstGeom>
          <a:noFill/>
          <a:ln w="38100">
            <a:gradFill>
              <a:gsLst>
                <a:gs pos="0">
                  <a:srgbClr val="E30000"/>
                </a:gs>
                <a:gs pos="100000">
                  <a:srgbClr val="760303"/>
                </a:gs>
              </a:gsLst>
            </a:gra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ltLang="en-US">
              <a:solidFill>
                <a:srgbClr val="C00000"/>
              </a:solidFill>
            </a:endParaRPr>
          </a:p>
          <a:p>
            <a:pPr algn="ctr"/>
            <a:r>
              <a:rPr lang="ru-RU" altLang="en-US" sz="2400" b="1">
                <a:solidFill>
                  <a:srgbClr val="C00000"/>
                </a:solidFill>
              </a:rPr>
              <a:t>ЛИЧНОСТНЫЕ РЕЗУЛЬТАТЫ</a:t>
            </a:r>
          </a:p>
          <a:p>
            <a:pPr algn="ctr"/>
            <a:r>
              <a:rPr lang="ru-RU" altLang="en-US" sz="2400" b="1">
                <a:solidFill>
                  <a:srgbClr val="C00000"/>
                </a:solidFill>
              </a:rPr>
              <a:t>Конкретно написано на предмет «физическая культура»</a:t>
            </a:r>
          </a:p>
          <a:p>
            <a:pPr algn="ctr"/>
            <a:endParaRPr lang="ru-RU" altLang="en-US" sz="2400">
              <a:solidFill>
                <a:srgbClr val="C00000"/>
              </a:solidFill>
            </a:endParaRPr>
          </a:p>
        </p:txBody>
      </p:sp>
      <p:sp>
        <p:nvSpPr>
          <p:cNvPr id="6" name="Прямоугольник 5"/>
          <p:cNvSpPr/>
          <p:nvPr/>
        </p:nvSpPr>
        <p:spPr>
          <a:xfrm>
            <a:off x="714375" y="1950720"/>
            <a:ext cx="5080635" cy="775335"/>
          </a:xfrm>
          <a:prstGeom prst="rect">
            <a:avLst/>
          </a:prstGeom>
          <a:noFill/>
          <a:ln w="38100">
            <a:gradFill>
              <a:gsLst>
                <a:gs pos="0">
                  <a:srgbClr val="E30000"/>
                </a:gs>
                <a:gs pos="100000">
                  <a:srgbClr val="760303"/>
                </a:gs>
              </a:gsLst>
            </a:gra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b="1">
                <a:solidFill>
                  <a:srgbClr val="C00000"/>
                </a:solidFill>
                <a:latin typeface="Times New Roman" panose="02020603050405020304" charset="0"/>
                <a:cs typeface="Times New Roman" panose="02020603050405020304" charset="0"/>
                <a:sym typeface="+mn-ea"/>
              </a:rPr>
              <a:t>ФГОС начального общегообразования </a:t>
            </a:r>
          </a:p>
          <a:p>
            <a:pPr algn="ctr"/>
            <a:r>
              <a:rPr lang="ru-RU" altLang="en-US" b="1">
                <a:solidFill>
                  <a:srgbClr val="C00000"/>
                </a:solidFill>
                <a:latin typeface="Times New Roman" panose="02020603050405020304" charset="0"/>
                <a:cs typeface="Times New Roman" panose="02020603050405020304" charset="0"/>
                <a:sym typeface="+mn-ea"/>
              </a:rPr>
              <a:t>2021 года</a:t>
            </a:r>
            <a:endParaRPr lang="ru-RU" altLang="en-US"/>
          </a:p>
        </p:txBody>
      </p:sp>
      <p:sp>
        <p:nvSpPr>
          <p:cNvPr id="5" name="Прямоугольник 4"/>
          <p:cNvSpPr/>
          <p:nvPr/>
        </p:nvSpPr>
        <p:spPr>
          <a:xfrm>
            <a:off x="6278245" y="3230880"/>
            <a:ext cx="5327015" cy="2566670"/>
          </a:xfrm>
          <a:prstGeom prst="rect">
            <a:avLst/>
          </a:prstGeom>
          <a:noFill/>
          <a:ln w="38100"/>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ltLang="en-US"/>
          </a:p>
        </p:txBody>
      </p:sp>
      <p:sp>
        <p:nvSpPr>
          <p:cNvPr id="3" name="Текстовое поле 2"/>
          <p:cNvSpPr txBox="1"/>
          <p:nvPr/>
        </p:nvSpPr>
        <p:spPr>
          <a:xfrm>
            <a:off x="6522085" y="3533775"/>
            <a:ext cx="4759960" cy="1568450"/>
          </a:xfrm>
          <a:prstGeom prst="rect">
            <a:avLst/>
          </a:prstGeom>
          <a:noFill/>
        </p:spPr>
        <p:txBody>
          <a:bodyPr wrap="square" rtlCol="0" anchor="t">
            <a:spAutoFit/>
          </a:bodyPr>
          <a:lstStyle/>
          <a:p>
            <a:pPr algn="ctr"/>
            <a:r>
              <a:rPr lang="ru-RU" altLang="en-US" sz="2400" b="1">
                <a:solidFill>
                  <a:srgbClr val="002060"/>
                </a:solidFill>
                <a:sym typeface="+mn-ea"/>
              </a:rPr>
              <a:t>ЛИЧНОСТНЫЕ РЕЗУЛЬТАТЫ</a:t>
            </a:r>
          </a:p>
          <a:p>
            <a:pPr algn="ctr"/>
            <a:r>
              <a:rPr lang="ru-RU" altLang="en-US" sz="2400" b="1">
                <a:solidFill>
                  <a:srgbClr val="002060"/>
                </a:solidFill>
              </a:rPr>
              <a:t>были одни и те же для всех предметов (русский язык, математика и т.д.)</a:t>
            </a:r>
          </a:p>
        </p:txBody>
      </p:sp>
      <p:sp>
        <p:nvSpPr>
          <p:cNvPr id="7" name="Прямоугольник 6"/>
          <p:cNvSpPr/>
          <p:nvPr/>
        </p:nvSpPr>
        <p:spPr>
          <a:xfrm>
            <a:off x="6309995" y="2061845"/>
            <a:ext cx="5264150" cy="553720"/>
          </a:xfrm>
          <a:prstGeom prst="rect">
            <a:avLst/>
          </a:prstGeom>
          <a:noFill/>
          <a:ln w="38100"/>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b="1">
                <a:solidFill>
                  <a:srgbClr val="002060"/>
                </a:solidFill>
                <a:latin typeface="Times New Roman" panose="02020603050405020304" charset="0"/>
                <a:cs typeface="Times New Roman" panose="02020603050405020304" charset="0"/>
                <a:sym typeface="+mn-ea"/>
              </a:rPr>
              <a:t>ФГОС начального общего образования 2009 года</a:t>
            </a:r>
            <a:endParaRPr lang="ru-RU" altLang="en-US"/>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443230"/>
            <a:ext cx="10515600" cy="1499870"/>
          </a:xfrm>
        </p:spPr>
        <p:txBody>
          <a:bodyPr>
            <a:normAutofit fontScale="90000"/>
          </a:bodyPr>
          <a:lstStyle/>
          <a:p>
            <a:r>
              <a:rPr lang="ru-RU" altLang="en-US" sz="2800" b="1">
                <a:solidFill>
                  <a:srgbClr val="C00000"/>
                </a:solidFill>
                <a:latin typeface="Times New Roman" panose="02020603050405020304" charset="0"/>
                <a:cs typeface="Times New Roman" panose="02020603050405020304" charset="0"/>
                <a:sym typeface="+mn-ea"/>
              </a:rPr>
              <a:t>ОТЛИЧИЕ</a:t>
            </a:r>
            <a:br>
              <a:rPr lang="ru-RU" altLang="en-US" sz="2800" b="1">
                <a:solidFill>
                  <a:srgbClr val="C00000"/>
                </a:solidFill>
                <a:latin typeface="Times New Roman" panose="02020603050405020304" charset="0"/>
                <a:cs typeface="Times New Roman" panose="02020603050405020304" charset="0"/>
                <a:sym typeface="+mn-ea"/>
              </a:rPr>
            </a:br>
            <a:r>
              <a:rPr lang="ru-RU" altLang="en-US" sz="2800" b="1">
                <a:solidFill>
                  <a:srgbClr val="C00000"/>
                </a:solidFill>
                <a:latin typeface="Times New Roman" panose="02020603050405020304" charset="0"/>
                <a:cs typeface="Times New Roman" panose="02020603050405020304" charset="0"/>
                <a:sym typeface="+mn-ea"/>
              </a:rPr>
              <a:t>Планируемые результаты освоения обучающимися учебного предмета «Физическая культура»</a:t>
            </a:r>
            <a:r>
              <a:rPr lang="ru-RU" altLang="en-US" sz="2800" b="1">
                <a:solidFill>
                  <a:srgbClr val="C00000"/>
                </a:solidFill>
                <a:latin typeface="Times New Roman" panose="02020603050405020304" charset="0"/>
                <a:cs typeface="Times New Roman" panose="02020603050405020304" charset="0"/>
              </a:rPr>
              <a:t/>
            </a:r>
            <a:br>
              <a:rPr lang="ru-RU" altLang="en-US" sz="2800" b="1">
                <a:solidFill>
                  <a:srgbClr val="C00000"/>
                </a:solidFill>
                <a:latin typeface="Times New Roman" panose="02020603050405020304" charset="0"/>
                <a:cs typeface="Times New Roman" panose="02020603050405020304" charset="0"/>
              </a:rPr>
            </a:br>
            <a:endParaRPr lang="ru-RU" altLang="en-US" sz="2800"/>
          </a:p>
        </p:txBody>
      </p:sp>
      <p:sp>
        <p:nvSpPr>
          <p:cNvPr id="4" name="Прямоугольник 3"/>
          <p:cNvSpPr/>
          <p:nvPr/>
        </p:nvSpPr>
        <p:spPr>
          <a:xfrm>
            <a:off x="714375" y="2946400"/>
            <a:ext cx="5354955" cy="3578860"/>
          </a:xfrm>
          <a:prstGeom prst="rect">
            <a:avLst/>
          </a:prstGeom>
          <a:noFill/>
          <a:ln w="38100">
            <a:gradFill>
              <a:gsLst>
                <a:gs pos="0">
                  <a:srgbClr val="E30000"/>
                </a:gs>
                <a:gs pos="100000">
                  <a:srgbClr val="760303"/>
                </a:gs>
              </a:gsLst>
            </a:gra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ltLang="en-US">
              <a:solidFill>
                <a:srgbClr val="C00000"/>
              </a:solidFill>
            </a:endParaRPr>
          </a:p>
          <a:p>
            <a:pPr algn="ctr"/>
            <a:r>
              <a:rPr lang="ru-RU" altLang="en-US" sz="2400" b="1" i="1">
                <a:solidFill>
                  <a:srgbClr val="C00000"/>
                </a:solidFill>
                <a:latin typeface="Times New Roman" panose="02020603050405020304" charset="0"/>
                <a:cs typeface="Times New Roman" panose="02020603050405020304" charset="0"/>
              </a:rPr>
              <a:t>Познавательные УУД</a:t>
            </a:r>
          </a:p>
          <a:p>
            <a:pPr algn="ctr"/>
            <a:r>
              <a:rPr lang="ru-RU" altLang="en-US" sz="2400" b="1" i="1">
                <a:solidFill>
                  <a:srgbClr val="C00000"/>
                </a:solidFill>
                <a:latin typeface="Times New Roman" panose="02020603050405020304" charset="0"/>
                <a:cs typeface="Times New Roman" panose="02020603050405020304" charset="0"/>
              </a:rPr>
              <a:t>Коммуникативные УУД</a:t>
            </a:r>
          </a:p>
          <a:p>
            <a:pPr algn="ctr"/>
            <a:r>
              <a:rPr lang="ru-RU" altLang="en-US" sz="2400" b="1" i="1">
                <a:solidFill>
                  <a:srgbClr val="C00000"/>
                </a:solidFill>
                <a:latin typeface="Times New Roman" panose="02020603050405020304" charset="0"/>
                <a:cs typeface="Times New Roman" panose="02020603050405020304" charset="0"/>
              </a:rPr>
              <a:t>Регулятивные УУД</a:t>
            </a:r>
          </a:p>
          <a:p>
            <a:pPr algn="ctr"/>
            <a:endParaRPr lang="ru-RU" altLang="en-US" sz="2400" b="1" i="1">
              <a:solidFill>
                <a:srgbClr val="C00000"/>
              </a:solidFill>
              <a:latin typeface="Times New Roman" panose="02020603050405020304" charset="0"/>
              <a:cs typeface="Times New Roman" panose="02020603050405020304" charset="0"/>
            </a:endParaRPr>
          </a:p>
          <a:p>
            <a:pPr algn="ctr"/>
            <a:r>
              <a:rPr lang="ru-RU" altLang="en-US" sz="2400" b="1" i="1">
                <a:solidFill>
                  <a:srgbClr val="C00000"/>
                </a:solidFill>
                <a:latin typeface="Times New Roman" panose="02020603050405020304" charset="0"/>
                <a:cs typeface="Times New Roman" panose="02020603050405020304" charset="0"/>
              </a:rPr>
              <a:t>Конкретно написано на каждый класс, </a:t>
            </a:r>
          </a:p>
          <a:p>
            <a:pPr algn="ctr"/>
            <a:r>
              <a:rPr lang="ru-RU" altLang="en-US" sz="2400" b="1" i="1">
                <a:solidFill>
                  <a:srgbClr val="C00000"/>
                </a:solidFill>
                <a:latin typeface="Times New Roman" panose="02020603050405020304" charset="0"/>
                <a:cs typeface="Times New Roman" panose="02020603050405020304" charset="0"/>
              </a:rPr>
              <a:t>по окончании 1,2,3,4 класса </a:t>
            </a:r>
          </a:p>
          <a:p>
            <a:pPr algn="ctr"/>
            <a:r>
              <a:rPr lang="ru-RU" altLang="en-US" sz="2400" b="1" i="1">
                <a:solidFill>
                  <a:srgbClr val="C00000"/>
                </a:solidFill>
                <a:latin typeface="Times New Roman" panose="02020603050405020304" charset="0"/>
                <a:cs typeface="Times New Roman" panose="02020603050405020304" charset="0"/>
              </a:rPr>
              <a:t>учащиеся научатся.  </a:t>
            </a:r>
          </a:p>
          <a:p>
            <a:pPr algn="ctr"/>
            <a:endParaRPr lang="ru-RU" altLang="en-US" sz="2400" i="1">
              <a:solidFill>
                <a:srgbClr val="C00000"/>
              </a:solidFill>
              <a:latin typeface="Times New Roman" panose="02020603050405020304" charset="0"/>
              <a:cs typeface="Times New Roman" panose="02020603050405020304" charset="0"/>
            </a:endParaRPr>
          </a:p>
        </p:txBody>
      </p:sp>
      <p:sp>
        <p:nvSpPr>
          <p:cNvPr id="6" name="Прямоугольник 5"/>
          <p:cNvSpPr/>
          <p:nvPr/>
        </p:nvSpPr>
        <p:spPr>
          <a:xfrm>
            <a:off x="714375" y="1943100"/>
            <a:ext cx="5080635" cy="775335"/>
          </a:xfrm>
          <a:prstGeom prst="rect">
            <a:avLst/>
          </a:prstGeom>
          <a:noFill/>
          <a:ln w="38100">
            <a:gradFill>
              <a:gsLst>
                <a:gs pos="0">
                  <a:srgbClr val="E30000"/>
                </a:gs>
                <a:gs pos="100000">
                  <a:srgbClr val="760303"/>
                </a:gs>
              </a:gsLst>
            </a:gra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000" b="1">
                <a:solidFill>
                  <a:srgbClr val="C00000"/>
                </a:solidFill>
                <a:latin typeface="Times New Roman" panose="02020603050405020304" charset="0"/>
                <a:cs typeface="Times New Roman" panose="02020603050405020304" charset="0"/>
              </a:rPr>
              <a:t>ФГОС начального общегообразования 2021 года</a:t>
            </a:r>
          </a:p>
        </p:txBody>
      </p:sp>
      <p:sp>
        <p:nvSpPr>
          <p:cNvPr id="5" name="Прямоугольник 4"/>
          <p:cNvSpPr/>
          <p:nvPr/>
        </p:nvSpPr>
        <p:spPr>
          <a:xfrm>
            <a:off x="6391275" y="3025140"/>
            <a:ext cx="5327015" cy="3422015"/>
          </a:xfrm>
          <a:prstGeom prst="rect">
            <a:avLst/>
          </a:prstGeom>
          <a:noFill/>
          <a:ln w="38100"/>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ltLang="en-US"/>
          </a:p>
        </p:txBody>
      </p:sp>
      <p:sp>
        <p:nvSpPr>
          <p:cNvPr id="7" name="Прямоугольник 6"/>
          <p:cNvSpPr/>
          <p:nvPr/>
        </p:nvSpPr>
        <p:spPr>
          <a:xfrm>
            <a:off x="6309995" y="1942465"/>
            <a:ext cx="5264150" cy="673100"/>
          </a:xfrm>
          <a:prstGeom prst="rect">
            <a:avLst/>
          </a:prstGeom>
          <a:noFill/>
          <a:ln w="38100"/>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b="1">
                <a:solidFill>
                  <a:srgbClr val="002060"/>
                </a:solidFill>
                <a:latin typeface="Times New Roman" panose="02020603050405020304" charset="0"/>
                <a:cs typeface="Times New Roman" panose="02020603050405020304" charset="0"/>
                <a:sym typeface="+mn-ea"/>
              </a:rPr>
              <a:t>ФГОС начального общего образования 2009 года</a:t>
            </a:r>
            <a:endParaRPr lang="ru-RU" altLang="en-US"/>
          </a:p>
        </p:txBody>
      </p:sp>
      <p:sp>
        <p:nvSpPr>
          <p:cNvPr id="100" name="Текстовое поле 99"/>
          <p:cNvSpPr txBox="1"/>
          <p:nvPr/>
        </p:nvSpPr>
        <p:spPr>
          <a:xfrm>
            <a:off x="6402070" y="3782060"/>
            <a:ext cx="5080000" cy="1568450"/>
          </a:xfrm>
          <a:prstGeom prst="rect">
            <a:avLst/>
          </a:prstGeom>
          <a:noFill/>
          <a:ln w="9525">
            <a:noFill/>
          </a:ln>
        </p:spPr>
        <p:txBody>
          <a:bodyPr>
            <a:spAutoFit/>
          </a:bodyPr>
          <a:lstStyle/>
          <a:p>
            <a:pPr indent="270510" algn="ctr"/>
            <a:r>
              <a:rPr lang="en-US" sz="2400" b="1" i="1">
                <a:solidFill>
                  <a:srgbClr val="002060"/>
                </a:solidFill>
                <a:latin typeface="Times New Roman" panose="02020603050405020304" charset="0"/>
                <a:cs typeface="Calibri" panose="020F0502020204030204" charset="0"/>
              </a:rPr>
              <a:t>Планируемые метапредметные результаты</a:t>
            </a:r>
          </a:p>
          <a:p>
            <a:pPr indent="270510" algn="ctr"/>
            <a:r>
              <a:rPr lang="ru-RU" altLang="en-US" sz="2400" b="1" i="1">
                <a:solidFill>
                  <a:srgbClr val="002060"/>
                </a:solidFill>
                <a:latin typeface="Times New Roman" panose="02020603050405020304" charset="0"/>
                <a:cs typeface="Calibri" panose="020F0502020204030204" charset="0"/>
              </a:rPr>
              <a:t>были одинаковые для всех предметов.</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410845"/>
            <a:ext cx="10515600" cy="1638935"/>
          </a:xfrm>
        </p:spPr>
        <p:txBody>
          <a:bodyPr>
            <a:normAutofit fontScale="90000"/>
          </a:bodyPr>
          <a:lstStyle/>
          <a:p>
            <a:r>
              <a:rPr lang="ru-RU" altLang="en-US" sz="3110" b="1">
                <a:solidFill>
                  <a:srgbClr val="C00000"/>
                </a:solidFill>
                <a:latin typeface="Times New Roman" panose="02020603050405020304" charset="0"/>
                <a:cs typeface="Times New Roman" panose="02020603050405020304" charset="0"/>
                <a:sym typeface="+mn-ea"/>
              </a:rPr>
              <a:t>ОТЛИЧИЕ</a:t>
            </a:r>
            <a:br>
              <a:rPr lang="ru-RU" altLang="en-US" sz="3110" b="1">
                <a:solidFill>
                  <a:srgbClr val="C00000"/>
                </a:solidFill>
                <a:latin typeface="Times New Roman" panose="02020603050405020304" charset="0"/>
                <a:cs typeface="Times New Roman" panose="02020603050405020304" charset="0"/>
                <a:sym typeface="+mn-ea"/>
              </a:rPr>
            </a:br>
            <a:r>
              <a:rPr lang="ru-RU" altLang="en-US" sz="3110" b="1">
                <a:solidFill>
                  <a:srgbClr val="C00000"/>
                </a:solidFill>
                <a:latin typeface="Times New Roman" panose="02020603050405020304" charset="0"/>
                <a:cs typeface="Times New Roman" panose="02020603050405020304" charset="0"/>
                <a:sym typeface="+mn-ea"/>
              </a:rPr>
              <a:t>Планируемые результаты освоения обучающимися учебного предмета «Физическая культура»</a:t>
            </a:r>
            <a:r>
              <a:rPr lang="ru-RU" altLang="en-US" sz="3110" b="1">
                <a:solidFill>
                  <a:srgbClr val="C00000"/>
                </a:solidFill>
                <a:latin typeface="Times New Roman" panose="02020603050405020304" charset="0"/>
                <a:cs typeface="Times New Roman" panose="02020603050405020304" charset="0"/>
              </a:rPr>
              <a:t/>
            </a:r>
            <a:br>
              <a:rPr lang="ru-RU" altLang="en-US" sz="3110" b="1">
                <a:solidFill>
                  <a:srgbClr val="C00000"/>
                </a:solidFill>
                <a:latin typeface="Times New Roman" panose="02020603050405020304" charset="0"/>
                <a:cs typeface="Times New Roman" panose="02020603050405020304" charset="0"/>
              </a:rPr>
            </a:br>
            <a:endParaRPr lang="ru-RU" altLang="en-US" sz="3110"/>
          </a:p>
        </p:txBody>
      </p:sp>
      <p:sp>
        <p:nvSpPr>
          <p:cNvPr id="4" name="Прямоугольник 3"/>
          <p:cNvSpPr/>
          <p:nvPr/>
        </p:nvSpPr>
        <p:spPr>
          <a:xfrm>
            <a:off x="714375" y="2946400"/>
            <a:ext cx="5354955" cy="3578860"/>
          </a:xfrm>
          <a:prstGeom prst="rect">
            <a:avLst/>
          </a:prstGeom>
          <a:noFill/>
          <a:ln w="38100">
            <a:gradFill>
              <a:gsLst>
                <a:gs pos="0">
                  <a:srgbClr val="E30000"/>
                </a:gs>
                <a:gs pos="100000">
                  <a:srgbClr val="760303"/>
                </a:gs>
              </a:gsLst>
            </a:gra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800" b="1">
                <a:solidFill>
                  <a:srgbClr val="C00000"/>
                </a:solidFill>
              </a:rPr>
              <a:t>Планируемые предметные результаты</a:t>
            </a:r>
          </a:p>
          <a:p>
            <a:pPr algn="ctr"/>
            <a:r>
              <a:rPr lang="ru-RU" altLang="en-US" sz="2800" b="1" i="1">
                <a:solidFill>
                  <a:srgbClr val="C00000"/>
                </a:solidFill>
                <a:latin typeface="Times New Roman" panose="02020603050405020304" charset="0"/>
                <a:cs typeface="Times New Roman" panose="02020603050405020304" charset="0"/>
              </a:rPr>
              <a:t>конкретно расписаны </a:t>
            </a:r>
          </a:p>
          <a:p>
            <a:pPr algn="ctr"/>
            <a:r>
              <a:rPr lang="ru-RU" altLang="en-US" sz="2800" b="1" i="1">
                <a:solidFill>
                  <a:srgbClr val="C00000"/>
                </a:solidFill>
                <a:latin typeface="Times New Roman" panose="02020603050405020304" charset="0"/>
                <a:cs typeface="Times New Roman" panose="02020603050405020304" charset="0"/>
              </a:rPr>
              <a:t> на каждый класс</a:t>
            </a:r>
          </a:p>
          <a:p>
            <a:pPr algn="ctr"/>
            <a:r>
              <a:rPr lang="ru-RU" altLang="en-US" sz="2800" b="1" i="1">
                <a:solidFill>
                  <a:srgbClr val="C00000"/>
                </a:solidFill>
                <a:latin typeface="Times New Roman" panose="02020603050405020304" charset="0"/>
                <a:cs typeface="Times New Roman" panose="02020603050405020304" charset="0"/>
              </a:rPr>
              <a:t>(1класс,2 класс,3 класс,4 класс)</a:t>
            </a:r>
          </a:p>
        </p:txBody>
      </p:sp>
      <p:sp>
        <p:nvSpPr>
          <p:cNvPr id="6" name="Прямоугольник 5"/>
          <p:cNvSpPr/>
          <p:nvPr/>
        </p:nvSpPr>
        <p:spPr>
          <a:xfrm>
            <a:off x="714375" y="1950720"/>
            <a:ext cx="5080635" cy="775335"/>
          </a:xfrm>
          <a:prstGeom prst="rect">
            <a:avLst/>
          </a:prstGeom>
          <a:noFill/>
          <a:ln w="38100">
            <a:gradFill>
              <a:gsLst>
                <a:gs pos="0">
                  <a:srgbClr val="E30000"/>
                </a:gs>
                <a:gs pos="100000">
                  <a:srgbClr val="760303"/>
                </a:gs>
              </a:gsLst>
            </a:gra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b="1">
                <a:solidFill>
                  <a:srgbClr val="C00000"/>
                </a:solidFill>
                <a:latin typeface="Times New Roman" panose="02020603050405020304" charset="0"/>
                <a:cs typeface="Times New Roman" panose="02020603050405020304" charset="0"/>
                <a:sym typeface="+mn-ea"/>
              </a:rPr>
              <a:t>ФГОС начального общего образования </a:t>
            </a:r>
          </a:p>
          <a:p>
            <a:pPr algn="ctr"/>
            <a:r>
              <a:rPr lang="ru-RU" altLang="en-US" b="1">
                <a:solidFill>
                  <a:srgbClr val="C00000"/>
                </a:solidFill>
                <a:latin typeface="Times New Roman" panose="02020603050405020304" charset="0"/>
                <a:cs typeface="Times New Roman" panose="02020603050405020304" charset="0"/>
                <a:sym typeface="+mn-ea"/>
              </a:rPr>
              <a:t>2021 года</a:t>
            </a:r>
            <a:endParaRPr lang="ru-RU" altLang="en-US"/>
          </a:p>
        </p:txBody>
      </p:sp>
      <p:sp>
        <p:nvSpPr>
          <p:cNvPr id="5" name="Прямоугольник 4"/>
          <p:cNvSpPr/>
          <p:nvPr/>
        </p:nvSpPr>
        <p:spPr>
          <a:xfrm>
            <a:off x="6391275" y="3025140"/>
            <a:ext cx="5327015" cy="3422015"/>
          </a:xfrm>
          <a:prstGeom prst="rect">
            <a:avLst/>
          </a:prstGeom>
          <a:noFill/>
          <a:ln w="38100"/>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800" b="1">
                <a:solidFill>
                  <a:srgbClr val="002060"/>
                </a:solidFill>
              </a:rPr>
              <a:t>Планируемые предметные результаты</a:t>
            </a:r>
          </a:p>
          <a:p>
            <a:pPr algn="ctr"/>
            <a:r>
              <a:rPr lang="ru-RU" altLang="en-US" sz="2800" b="1">
                <a:solidFill>
                  <a:srgbClr val="002060"/>
                </a:solidFill>
              </a:rPr>
              <a:t>1-4 классы </a:t>
            </a:r>
          </a:p>
          <a:p>
            <a:pPr algn="ctr"/>
            <a:endParaRPr lang="ru-RU" altLang="en-US" sz="2800" b="1">
              <a:solidFill>
                <a:srgbClr val="002060"/>
              </a:solidFill>
            </a:endParaRPr>
          </a:p>
        </p:txBody>
      </p:sp>
      <p:sp>
        <p:nvSpPr>
          <p:cNvPr id="7" name="Прямоугольник 6"/>
          <p:cNvSpPr/>
          <p:nvPr/>
        </p:nvSpPr>
        <p:spPr>
          <a:xfrm>
            <a:off x="6309995" y="1942465"/>
            <a:ext cx="5264150" cy="673100"/>
          </a:xfrm>
          <a:prstGeom prst="rect">
            <a:avLst/>
          </a:prstGeom>
          <a:noFill/>
          <a:ln w="38100"/>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b="1">
                <a:solidFill>
                  <a:srgbClr val="002060"/>
                </a:solidFill>
                <a:latin typeface="Times New Roman" panose="02020603050405020304" charset="0"/>
                <a:cs typeface="Times New Roman" panose="02020603050405020304" charset="0"/>
                <a:sym typeface="+mn-ea"/>
              </a:rPr>
              <a:t>ФГОС начального общего образования 2009 года</a:t>
            </a:r>
            <a:endParaRPr lang="ru-RU" altLang="en-US"/>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452755"/>
            <a:ext cx="10515600" cy="739140"/>
          </a:xfrm>
        </p:spPr>
        <p:txBody>
          <a:bodyPr>
            <a:normAutofit fontScale="90000"/>
          </a:bodyPr>
          <a:lstStyle/>
          <a:p>
            <a:r>
              <a:rPr lang="ru-RU" altLang="en-US" sz="3110" b="1">
                <a:solidFill>
                  <a:srgbClr val="C00000"/>
                </a:solidFill>
                <a:latin typeface="Times New Roman" panose="02020603050405020304" charset="0"/>
                <a:cs typeface="Times New Roman" panose="02020603050405020304" charset="0"/>
                <a:sym typeface="+mn-ea"/>
              </a:rPr>
              <a:t>Отличие в содержании учебного предмета </a:t>
            </a:r>
            <a:br>
              <a:rPr lang="ru-RU" altLang="en-US" sz="3110" b="1">
                <a:solidFill>
                  <a:srgbClr val="C00000"/>
                </a:solidFill>
                <a:latin typeface="Times New Roman" panose="02020603050405020304" charset="0"/>
                <a:cs typeface="Times New Roman" panose="02020603050405020304" charset="0"/>
                <a:sym typeface="+mn-ea"/>
              </a:rPr>
            </a:br>
            <a:r>
              <a:rPr lang="ru-RU" altLang="en-US" sz="3110" b="1">
                <a:solidFill>
                  <a:srgbClr val="C00000"/>
                </a:solidFill>
                <a:latin typeface="Times New Roman" panose="02020603050405020304" charset="0"/>
                <a:cs typeface="Times New Roman" panose="02020603050405020304" charset="0"/>
                <a:sym typeface="+mn-ea"/>
              </a:rPr>
              <a:t>«Физическая культура»</a:t>
            </a:r>
            <a:r>
              <a:rPr lang="ru-RU" altLang="en-US" sz="3110" b="1">
                <a:solidFill>
                  <a:srgbClr val="C00000"/>
                </a:solidFill>
                <a:latin typeface="Times New Roman" panose="02020603050405020304" charset="0"/>
                <a:cs typeface="Times New Roman" panose="02020603050405020304" charset="0"/>
              </a:rPr>
              <a:t/>
            </a:r>
            <a:br>
              <a:rPr lang="ru-RU" altLang="en-US" sz="3110" b="1">
                <a:solidFill>
                  <a:srgbClr val="C00000"/>
                </a:solidFill>
                <a:latin typeface="Times New Roman" panose="02020603050405020304" charset="0"/>
                <a:cs typeface="Times New Roman" panose="02020603050405020304" charset="0"/>
              </a:rPr>
            </a:br>
            <a:endParaRPr lang="ru-RU" altLang="en-US" sz="3110"/>
          </a:p>
        </p:txBody>
      </p:sp>
      <p:graphicFrame>
        <p:nvGraphicFramePr>
          <p:cNvPr id="4" name="Таблица 3"/>
          <p:cNvGraphicFramePr/>
          <p:nvPr/>
        </p:nvGraphicFramePr>
        <p:xfrm>
          <a:off x="478790" y="1191895"/>
          <a:ext cx="11235055" cy="4145280"/>
        </p:xfrm>
        <a:graphic>
          <a:graphicData uri="http://schemas.openxmlformats.org/drawingml/2006/table">
            <a:tbl>
              <a:tblPr firstRow="1" bandRow="1">
                <a:tableStyleId>{5C22544A-7EE6-4342-B048-85BDC9FD1C3A}</a:tableStyleId>
              </a:tblPr>
              <a:tblGrid>
                <a:gridCol w="1057275"/>
                <a:gridCol w="7179310"/>
                <a:gridCol w="1466215"/>
                <a:gridCol w="1532255"/>
              </a:tblGrid>
              <a:tr h="381000">
                <a:tc>
                  <a:txBody>
                    <a:bodyPr/>
                    <a:lstStyle/>
                    <a:p>
                      <a:pPr>
                        <a:buNone/>
                      </a:pPr>
                      <a:endParaRPr lang="ru-RU" altLang="en-US"/>
                    </a:p>
                  </a:txBody>
                  <a:tcPr/>
                </a:tc>
                <a:tc>
                  <a:txBody>
                    <a:bodyPr/>
                    <a:lstStyle/>
                    <a:p>
                      <a:pPr algn="ctr">
                        <a:buNone/>
                      </a:pPr>
                      <a:r>
                        <a:rPr lang="ru-RU" altLang="en-US" sz="2000">
                          <a:latin typeface="Times New Roman" panose="02020603050405020304" charset="0"/>
                          <a:cs typeface="Times New Roman" panose="02020603050405020304" charset="0"/>
                          <a:sym typeface="+mn-ea"/>
                        </a:rPr>
                        <a:t>Программные учебные </a:t>
                      </a:r>
                      <a:endParaRPr lang="ru-RU" altLang="en-US" sz="2000">
                        <a:latin typeface="Times New Roman" panose="02020603050405020304" charset="0"/>
                        <a:cs typeface="Times New Roman" panose="02020603050405020304" charset="0"/>
                      </a:endParaRPr>
                    </a:p>
                    <a:p>
                      <a:pPr algn="ctr">
                        <a:buNone/>
                      </a:pPr>
                      <a:r>
                        <a:rPr lang="ru-RU" altLang="en-US" sz="2000">
                          <a:latin typeface="Times New Roman" panose="02020603050405020304" charset="0"/>
                          <a:cs typeface="Times New Roman" panose="02020603050405020304" charset="0"/>
                          <a:sym typeface="+mn-ea"/>
                        </a:rPr>
                        <a:t>разделы и темы</a:t>
                      </a:r>
                      <a:endParaRPr lang="ru-RU" altLang="en-US" sz="2000">
                        <a:latin typeface="Times New Roman" panose="02020603050405020304" charset="0"/>
                        <a:cs typeface="Times New Roman" panose="02020603050405020304" charset="0"/>
                      </a:endParaRPr>
                    </a:p>
                    <a:p>
                      <a:pPr algn="ctr">
                        <a:buNone/>
                      </a:pPr>
                      <a:endParaRPr lang="ru-RU" altLang="en-US" sz="2000">
                        <a:latin typeface="Times New Roman" panose="02020603050405020304" charset="0"/>
                        <a:cs typeface="Times New Roman" panose="02020603050405020304" charset="0"/>
                      </a:endParaRPr>
                    </a:p>
                  </a:txBody>
                  <a:tcPr/>
                </a:tc>
                <a:tc>
                  <a:txBody>
                    <a:bodyPr/>
                    <a:lstStyle/>
                    <a:p>
                      <a:pPr>
                        <a:buNone/>
                      </a:pPr>
                      <a:r>
                        <a:rPr lang="ru-RU" altLang="en-US">
                          <a:latin typeface="Times New Roman" panose="02020603050405020304" charset="0"/>
                          <a:cs typeface="Times New Roman" panose="02020603050405020304" charset="0"/>
                        </a:rPr>
                        <a:t>количество часов</a:t>
                      </a:r>
                    </a:p>
                    <a:p>
                      <a:pPr>
                        <a:buNone/>
                      </a:pPr>
                      <a:r>
                        <a:rPr lang="ru-RU" altLang="en-US">
                          <a:latin typeface="Times New Roman" panose="02020603050405020304" charset="0"/>
                          <a:cs typeface="Times New Roman" panose="02020603050405020304" charset="0"/>
                        </a:rPr>
                        <a:t>ФГОС 2009 года</a:t>
                      </a:r>
                    </a:p>
                  </a:txBody>
                  <a:tcPr/>
                </a:tc>
                <a:tc>
                  <a:txBody>
                    <a:bodyPr/>
                    <a:lstStyle/>
                    <a:p>
                      <a:pPr>
                        <a:buNone/>
                      </a:pPr>
                      <a:r>
                        <a:rPr lang="ru-RU" altLang="en-US">
                          <a:latin typeface="Times New Roman" panose="02020603050405020304" charset="0"/>
                          <a:cs typeface="Times New Roman" panose="02020603050405020304" charset="0"/>
                        </a:rPr>
                        <a:t>количество часов ФГОС 2021 года</a:t>
                      </a:r>
                    </a:p>
                  </a:txBody>
                  <a:tcPr/>
                </a:tc>
              </a:tr>
              <a:tr h="381000">
                <a:tc>
                  <a:txBody>
                    <a:bodyPr/>
                    <a:lstStyle/>
                    <a:p>
                      <a:pPr algn="ctr">
                        <a:buNone/>
                      </a:pPr>
                      <a:r>
                        <a:rPr lang="ru-RU" altLang="en-US" b="1">
                          <a:solidFill>
                            <a:srgbClr val="C00000"/>
                          </a:solidFill>
                          <a:latin typeface="Times New Roman" panose="02020603050405020304" charset="0"/>
                          <a:cs typeface="Times New Roman" panose="02020603050405020304" charset="0"/>
                        </a:rPr>
                        <a:t>1 класс</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sym typeface="+mn-ea"/>
                        </a:rPr>
                        <a:t>Знания о  физической культуре </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2 часа</a:t>
                      </a:r>
                    </a:p>
                  </a:txBody>
                  <a:tcPr/>
                </a:tc>
              </a:tr>
              <a:tr h="381000">
                <a:tc>
                  <a:txBody>
                    <a:bodyPr/>
                    <a:lstStyle/>
                    <a:p>
                      <a:pPr>
                        <a:buNone/>
                      </a:pPr>
                      <a:endParaRPr lang="ru-RU" altLang="en-US"/>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Способы самостоятельной деятельности </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2 часа</a:t>
                      </a:r>
                    </a:p>
                  </a:txBody>
                  <a:tcPr/>
                </a:tc>
              </a:tr>
              <a:tr h="381000">
                <a:tc>
                  <a:txBody>
                    <a:bodyPr/>
                    <a:lstStyle/>
                    <a:p>
                      <a:pPr>
                        <a:buNone/>
                      </a:pPr>
                      <a:endParaRPr lang="ru-RU" altLang="en-US"/>
                    </a:p>
                  </a:txBody>
                  <a:tcPr/>
                </a:tc>
                <a:tc>
                  <a:txBody>
                    <a:bodyPr/>
                    <a:lstStyle/>
                    <a:p>
                      <a:pPr indent="0">
                        <a:buFont typeface="Arial" panose="020B0604020202020204" pitchFamily="34" charset="0"/>
                        <a:buNone/>
                      </a:pPr>
                      <a:r>
                        <a:rPr lang="ru-RU" altLang="en-US" sz="2000" b="1">
                          <a:solidFill>
                            <a:srgbClr val="C00000"/>
                          </a:solidFill>
                          <a:latin typeface="Times New Roman" panose="02020603050405020304" charset="0"/>
                          <a:cs typeface="Times New Roman" panose="02020603050405020304" charset="0"/>
                        </a:rPr>
                        <a:t>Физическое совершенствование  </a:t>
                      </a:r>
                    </a:p>
                    <a:p>
                      <a:pPr indent="0">
                        <a:buFont typeface="Arial" panose="020B0604020202020204" pitchFamily="34" charset="0"/>
                        <a:buNone/>
                      </a:pPr>
                      <a:r>
                        <a:rPr lang="ru-RU" altLang="en-US" sz="1800">
                          <a:latin typeface="Times New Roman" panose="02020603050405020304" charset="0"/>
                          <a:cs typeface="Times New Roman" panose="02020603050405020304" charset="0"/>
                          <a:sym typeface="+mn-ea"/>
                        </a:rPr>
                        <a:t>Оздоровительная физическая культура (3 ч.)</a:t>
                      </a:r>
                    </a:p>
                    <a:p>
                      <a:pPr indent="0">
                        <a:buFont typeface="Arial" panose="020B0604020202020204" pitchFamily="34" charset="0"/>
                        <a:buNone/>
                      </a:pPr>
                      <a:r>
                        <a:rPr lang="ru-RU" altLang="en-US" sz="1800">
                          <a:latin typeface="Times New Roman" panose="02020603050405020304" charset="0"/>
                          <a:cs typeface="Times New Roman" panose="02020603050405020304" charset="0"/>
                          <a:sym typeface="+mn-ea"/>
                        </a:rPr>
                        <a:t>Спортивно- оздоровитель- ная физическая культура(71 ч.)</a:t>
                      </a:r>
                    </a:p>
                    <a:p>
                      <a:pPr indent="0">
                        <a:buFont typeface="Arial" panose="020B0604020202020204" pitchFamily="34" charset="0"/>
                        <a:buNone/>
                      </a:pPr>
                      <a:r>
                        <a:rPr lang="ru-RU" altLang="en-US" sz="1800">
                          <a:latin typeface="Times New Roman" panose="02020603050405020304" charset="0"/>
                          <a:cs typeface="Times New Roman" panose="02020603050405020304" charset="0"/>
                          <a:sym typeface="+mn-ea"/>
                        </a:rPr>
                        <a:t> (Гимнастика с  основами акробатики,Лыжная подготовка, Лёгкая атлетика,Подвижныеи  спортивные игр</a:t>
                      </a:r>
                    </a:p>
                    <a:p>
                      <a:pPr indent="0">
                        <a:buFont typeface="Arial" panose="020B0604020202020204" pitchFamily="34" charset="0"/>
                        <a:buNone/>
                      </a:pPr>
                      <a:r>
                        <a:rPr lang="ru-RU" altLang="en-US">
                          <a:latin typeface="Times New Roman" panose="02020603050405020304" charset="0"/>
                          <a:cs typeface="Times New Roman" panose="02020603050405020304" charset="0"/>
                        </a:rPr>
                        <a:t>Прикладно-ориентированная физическая культура (18 ч.)</a:t>
                      </a:r>
                    </a:p>
                  </a:txBody>
                  <a:tcPr/>
                </a:tc>
                <a:tc>
                  <a:txBody>
                    <a:bodyPr/>
                    <a:lstStyle/>
                    <a:p>
                      <a:pPr>
                        <a:buNone/>
                      </a:pPr>
                      <a:r>
                        <a:rPr lang="ru-RU" altLang="en-US"/>
                        <a:t>-</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92 часа</a:t>
                      </a:r>
                    </a:p>
                    <a:p>
                      <a:pPr>
                        <a:buNone/>
                      </a:pPr>
                      <a:endParaRPr lang="ru-RU" altLang="en-US"/>
                    </a:p>
                    <a:p>
                      <a:pPr>
                        <a:buNone/>
                      </a:pPr>
                      <a:endParaRPr lang="ru-RU" altLang="en-US"/>
                    </a:p>
                    <a:p>
                      <a:pPr>
                        <a:buNone/>
                      </a:pPr>
                      <a:endParaRPr lang="ru-RU" altLang="en-US"/>
                    </a:p>
                    <a:p>
                      <a:pPr>
                        <a:buNone/>
                      </a:pPr>
                      <a:endParaRPr lang="ru-RU" altLang="en-US"/>
                    </a:p>
                    <a:p>
                      <a:pPr>
                        <a:buNone/>
                      </a:pPr>
                      <a:endParaRPr lang="ru-RU" altLang="en-US"/>
                    </a:p>
                  </a:txBody>
                  <a:tcPr/>
                </a:tc>
              </a:tr>
              <a:tr h="381000">
                <a:tc>
                  <a:txBody>
                    <a:bodyPr/>
                    <a:lstStyle/>
                    <a:p>
                      <a:pPr>
                        <a:buNone/>
                      </a:pPr>
                      <a:endParaRPr lang="ru-RU" altLang="en-US"/>
                    </a:p>
                  </a:txBody>
                  <a:tcPr/>
                </a:tc>
                <a:tc>
                  <a:txBody>
                    <a:bodyPr/>
                    <a:lstStyle/>
                    <a:p>
                      <a:pPr algn="r">
                        <a:buNone/>
                      </a:pPr>
                      <a:r>
                        <a:rPr lang="ru-RU" altLang="en-US" sz="2000" b="1">
                          <a:solidFill>
                            <a:srgbClr val="C00000"/>
                          </a:solidFill>
                          <a:latin typeface="Times New Roman" panose="02020603050405020304" charset="0"/>
                          <a:cs typeface="Times New Roman" panose="02020603050405020304" charset="0"/>
                        </a:rPr>
                        <a:t>ИТОГО:</a:t>
                      </a:r>
                    </a:p>
                  </a:txBody>
                  <a:tcPr/>
                </a:tc>
                <a:tc>
                  <a:txBody>
                    <a:bodyPr/>
                    <a:lstStyle/>
                    <a:p>
                      <a:pPr>
                        <a:buNone/>
                      </a:pPr>
                      <a:endParaRPr lang="ru-RU" altLang="en-US" sz="2000" b="1">
                        <a:solidFill>
                          <a:srgbClr val="C00000"/>
                        </a:solidFill>
                        <a:latin typeface="Times New Roman" panose="02020603050405020304" charset="0"/>
                        <a:cs typeface="Times New Roman" panose="02020603050405020304" charset="0"/>
                      </a:endParaRP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96 часов</a:t>
                      </a:r>
                    </a:p>
                  </a:txBody>
                  <a:tcPr/>
                </a:tc>
              </a:tr>
            </a:tbl>
          </a:graphicData>
        </a:graphic>
      </p:graphicFrame>
      <p:sp>
        <p:nvSpPr>
          <p:cNvPr id="6" name="Текстовое поле 5"/>
          <p:cNvSpPr txBox="1"/>
          <p:nvPr/>
        </p:nvSpPr>
        <p:spPr>
          <a:xfrm>
            <a:off x="478790" y="5525770"/>
            <a:ext cx="11576685" cy="1014730"/>
          </a:xfrm>
          <a:prstGeom prst="rect">
            <a:avLst/>
          </a:prstGeom>
          <a:noFill/>
        </p:spPr>
        <p:txBody>
          <a:bodyPr wrap="square" rtlCol="0" anchor="t">
            <a:spAutoFit/>
          </a:bodyPr>
          <a:lstStyle/>
          <a:p>
            <a:r>
              <a:rPr lang="ru-RU" altLang="en-US" sz="2000" b="1">
                <a:solidFill>
                  <a:srgbClr val="C00000"/>
                </a:solidFill>
                <a:latin typeface="Times New Roman" panose="02020603050405020304" charset="0"/>
                <a:cs typeface="Times New Roman" panose="02020603050405020304" charset="0"/>
              </a:rPr>
              <a:t>Общее число часов, отведённых на изучение учебного предмета «Физическая культура» в начальной школе составляет 402  ч (три часа в неделю в каждом классе): 1  класс  — 96  ч; 2  класс — 102 ч; 3  класс  — 102 ч; 4  класс — 102 ч.</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244475"/>
            <a:ext cx="10515600" cy="1389380"/>
          </a:xfrm>
        </p:spPr>
        <p:txBody>
          <a:bodyPr>
            <a:normAutofit/>
          </a:bodyPr>
          <a:lstStyle/>
          <a:p>
            <a:r>
              <a:rPr lang="ru-RU" altLang="en-US" sz="3110" b="1" dirty="0">
                <a:solidFill>
                  <a:srgbClr val="C00000"/>
                </a:solidFill>
                <a:latin typeface="Times New Roman" panose="02020603050405020304" charset="0"/>
                <a:cs typeface="Times New Roman" panose="02020603050405020304" charset="0"/>
                <a:sym typeface="+mn-ea"/>
              </a:rPr>
              <a:t>Отличие в содержании учебного предмета </a:t>
            </a:r>
            <a:br>
              <a:rPr lang="ru-RU" altLang="en-US" sz="3110" b="1" dirty="0">
                <a:solidFill>
                  <a:srgbClr val="C00000"/>
                </a:solidFill>
                <a:latin typeface="Times New Roman" panose="02020603050405020304" charset="0"/>
                <a:cs typeface="Times New Roman" panose="02020603050405020304" charset="0"/>
                <a:sym typeface="+mn-ea"/>
              </a:rPr>
            </a:br>
            <a:r>
              <a:rPr lang="ru-RU" altLang="en-US" sz="3110" b="1" dirty="0">
                <a:solidFill>
                  <a:srgbClr val="C00000"/>
                </a:solidFill>
                <a:latin typeface="Times New Roman" panose="02020603050405020304" charset="0"/>
                <a:cs typeface="Times New Roman" panose="02020603050405020304" charset="0"/>
                <a:sym typeface="+mn-ea"/>
              </a:rPr>
              <a:t>«Физическая культура</a:t>
            </a:r>
            <a:r>
              <a:rPr lang="ru-RU" altLang="en-US" sz="3110" b="1" dirty="0" smtClean="0">
                <a:solidFill>
                  <a:srgbClr val="C00000"/>
                </a:solidFill>
                <a:latin typeface="Times New Roman" panose="02020603050405020304" charset="0"/>
                <a:cs typeface="Times New Roman" panose="02020603050405020304" charset="0"/>
                <a:sym typeface="+mn-ea"/>
              </a:rPr>
              <a:t>»</a:t>
            </a:r>
            <a:r>
              <a:rPr lang="ru-RU" altLang="en-US" sz="3110" b="1" dirty="0">
                <a:solidFill>
                  <a:srgbClr val="C00000"/>
                </a:solidFill>
                <a:latin typeface="Times New Roman" panose="02020603050405020304" charset="0"/>
                <a:cs typeface="Times New Roman" panose="02020603050405020304" charset="0"/>
                <a:sym typeface="+mn-ea"/>
              </a:rPr>
              <a:t/>
            </a:r>
            <a:br>
              <a:rPr lang="ru-RU" altLang="en-US" sz="3110" b="1" dirty="0">
                <a:solidFill>
                  <a:srgbClr val="C00000"/>
                </a:solidFill>
                <a:latin typeface="Times New Roman" panose="02020603050405020304" charset="0"/>
                <a:cs typeface="Times New Roman" panose="02020603050405020304" charset="0"/>
                <a:sym typeface="+mn-ea"/>
              </a:rPr>
            </a:br>
            <a:endParaRPr lang="ru-RU" altLang="en-US" sz="3110" dirty="0"/>
          </a:p>
        </p:txBody>
      </p:sp>
      <p:graphicFrame>
        <p:nvGraphicFramePr>
          <p:cNvPr id="5" name="Таблица 4"/>
          <p:cNvGraphicFramePr/>
          <p:nvPr>
            <p:extLst>
              <p:ext uri="{D42A27DB-BD31-4B8C-83A1-F6EECF244321}">
                <p14:modId xmlns:p14="http://schemas.microsoft.com/office/powerpoint/2010/main" val="2922873776"/>
              </p:ext>
            </p:extLst>
          </p:nvPr>
        </p:nvGraphicFramePr>
        <p:xfrm>
          <a:off x="1117599" y="911679"/>
          <a:ext cx="10408556" cy="6162580"/>
        </p:xfrm>
        <a:graphic>
          <a:graphicData uri="http://schemas.openxmlformats.org/drawingml/2006/table">
            <a:tbl>
              <a:tblPr firstRow="1" bandRow="1">
                <a:tableStyleId>{5C22544A-7EE6-4342-B048-85BDC9FD1C3A}</a:tableStyleId>
              </a:tblPr>
              <a:tblGrid>
                <a:gridCol w="1004177"/>
                <a:gridCol w="6288503"/>
                <a:gridCol w="1562717"/>
                <a:gridCol w="1553159"/>
              </a:tblGrid>
              <a:tr h="1068541">
                <a:tc>
                  <a:txBody>
                    <a:bodyPr/>
                    <a:lstStyle/>
                    <a:p>
                      <a:pPr>
                        <a:buNone/>
                      </a:pPr>
                      <a:endParaRPr lang="ru-RU" altLang="en-US" dirty="0"/>
                    </a:p>
                  </a:txBody>
                  <a:tcPr/>
                </a:tc>
                <a:tc>
                  <a:txBody>
                    <a:bodyPr/>
                    <a:lstStyle/>
                    <a:p>
                      <a:pPr algn="ctr">
                        <a:buNone/>
                      </a:pPr>
                      <a:r>
                        <a:rPr lang="ru-RU" altLang="en-US" sz="2000" dirty="0">
                          <a:latin typeface="Times New Roman" panose="02020603050405020304" charset="0"/>
                          <a:cs typeface="Times New Roman" panose="02020603050405020304" charset="0"/>
                          <a:sym typeface="+mn-ea"/>
                        </a:rPr>
                        <a:t>Программные учебные </a:t>
                      </a:r>
                      <a:endParaRPr lang="ru-RU" altLang="en-US" sz="2000" dirty="0">
                        <a:latin typeface="Times New Roman" panose="02020603050405020304" charset="0"/>
                        <a:cs typeface="Times New Roman" panose="02020603050405020304" charset="0"/>
                      </a:endParaRPr>
                    </a:p>
                    <a:p>
                      <a:pPr algn="ctr">
                        <a:buNone/>
                      </a:pPr>
                      <a:r>
                        <a:rPr lang="ru-RU" altLang="en-US" sz="2000" dirty="0">
                          <a:latin typeface="Times New Roman" panose="02020603050405020304" charset="0"/>
                          <a:cs typeface="Times New Roman" panose="02020603050405020304" charset="0"/>
                          <a:sym typeface="+mn-ea"/>
                        </a:rPr>
                        <a:t>разделы и темы</a:t>
                      </a:r>
                      <a:endParaRPr lang="ru-RU" altLang="en-US" sz="2000" dirty="0">
                        <a:latin typeface="Times New Roman" panose="02020603050405020304" charset="0"/>
                        <a:cs typeface="Times New Roman" panose="02020603050405020304" charset="0"/>
                      </a:endParaRPr>
                    </a:p>
                    <a:p>
                      <a:pPr algn="ctr">
                        <a:buNone/>
                      </a:pPr>
                      <a:endParaRPr lang="ru-RU" altLang="en-US" sz="2000" dirty="0">
                        <a:latin typeface="Times New Roman" panose="02020603050405020304" charset="0"/>
                        <a:cs typeface="Times New Roman" panose="02020603050405020304" charset="0"/>
                      </a:endParaRPr>
                    </a:p>
                  </a:txBody>
                  <a:tcPr/>
                </a:tc>
                <a:tc>
                  <a:txBody>
                    <a:bodyPr/>
                    <a:lstStyle/>
                    <a:p>
                      <a:pPr>
                        <a:buNone/>
                      </a:pPr>
                      <a:r>
                        <a:rPr lang="ru-RU" altLang="en-US">
                          <a:latin typeface="Times New Roman" panose="02020603050405020304" charset="0"/>
                          <a:cs typeface="Times New Roman" panose="02020603050405020304" charset="0"/>
                        </a:rPr>
                        <a:t>количество часов</a:t>
                      </a:r>
                    </a:p>
                    <a:p>
                      <a:pPr>
                        <a:buNone/>
                      </a:pPr>
                      <a:r>
                        <a:rPr lang="ru-RU" altLang="en-US">
                          <a:latin typeface="Times New Roman" panose="02020603050405020304" charset="0"/>
                          <a:cs typeface="Times New Roman" panose="02020603050405020304" charset="0"/>
                        </a:rPr>
                        <a:t>ФГОС 2010 года</a:t>
                      </a:r>
                    </a:p>
                  </a:txBody>
                  <a:tcPr/>
                </a:tc>
                <a:tc>
                  <a:txBody>
                    <a:bodyPr/>
                    <a:lstStyle/>
                    <a:p>
                      <a:pPr>
                        <a:buNone/>
                      </a:pPr>
                      <a:r>
                        <a:rPr lang="ru-RU" altLang="en-US">
                          <a:latin typeface="Times New Roman" panose="02020603050405020304" charset="0"/>
                          <a:cs typeface="Times New Roman" panose="02020603050405020304" charset="0"/>
                        </a:rPr>
                        <a:t>количество часов ФГОС 2021 года</a:t>
                      </a:r>
                    </a:p>
                  </a:txBody>
                  <a:tcPr/>
                </a:tc>
              </a:tr>
              <a:tr h="505730">
                <a:tc>
                  <a:txBody>
                    <a:bodyPr/>
                    <a:lstStyle/>
                    <a:p>
                      <a:pPr>
                        <a:buNone/>
                      </a:pPr>
                      <a:r>
                        <a:rPr lang="ru-RU" altLang="en-US" sz="2000" b="1">
                          <a:solidFill>
                            <a:srgbClr val="C00000"/>
                          </a:solidFill>
                          <a:latin typeface="Times New Roman" panose="02020603050405020304" charset="0"/>
                          <a:cs typeface="Times New Roman" panose="02020603050405020304" charset="0"/>
                        </a:rPr>
                        <a:t>5 класс</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Знания о  физической культуре (3 ч)</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3 часа</a:t>
                      </a:r>
                    </a:p>
                  </a:txBody>
                  <a:tcPr/>
                </a:tc>
              </a:tr>
              <a:tr h="505730">
                <a:tc>
                  <a:txBody>
                    <a:bodyPr/>
                    <a:lstStyle/>
                    <a:p>
                      <a:pPr>
                        <a:buNone/>
                      </a:pPr>
                      <a:endParaRPr lang="ru-RU" altLang="en-US" sz="2000" b="1">
                        <a:solidFill>
                          <a:srgbClr val="C00000"/>
                        </a:solidFill>
                        <a:latin typeface="Times New Roman" panose="02020603050405020304" charset="0"/>
                        <a:cs typeface="Times New Roman" panose="02020603050405020304" charset="0"/>
                      </a:endParaRP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Способы самостоятельной деятельности (5 ч)</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5 часов</a:t>
                      </a:r>
                    </a:p>
                  </a:txBody>
                  <a:tcPr/>
                </a:tc>
              </a:tr>
              <a:tr h="2575458">
                <a:tc>
                  <a:txBody>
                    <a:bodyPr/>
                    <a:lstStyle/>
                    <a:p>
                      <a:pPr>
                        <a:buNone/>
                      </a:pPr>
                      <a:endParaRPr lang="ru-RU" altLang="en-US" dirty="0"/>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Физическое совершенствование (66 ч).</a:t>
                      </a:r>
                    </a:p>
                    <a:p>
                      <a:pPr>
                        <a:buNone/>
                      </a:pPr>
                      <a:r>
                        <a:rPr lang="ru-RU" altLang="en-US">
                          <a:latin typeface="Times New Roman" panose="02020603050405020304" charset="0"/>
                          <a:cs typeface="Times New Roman" panose="02020603050405020304" charset="0"/>
                        </a:rPr>
                        <a:t> Физкультурно-оздоровительная деятельность</a:t>
                      </a:r>
                    </a:p>
                    <a:p>
                      <a:pPr>
                        <a:buNone/>
                      </a:pPr>
                      <a:r>
                        <a:rPr lang="ru-RU" altLang="en-US">
                          <a:latin typeface="Times New Roman" panose="02020603050405020304" charset="0"/>
                          <a:cs typeface="Times New Roman" panose="02020603050405020304" charset="0"/>
                        </a:rPr>
                        <a:t>Спортивно- оздоровительная деятельность</a:t>
                      </a:r>
                    </a:p>
                    <a:p>
                      <a:pPr>
                        <a:buNone/>
                      </a:pPr>
                      <a:r>
                        <a:rPr lang="ru-RU" altLang="en-US">
                          <a:latin typeface="Times New Roman" panose="02020603050405020304" charset="0"/>
                          <a:cs typeface="Times New Roman" panose="02020603050405020304" charset="0"/>
                        </a:rPr>
                        <a:t>Модуль «Гимнастика»</a:t>
                      </a:r>
                    </a:p>
                    <a:p>
                      <a:pPr>
                        <a:buNone/>
                      </a:pPr>
                      <a:r>
                        <a:rPr lang="ru-RU" altLang="en-US">
                          <a:latin typeface="Times New Roman" panose="02020603050405020304" charset="0"/>
                          <a:cs typeface="Times New Roman" panose="02020603050405020304" charset="0"/>
                        </a:rPr>
                        <a:t>Модуль «Лёгкая атлетика»</a:t>
                      </a:r>
                    </a:p>
                    <a:p>
                      <a:pPr>
                        <a:buNone/>
                      </a:pPr>
                      <a:r>
                        <a:rPr lang="ru-RU" altLang="en-US">
                          <a:latin typeface="Times New Roman" panose="02020603050405020304" charset="0"/>
                          <a:cs typeface="Times New Roman" panose="02020603050405020304" charset="0"/>
                        </a:rPr>
                        <a:t>Модуль «Зимние виды спорта»</a:t>
                      </a:r>
                    </a:p>
                    <a:p>
                      <a:pPr>
                        <a:buNone/>
                      </a:pPr>
                      <a:r>
                        <a:rPr lang="ru-RU" altLang="en-US">
                          <a:latin typeface="Times New Roman" panose="02020603050405020304" charset="0"/>
                          <a:cs typeface="Times New Roman" panose="02020603050405020304" charset="0"/>
                        </a:rPr>
                        <a:t>Модуль «Спортивные игры».</a:t>
                      </a:r>
                    </a:p>
                    <a:p>
                      <a:pPr>
                        <a:buNone/>
                      </a:pPr>
                      <a:r>
                        <a:rPr lang="ru-RU" altLang="en-US">
                          <a:latin typeface="Times New Roman" panose="02020603050405020304" charset="0"/>
                          <a:cs typeface="Times New Roman" panose="02020603050405020304" charset="0"/>
                        </a:rPr>
                        <a:t> Баскетбол</a:t>
                      </a:r>
                    </a:p>
                    <a:p>
                      <a:pPr>
                        <a:buNone/>
                      </a:pPr>
                      <a:r>
                        <a:rPr lang="ru-RU" altLang="en-US">
                          <a:latin typeface="Times New Roman" panose="02020603050405020304" charset="0"/>
                          <a:cs typeface="Times New Roman" panose="02020603050405020304" charset="0"/>
                        </a:rPr>
                        <a:t>Волейбол</a:t>
                      </a:r>
                    </a:p>
                    <a:p>
                      <a:pPr>
                        <a:buNone/>
                      </a:pPr>
                      <a:r>
                        <a:rPr lang="ru-RU" altLang="en-US">
                          <a:latin typeface="Times New Roman" panose="02020603050405020304" charset="0"/>
                          <a:cs typeface="Times New Roman" panose="02020603050405020304" charset="0"/>
                        </a:rPr>
                        <a:t>Футбол</a:t>
                      </a:r>
                    </a:p>
                  </a:txBody>
                  <a:tcPr/>
                </a:tc>
                <a:tc>
                  <a:txBody>
                    <a:bodyPr/>
                    <a:lstStyle/>
                    <a:p>
                      <a:pPr>
                        <a:buNone/>
                      </a:pPr>
                      <a:r>
                        <a:rPr lang="ru-RU" altLang="en-US">
                          <a:latin typeface="Times New Roman" panose="02020603050405020304" charset="0"/>
                          <a:cs typeface="Times New Roman" panose="02020603050405020304" charset="0"/>
                        </a:rPr>
                        <a:t>-</a:t>
                      </a:r>
                    </a:p>
                  </a:txBody>
                  <a:tcPr/>
                </a:tc>
                <a:tc>
                  <a:txBody>
                    <a:bodyPr/>
                    <a:lstStyle/>
                    <a:p>
                      <a:pPr>
                        <a:buNone/>
                      </a:pPr>
                      <a:r>
                        <a:rPr lang="ru-RU" altLang="en-US" b="1">
                          <a:solidFill>
                            <a:srgbClr val="C00000"/>
                          </a:solidFill>
                          <a:latin typeface="Times New Roman" panose="02020603050405020304" charset="0"/>
                          <a:cs typeface="Times New Roman" panose="02020603050405020304" charset="0"/>
                        </a:rPr>
                        <a:t>66 часов</a:t>
                      </a:r>
                    </a:p>
                  </a:txBody>
                  <a:tcPr/>
                </a:tc>
              </a:tr>
              <a:tr h="505730">
                <a:tc>
                  <a:txBody>
                    <a:bodyPr/>
                    <a:lstStyle/>
                    <a:p>
                      <a:pPr>
                        <a:buNone/>
                      </a:pPr>
                      <a:endParaRPr lang="ru-RU" altLang="en-US"/>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Модуль «Спорт» (30 ч)</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a:t>
                      </a:r>
                    </a:p>
                  </a:txBody>
                  <a:tcPr/>
                </a:tc>
                <a:tc>
                  <a:txBody>
                    <a:bodyPr/>
                    <a:lstStyle/>
                    <a:p>
                      <a:pPr>
                        <a:buNone/>
                      </a:pPr>
                      <a:r>
                        <a:rPr lang="ru-RU" altLang="en-US" sz="2000" b="1">
                          <a:solidFill>
                            <a:srgbClr val="C00000"/>
                          </a:solidFill>
                          <a:latin typeface="Times New Roman" panose="02020603050405020304" charset="0"/>
                          <a:cs typeface="Times New Roman" panose="02020603050405020304" charset="0"/>
                        </a:rPr>
                        <a:t>30 часов</a:t>
                      </a:r>
                    </a:p>
                  </a:txBody>
                  <a:tcPr/>
                </a:tc>
              </a:tr>
              <a:tr h="0">
                <a:tc>
                  <a:txBody>
                    <a:bodyPr/>
                    <a:lstStyle/>
                    <a:p>
                      <a:pPr>
                        <a:buNone/>
                      </a:pPr>
                      <a:endParaRPr lang="ru-RU" altLang="en-US"/>
                    </a:p>
                  </a:txBody>
                  <a:tcPr/>
                </a:tc>
                <a:tc>
                  <a:txBody>
                    <a:bodyPr/>
                    <a:lstStyle/>
                    <a:p>
                      <a:pPr algn="r">
                        <a:buNone/>
                      </a:pPr>
                      <a:r>
                        <a:rPr lang="ru-RU" altLang="en-US" sz="2000" b="1">
                          <a:solidFill>
                            <a:srgbClr val="C00000"/>
                          </a:solidFill>
                          <a:latin typeface="Times New Roman" panose="02020603050405020304" charset="0"/>
                          <a:cs typeface="Times New Roman" panose="02020603050405020304" charset="0"/>
                        </a:rPr>
                        <a:t>ИТОГО:</a:t>
                      </a:r>
                    </a:p>
                  </a:txBody>
                  <a:tcPr/>
                </a:tc>
                <a:tc>
                  <a:txBody>
                    <a:bodyPr/>
                    <a:lstStyle/>
                    <a:p>
                      <a:pPr>
                        <a:buNone/>
                      </a:pPr>
                      <a:endParaRPr lang="ru-RU" altLang="en-US" sz="2000" b="1">
                        <a:solidFill>
                          <a:srgbClr val="C00000"/>
                        </a:solidFill>
                        <a:latin typeface="Times New Roman" panose="02020603050405020304" charset="0"/>
                        <a:cs typeface="Times New Roman" panose="02020603050405020304" charset="0"/>
                      </a:endParaRPr>
                    </a:p>
                  </a:txBody>
                  <a:tcPr/>
                </a:tc>
                <a:tc>
                  <a:txBody>
                    <a:bodyPr/>
                    <a:lstStyle/>
                    <a:p>
                      <a:pPr>
                        <a:buNone/>
                      </a:pPr>
                      <a:r>
                        <a:rPr lang="ru-RU" altLang="en-US" sz="2000" b="1" dirty="0">
                          <a:solidFill>
                            <a:srgbClr val="C00000"/>
                          </a:solidFill>
                          <a:latin typeface="Times New Roman" panose="02020603050405020304" charset="0"/>
                          <a:cs typeface="Times New Roman" panose="02020603050405020304" charset="0"/>
                        </a:rPr>
                        <a:t>104</a:t>
                      </a:r>
                    </a:p>
                  </a:txBody>
                  <a:tcPr/>
                </a:tc>
              </a:tr>
            </a:tbl>
          </a:graphicData>
        </a:graphic>
      </p:graphicFrame>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577850"/>
            <a:ext cx="10515600" cy="690880"/>
          </a:xfrm>
        </p:spPr>
        <p:txBody>
          <a:bodyPr>
            <a:normAutofit fontScale="90000"/>
          </a:bodyPr>
          <a:lstStyle/>
          <a:p>
            <a:r>
              <a:rPr lang="ru-RU" altLang="en-US" b="1">
                <a:solidFill>
                  <a:srgbClr val="C00000"/>
                </a:solidFill>
                <a:latin typeface="Times New Roman" panose="02020603050405020304" charset="0"/>
                <a:cs typeface="Times New Roman" panose="02020603050405020304" charset="0"/>
                <a:sym typeface="+mn-ea"/>
              </a:rPr>
              <a:t>Модуль «Спорт» (30 ч)</a:t>
            </a:r>
            <a:r>
              <a:rPr lang="ru-RU" altLang="en-US" b="1">
                <a:solidFill>
                  <a:srgbClr val="C00000"/>
                </a:solidFill>
                <a:latin typeface="Times New Roman" panose="02020603050405020304" charset="0"/>
                <a:cs typeface="Times New Roman" panose="02020603050405020304" charset="0"/>
              </a:rPr>
              <a:t/>
            </a:r>
            <a:br>
              <a:rPr lang="ru-RU" altLang="en-US" b="1">
                <a:solidFill>
                  <a:srgbClr val="C00000"/>
                </a:solidFill>
                <a:latin typeface="Times New Roman" panose="02020603050405020304" charset="0"/>
                <a:cs typeface="Times New Roman" panose="02020603050405020304" charset="0"/>
              </a:rPr>
            </a:br>
            <a:endParaRPr lang="ru-RU" altLang="en-US"/>
          </a:p>
        </p:txBody>
      </p:sp>
      <p:graphicFrame>
        <p:nvGraphicFramePr>
          <p:cNvPr id="3" name="Таблица 2"/>
          <p:cNvGraphicFramePr/>
          <p:nvPr/>
        </p:nvGraphicFramePr>
        <p:xfrm>
          <a:off x="443230" y="1130300"/>
          <a:ext cx="11297285" cy="5120640"/>
        </p:xfrm>
        <a:graphic>
          <a:graphicData uri="http://schemas.openxmlformats.org/drawingml/2006/table">
            <a:tbl>
              <a:tblPr firstRow="1" bandRow="1">
                <a:tableStyleId>{5C22544A-7EE6-4342-B048-85BDC9FD1C3A}</a:tableStyleId>
              </a:tblPr>
              <a:tblGrid>
                <a:gridCol w="2279015"/>
                <a:gridCol w="3881755"/>
                <a:gridCol w="5136515"/>
              </a:tblGrid>
              <a:tr h="631190">
                <a:tc>
                  <a:txBody>
                    <a:bodyPr/>
                    <a:lstStyle/>
                    <a:p>
                      <a:pPr>
                        <a:buNone/>
                      </a:pPr>
                      <a:r>
                        <a:rPr lang="ru-RU" altLang="en-US">
                          <a:latin typeface="Times New Roman" panose="02020603050405020304" charset="0"/>
                          <a:cs typeface="Times New Roman" panose="02020603050405020304" charset="0"/>
                        </a:rPr>
                        <a:t>Программные разделы и  темы</a:t>
                      </a:r>
                    </a:p>
                  </a:txBody>
                  <a:tcPr/>
                </a:tc>
                <a:tc>
                  <a:txBody>
                    <a:bodyPr/>
                    <a:lstStyle/>
                    <a:p>
                      <a:pPr>
                        <a:buNone/>
                      </a:pPr>
                      <a:r>
                        <a:rPr lang="ru-RU" altLang="en-US">
                          <a:latin typeface="Times New Roman" panose="02020603050405020304" charset="0"/>
                          <a:cs typeface="Times New Roman" panose="02020603050405020304" charset="0"/>
                        </a:rPr>
                        <a:t>Программное содержание</a:t>
                      </a:r>
                    </a:p>
                  </a:txBody>
                  <a:tcPr/>
                </a:tc>
                <a:tc>
                  <a:txBody>
                    <a:bodyPr/>
                    <a:lstStyle/>
                    <a:p>
                      <a:pPr>
                        <a:buNone/>
                      </a:pPr>
                      <a:r>
                        <a:rPr lang="ru-RU" altLang="en-US">
                          <a:latin typeface="Times New Roman" panose="02020603050405020304" charset="0"/>
                          <a:cs typeface="Times New Roman" panose="02020603050405020304" charset="0"/>
                        </a:rPr>
                        <a:t>Характеристика деятельности учащихся</a:t>
                      </a:r>
                    </a:p>
                  </a:txBody>
                  <a:tcPr/>
                </a:tc>
              </a:tr>
              <a:tr h="1058545">
                <a:tc>
                  <a:txBody>
                    <a:bodyPr/>
                    <a:lstStyle/>
                    <a:p>
                      <a:pPr>
                        <a:buNone/>
                      </a:pPr>
                      <a:r>
                        <a:rPr lang="ru-RU" altLang="en-US">
                          <a:latin typeface="Times New Roman" panose="02020603050405020304" charset="0"/>
                          <a:cs typeface="Times New Roman" panose="02020603050405020304" charset="0"/>
                        </a:rPr>
                        <a:t>Модуль «Спорт»</a:t>
                      </a:r>
                    </a:p>
                    <a:p>
                      <a:pPr>
                        <a:buNone/>
                      </a:pPr>
                      <a:r>
                        <a:rPr lang="ru-RU" altLang="en-US">
                          <a:latin typeface="Times New Roman" panose="02020603050405020304" charset="0"/>
                          <a:cs typeface="Times New Roman" panose="02020603050405020304" charset="0"/>
                        </a:rPr>
                        <a:t> (30 ч)</a:t>
                      </a:r>
                    </a:p>
                  </a:txBody>
                  <a:tcPr/>
                </a:tc>
                <a:tc>
                  <a:txBody>
                    <a:bodyPr/>
                    <a:lstStyle/>
                    <a:p>
                      <a:pPr>
                        <a:buNone/>
                      </a:pPr>
                      <a:r>
                        <a:rPr lang="ru-RU" altLang="en-US">
                          <a:latin typeface="Times New Roman" panose="02020603050405020304" charset="0"/>
                          <a:cs typeface="Times New Roman" panose="02020603050405020304" charset="0"/>
                        </a:rPr>
                        <a:t>Физическая подготовка к выполнению нормативов комплекса ГТО с использованием средств базовой физической подготовки, видов спорта и оздоровительных систем физической культуры, национальных видов спорта, культурно-этнических игр</a:t>
                      </a:r>
                    </a:p>
                  </a:txBody>
                  <a:tcPr/>
                </a:tc>
                <a:tc>
                  <a:txBody>
                    <a:bodyPr/>
                    <a:lstStyle/>
                    <a:p>
                      <a:pPr>
                        <a:buNone/>
                      </a:pPr>
                      <a:r>
                        <a:rPr lang="ru-RU" altLang="en-US">
                          <a:latin typeface="Times New Roman" panose="02020603050405020304" charset="0"/>
                          <a:cs typeface="Times New Roman" panose="02020603050405020304" charset="0"/>
                        </a:rPr>
                        <a:t>Учебно-тренировочные занятия (проводятся в соответствии с  Примерными модульными программами по физической культуре, рекомендованными Министерством просвещения Российской Федерации или рабочими программами по базовой физической подготовке, разрабатываемыми учителями физической культуры и  представленными в основной образовательной программе образовательной организации). Тема: «Физическая подготовка»: </a:t>
                      </a:r>
                    </a:p>
                    <a:p>
                      <a:pPr marL="285750" indent="-285750">
                        <a:buFont typeface="Arial" panose="020B0604020202020204" pitchFamily="34" charset="0"/>
                        <a:buChar char="•"/>
                      </a:pPr>
                      <a:r>
                        <a:rPr lang="ru-RU" altLang="en-US">
                          <a:latin typeface="Times New Roman" panose="02020603050405020304" charset="0"/>
                          <a:cs typeface="Times New Roman" panose="02020603050405020304" charset="0"/>
                        </a:rPr>
                        <a:t> осваивают содержания Примерных модульных программ по физической культуре или рабочей программы базовой физической подготовки;</a:t>
                      </a:r>
                    </a:p>
                    <a:p>
                      <a:pPr marL="285750" indent="-285750">
                        <a:buFont typeface="Arial" panose="020B0604020202020204" pitchFamily="34" charset="0"/>
                        <a:buChar char="•"/>
                      </a:pPr>
                      <a:r>
                        <a:rPr lang="ru-RU" altLang="en-US">
                          <a:latin typeface="Times New Roman" panose="02020603050405020304" charset="0"/>
                          <a:cs typeface="Times New Roman" panose="02020603050405020304" charset="0"/>
                        </a:rPr>
                        <a:t> демонстрируют приросты в показателях физической подготовленности и нормативных требований комплекса ГТО</a:t>
                      </a:r>
                    </a:p>
                  </a:txBody>
                  <a:tcPr/>
                </a:tc>
              </a:tr>
            </a:tbl>
          </a:graphicData>
        </a:graphic>
      </p:graphicFrame>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765810"/>
            <a:ext cx="10515600" cy="5055235"/>
          </a:xfrm>
        </p:spPr>
        <p:txBody>
          <a:bodyPr>
            <a:normAutofit fontScale="90000"/>
          </a:bodyPr>
          <a:lstStyle/>
          <a:p>
            <a:pPr algn="l"/>
            <a:r>
              <a:rPr lang="ru-RU" altLang="en-US">
                <a:solidFill>
                  <a:srgbClr val="C00000"/>
                </a:solidFill>
                <a:latin typeface="Times New Roman" panose="02020603050405020304" charset="0"/>
                <a:cs typeface="Times New Roman" panose="02020603050405020304" charset="0"/>
              </a:rPr>
              <a:t>В целях усиления мотивационной составляющей учебного </a:t>
            </a:r>
            <a:br>
              <a:rPr lang="ru-RU" altLang="en-US">
                <a:solidFill>
                  <a:srgbClr val="C00000"/>
                </a:solidFill>
                <a:latin typeface="Times New Roman" panose="02020603050405020304" charset="0"/>
                <a:cs typeface="Times New Roman" panose="02020603050405020304" charset="0"/>
              </a:rPr>
            </a:br>
            <a:r>
              <a:rPr lang="ru-RU" altLang="en-US">
                <a:solidFill>
                  <a:srgbClr val="C00000"/>
                </a:solidFill>
                <a:latin typeface="Times New Roman" panose="02020603050405020304" charset="0"/>
                <a:cs typeface="Times New Roman" panose="02020603050405020304" charset="0"/>
              </a:rPr>
              <a:t>предмета, придания ей личностно значимого смысла, содержание Примерной рабочей программы представляется </a:t>
            </a:r>
            <a:r>
              <a:rPr lang="ru-RU" altLang="en-US" b="1">
                <a:solidFill>
                  <a:srgbClr val="C00000"/>
                </a:solidFill>
                <a:latin typeface="Times New Roman" panose="02020603050405020304" charset="0"/>
                <a:cs typeface="Times New Roman" panose="02020603050405020304" charset="0"/>
              </a:rPr>
              <a:t>системой </a:t>
            </a:r>
            <a:r>
              <a:rPr lang="ru-RU" altLang="en-US">
                <a:solidFill>
                  <a:srgbClr val="C00000"/>
                </a:solidFill>
                <a:latin typeface="Times New Roman" panose="02020603050405020304" charset="0"/>
                <a:cs typeface="Times New Roman" panose="02020603050405020304" charset="0"/>
              </a:rPr>
              <a:t/>
            </a:r>
            <a:br>
              <a:rPr lang="ru-RU" altLang="en-US">
                <a:solidFill>
                  <a:srgbClr val="C00000"/>
                </a:solidFill>
                <a:latin typeface="Times New Roman" panose="02020603050405020304" charset="0"/>
                <a:cs typeface="Times New Roman" panose="02020603050405020304" charset="0"/>
              </a:rPr>
            </a:br>
            <a:r>
              <a:rPr lang="ru-RU" altLang="en-US" b="1">
                <a:solidFill>
                  <a:srgbClr val="C00000"/>
                </a:solidFill>
                <a:latin typeface="Times New Roman" panose="02020603050405020304" charset="0"/>
                <a:cs typeface="Times New Roman" panose="02020603050405020304" charset="0"/>
              </a:rPr>
              <a:t>модулей</a:t>
            </a:r>
            <a:r>
              <a:rPr lang="ru-RU" altLang="en-US">
                <a:solidFill>
                  <a:srgbClr val="C00000"/>
                </a:solidFill>
                <a:latin typeface="Times New Roman" panose="02020603050405020304" charset="0"/>
                <a:cs typeface="Times New Roman" panose="02020603050405020304" charset="0"/>
              </a:rPr>
              <a:t>, которые входят структурными компонентами в раздел «Физическое совершенствование».</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827405"/>
            <a:ext cx="10515600" cy="5359400"/>
          </a:xfrm>
        </p:spPr>
        <p:txBody>
          <a:bodyPr>
            <a:normAutofit/>
          </a:bodyPr>
          <a:lstStyle/>
          <a:p>
            <a:pPr algn="l"/>
            <a:r>
              <a:rPr lang="ru-RU" altLang="en-US" sz="3555" b="1">
                <a:solidFill>
                  <a:srgbClr val="C00000"/>
                </a:solidFill>
                <a:latin typeface="Times New Roman" panose="02020603050405020304" charset="0"/>
                <a:cs typeface="Times New Roman" panose="02020603050405020304" charset="0"/>
              </a:rPr>
              <a:t>Инвариантные модули</a:t>
            </a:r>
            <a:r>
              <a:rPr lang="ru-RU" altLang="en-US" sz="3555">
                <a:latin typeface="Times New Roman" panose="02020603050405020304" charset="0"/>
                <a:cs typeface="Times New Roman" panose="02020603050405020304" charset="0"/>
              </a:rPr>
              <a:t> </a:t>
            </a:r>
            <a:r>
              <a:rPr lang="ru-RU" altLang="en-US" sz="3555">
                <a:solidFill>
                  <a:srgbClr val="C00000"/>
                </a:solidFill>
                <a:latin typeface="Times New Roman" panose="02020603050405020304" charset="0"/>
                <a:cs typeface="Times New Roman" panose="02020603050405020304" charset="0"/>
              </a:rPr>
              <a:t>включают в себя содержание базовых видов спорта: гимнастика, лёгкая атлетика, зимние виды спорта (на примере лыжной подготовки), спортивные игры, плавание. </a:t>
            </a:r>
            <a:br>
              <a:rPr lang="ru-RU" altLang="en-US" sz="3555">
                <a:solidFill>
                  <a:srgbClr val="C00000"/>
                </a:solidFill>
                <a:latin typeface="Times New Roman" panose="02020603050405020304" charset="0"/>
                <a:cs typeface="Times New Roman" panose="02020603050405020304" charset="0"/>
              </a:rPr>
            </a:br>
            <a:r>
              <a:rPr lang="ru-RU" altLang="en-US" sz="3555">
                <a:solidFill>
                  <a:srgbClr val="C00000"/>
                </a:solidFill>
                <a:latin typeface="Times New Roman" panose="02020603050405020304" charset="0"/>
                <a:cs typeface="Times New Roman" panose="02020603050405020304" charset="0"/>
              </a:rPr>
              <a:t>Данные модули в своём предметном содержании </a:t>
            </a:r>
            <a:br>
              <a:rPr lang="ru-RU" altLang="en-US" sz="3555">
                <a:solidFill>
                  <a:srgbClr val="C00000"/>
                </a:solidFill>
                <a:latin typeface="Times New Roman" panose="02020603050405020304" charset="0"/>
                <a:cs typeface="Times New Roman" panose="02020603050405020304" charset="0"/>
              </a:rPr>
            </a:br>
            <a:r>
              <a:rPr lang="ru-RU" altLang="en-US" sz="3555">
                <a:solidFill>
                  <a:srgbClr val="C00000"/>
                </a:solidFill>
                <a:latin typeface="Times New Roman" panose="02020603050405020304" charset="0"/>
                <a:cs typeface="Times New Roman" panose="02020603050405020304" charset="0"/>
              </a:rPr>
              <a:t>ориентируются на всестороннюю физическую подготовленность учащихся, освоение ими технических действий и физических упражнений, содействующих обогащению двигательного опыта.</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786130"/>
            <a:ext cx="10515600" cy="5285740"/>
          </a:xfrm>
        </p:spPr>
        <p:txBody>
          <a:bodyPr>
            <a:normAutofit fontScale="90000"/>
          </a:bodyPr>
          <a:lstStyle/>
          <a:p>
            <a:pPr algn="l"/>
            <a:r>
              <a:rPr lang="ru-RU" altLang="en-US" sz="3555" b="1">
                <a:solidFill>
                  <a:srgbClr val="C00000"/>
                </a:solidFill>
                <a:latin typeface="Times New Roman" panose="02020603050405020304" charset="0"/>
                <a:cs typeface="Times New Roman" panose="02020603050405020304" charset="0"/>
              </a:rPr>
              <a:t>Вариативные модули</a:t>
            </a:r>
            <a:r>
              <a:rPr lang="ru-RU" altLang="en-US" sz="3555">
                <a:solidFill>
                  <a:srgbClr val="C00000"/>
                </a:solidFill>
                <a:latin typeface="Times New Roman" panose="02020603050405020304" charset="0"/>
                <a:cs typeface="Times New Roman" panose="02020603050405020304" charset="0"/>
              </a:rPr>
              <a:t> объединены в Примерной рабочей программе модулем «Спорт», содержание которого разрабатывается образовательной организацией на основе Примерных модульных программ по физической культуре для общеобразовательных организаций, рекомендуемых Министерством просвещения Российской Федерации. Основной содержательной направленностью вариативных модулей является подготовка учащихся к выполнению нормативных требований Всероссийского физкультурно-спортивного комплекса ГТО, активное вовлечение их в соревновательную деятельность.</a:t>
            </a: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505460"/>
            <a:ext cx="10515600" cy="1191260"/>
          </a:xfrm>
        </p:spPr>
        <p:txBody>
          <a:bodyPr>
            <a:normAutofit/>
          </a:bodyPr>
          <a:lstStyle/>
          <a:p>
            <a:r>
              <a:rPr lang="ru-RU" altLang="en-US" sz="2400" b="1">
                <a:solidFill>
                  <a:srgbClr val="C00000"/>
                </a:solidFill>
                <a:latin typeface="Times New Roman" panose="02020603050405020304" charset="0"/>
                <a:cs typeface="Times New Roman" panose="02020603050405020304" charset="0"/>
              </a:rPr>
              <a:t>МЕСТО УЧЕБНОГО ПРЕДМЕТА «ФИЗИЧЕСКАЯ КУЛЬТУРА» </a:t>
            </a:r>
            <a:br>
              <a:rPr lang="ru-RU" altLang="en-US" sz="2400" b="1">
                <a:solidFill>
                  <a:srgbClr val="C00000"/>
                </a:solidFill>
                <a:latin typeface="Times New Roman" panose="02020603050405020304" charset="0"/>
                <a:cs typeface="Times New Roman" panose="02020603050405020304" charset="0"/>
              </a:rPr>
            </a:br>
            <a:r>
              <a:rPr lang="ru-RU" altLang="en-US" sz="2400" b="1">
                <a:solidFill>
                  <a:srgbClr val="C00000"/>
                </a:solidFill>
                <a:latin typeface="Times New Roman" panose="02020603050405020304" charset="0"/>
                <a:cs typeface="Times New Roman" panose="02020603050405020304" charset="0"/>
              </a:rPr>
              <a:t>В  УЧЕБНОМ ПЛАНЕ</a:t>
            </a:r>
          </a:p>
        </p:txBody>
      </p:sp>
      <p:sp>
        <p:nvSpPr>
          <p:cNvPr id="3" name="Текстовое поле 2"/>
          <p:cNvSpPr txBox="1"/>
          <p:nvPr/>
        </p:nvSpPr>
        <p:spPr>
          <a:xfrm>
            <a:off x="721360" y="1696720"/>
            <a:ext cx="11271250" cy="4831080"/>
          </a:xfrm>
          <a:prstGeom prst="rect">
            <a:avLst/>
          </a:prstGeom>
          <a:noFill/>
        </p:spPr>
        <p:txBody>
          <a:bodyPr wrap="square" rtlCol="0" anchor="t">
            <a:spAutoFit/>
          </a:bodyPr>
          <a:lstStyle/>
          <a:p>
            <a:r>
              <a:rPr lang="ru-RU" altLang="en-US" sz="2800" b="1">
                <a:solidFill>
                  <a:srgbClr val="C00000"/>
                </a:solidFill>
                <a:latin typeface="Times New Roman" panose="02020603050405020304" charset="0"/>
                <a:cs typeface="Times New Roman" panose="02020603050405020304" charset="0"/>
              </a:rPr>
              <a:t>Общий объём часов, отведённых на изучение учебной дисциплины «Физическая культура» в основной школе составляет 510 часов (три часа в неделю в каждом классе).</a:t>
            </a:r>
          </a:p>
          <a:p>
            <a:r>
              <a:rPr lang="ru-RU" altLang="en-US" sz="2800" b="1">
                <a:solidFill>
                  <a:srgbClr val="C00000"/>
                </a:solidFill>
                <a:latin typeface="Times New Roman" panose="02020603050405020304" charset="0"/>
                <a:cs typeface="Times New Roman" panose="02020603050405020304" charset="0"/>
              </a:rPr>
              <a:t> </a:t>
            </a:r>
          </a:p>
          <a:p>
            <a:r>
              <a:rPr lang="ru-RU" altLang="en-US" sz="2800" b="1">
                <a:solidFill>
                  <a:srgbClr val="002060"/>
                </a:solidFill>
                <a:latin typeface="Times New Roman" panose="02020603050405020304" charset="0"/>
                <a:cs typeface="Times New Roman" panose="02020603050405020304" charset="0"/>
              </a:rPr>
              <a:t>На модульный блок «Базовая физическая подготовка» отводится 150 часов из общего объёма (один час в неделю в каждом классе).</a:t>
            </a:r>
          </a:p>
          <a:p>
            <a:r>
              <a:rPr lang="ru-RU" altLang="en-US" sz="2800">
                <a:solidFill>
                  <a:schemeClr val="tx1"/>
                </a:solidFill>
                <a:highlight>
                  <a:srgbClr val="FFFF00"/>
                </a:highlight>
                <a:latin typeface="Times New Roman" panose="02020603050405020304" charset="0"/>
                <a:cs typeface="Times New Roman" panose="02020603050405020304" charset="0"/>
              </a:rPr>
              <a:t>При разработке рабочей программы по предмету «Физическая культура» следует учитывать, что вариативные модули </a:t>
            </a:r>
          </a:p>
          <a:p>
            <a:r>
              <a:rPr lang="ru-RU" altLang="en-US" sz="2800">
                <a:solidFill>
                  <a:schemeClr val="tx1"/>
                </a:solidFill>
                <a:highlight>
                  <a:srgbClr val="FFFF00"/>
                </a:highlight>
                <a:latin typeface="Times New Roman" panose="02020603050405020304" charset="0"/>
                <a:cs typeface="Times New Roman" panose="02020603050405020304" charset="0"/>
              </a:rPr>
              <a:t>(не менее 1 часа в неделю с 5 по 9 класс)  могут быть реализованы во внеурочной деятельности, в том числе в форме сетевого взаимодействия с организациями системы дополнительного образования детей.</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54380" y="363220"/>
            <a:ext cx="10796270" cy="1325880"/>
          </a:xfrm>
        </p:spPr>
        <p:txBody>
          <a:bodyPr/>
          <a:lstStyle/>
          <a:p>
            <a:pPr algn="ctr"/>
            <a:r>
              <a:rPr lang="ru-RU" altLang="en-US" b="1">
                <a:solidFill>
                  <a:srgbClr val="C00000"/>
                </a:solidFill>
                <a:latin typeface="Times New Roman" panose="02020603050405020304" charset="0"/>
                <a:cs typeface="Times New Roman" panose="02020603050405020304" charset="0"/>
              </a:rPr>
              <a:t>ФГОС 2021 года    и   </a:t>
            </a:r>
            <a:r>
              <a:rPr lang="ru-RU" altLang="en-US" b="1">
                <a:solidFill>
                  <a:srgbClr val="002060"/>
                </a:solidFill>
                <a:latin typeface="Times New Roman" panose="02020603050405020304" charset="0"/>
                <a:cs typeface="Times New Roman" panose="02020603050405020304" charset="0"/>
              </a:rPr>
              <a:t>ФГОС 2009, 2010г.</a:t>
            </a:r>
          </a:p>
        </p:txBody>
      </p:sp>
      <p:sp>
        <p:nvSpPr>
          <p:cNvPr id="5" name="Прямоугольник 4"/>
          <p:cNvSpPr/>
          <p:nvPr/>
        </p:nvSpPr>
        <p:spPr>
          <a:xfrm>
            <a:off x="400050" y="4244975"/>
            <a:ext cx="5466715" cy="2007235"/>
          </a:xfrm>
          <a:prstGeom prst="rect">
            <a:avLst/>
          </a:prstGeom>
          <a:noFill/>
          <a:ln w="38100">
            <a:solidFill>
              <a:srgbClr val="C00000"/>
            </a:soli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000" b="1">
                <a:solidFill>
                  <a:srgbClr val="C00000"/>
                </a:solidFill>
                <a:latin typeface="Times New Roman" panose="02020603050405020304" charset="0"/>
                <a:cs typeface="Times New Roman" panose="02020603050405020304" charset="0"/>
              </a:rPr>
              <a:t>Федеральный государственный образовательный стандарт основного общего образования</a:t>
            </a:r>
          </a:p>
          <a:p>
            <a:pPr algn="ctr"/>
            <a:r>
              <a:rPr lang="ru-RU" altLang="en-US" sz="2000" b="1">
                <a:solidFill>
                  <a:srgbClr val="C00000"/>
                </a:solidFill>
                <a:latin typeface="Times New Roman" panose="02020603050405020304" charset="0"/>
                <a:cs typeface="Times New Roman" panose="02020603050405020304" charset="0"/>
              </a:rPr>
              <a:t>(утв. приказом Министерства просвещения науки РФ от 31 мая 2021 г. №287</a:t>
            </a:r>
          </a:p>
        </p:txBody>
      </p:sp>
      <p:sp>
        <p:nvSpPr>
          <p:cNvPr id="9" name="Прямоугольник 8"/>
          <p:cNvSpPr/>
          <p:nvPr/>
        </p:nvSpPr>
        <p:spPr>
          <a:xfrm>
            <a:off x="6428740" y="4244975"/>
            <a:ext cx="5575935" cy="2007235"/>
          </a:xfrm>
          <a:prstGeom prst="rect">
            <a:avLst/>
          </a:prstGeom>
          <a:noFill/>
          <a:ln w="38100">
            <a:solidFill>
              <a:srgbClr val="002060"/>
            </a:soli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000" b="1">
                <a:gradFill>
                  <a:gsLst>
                    <a:gs pos="0">
                      <a:srgbClr val="012D86"/>
                    </a:gs>
                    <a:gs pos="100000">
                      <a:srgbClr val="0E2557"/>
                    </a:gs>
                  </a:gsLst>
                  <a:lin scaled="0"/>
                </a:gradFill>
                <a:latin typeface="Times New Roman" panose="02020603050405020304" charset="0"/>
                <a:cs typeface="Times New Roman" panose="02020603050405020304" charset="0"/>
              </a:rPr>
              <a:t>Федеральный государственный образовательный стандарт основного общего образования</a:t>
            </a:r>
          </a:p>
          <a:p>
            <a:pPr algn="ctr"/>
            <a:r>
              <a:rPr lang="ru-RU" altLang="en-US" sz="2000" b="1">
                <a:gradFill>
                  <a:gsLst>
                    <a:gs pos="0">
                      <a:srgbClr val="012D86"/>
                    </a:gs>
                    <a:gs pos="100000">
                      <a:srgbClr val="0E2557"/>
                    </a:gs>
                  </a:gsLst>
                  <a:lin scaled="0"/>
                </a:gradFill>
                <a:latin typeface="Times New Roman" panose="02020603050405020304" charset="0"/>
                <a:cs typeface="Times New Roman" panose="02020603050405020304" charset="0"/>
              </a:rPr>
              <a:t>(утв. приказом Министерства образования науки РФ от17 декабря 2010 г. №1897</a:t>
            </a:r>
          </a:p>
        </p:txBody>
      </p:sp>
      <p:sp>
        <p:nvSpPr>
          <p:cNvPr id="10" name="Прямоугольник 9"/>
          <p:cNvSpPr/>
          <p:nvPr/>
        </p:nvSpPr>
        <p:spPr>
          <a:xfrm>
            <a:off x="400685" y="1963420"/>
            <a:ext cx="5465445" cy="2007235"/>
          </a:xfrm>
          <a:prstGeom prst="rect">
            <a:avLst/>
          </a:prstGeom>
          <a:noFill/>
          <a:ln w="38100">
            <a:solidFill>
              <a:srgbClr val="C00000"/>
            </a:soli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000" b="1">
                <a:solidFill>
                  <a:srgbClr val="C00000"/>
                </a:solidFill>
                <a:latin typeface="Times New Roman" panose="02020603050405020304" charset="0"/>
                <a:cs typeface="Times New Roman" panose="02020603050405020304" charset="0"/>
              </a:rPr>
              <a:t>Федеральный государственный образовательный стандарт начального общего образования</a:t>
            </a:r>
          </a:p>
          <a:p>
            <a:pPr algn="ctr"/>
            <a:r>
              <a:rPr lang="ru-RU" altLang="en-US" sz="2000" b="1">
                <a:solidFill>
                  <a:srgbClr val="C00000"/>
                </a:solidFill>
                <a:latin typeface="Times New Roman" panose="02020603050405020304" charset="0"/>
                <a:cs typeface="Times New Roman" panose="02020603050405020304" charset="0"/>
              </a:rPr>
              <a:t>(утв. приказом Министерства просвещения науки РФ от 31 мая 2021 г. №286</a:t>
            </a:r>
          </a:p>
        </p:txBody>
      </p:sp>
      <p:sp>
        <p:nvSpPr>
          <p:cNvPr id="11" name="Прямоугольник 10"/>
          <p:cNvSpPr/>
          <p:nvPr/>
        </p:nvSpPr>
        <p:spPr>
          <a:xfrm>
            <a:off x="6428105" y="1963420"/>
            <a:ext cx="5577205" cy="2007235"/>
          </a:xfrm>
          <a:prstGeom prst="rect">
            <a:avLst/>
          </a:prstGeom>
          <a:noFill/>
          <a:ln w="38100">
            <a:solidFill>
              <a:srgbClr val="002060"/>
            </a:soli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000" b="1">
                <a:gradFill>
                  <a:gsLst>
                    <a:gs pos="0">
                      <a:srgbClr val="012D86"/>
                    </a:gs>
                    <a:gs pos="100000">
                      <a:srgbClr val="0E2557"/>
                    </a:gs>
                  </a:gsLst>
                  <a:lin scaled="0"/>
                </a:gradFill>
                <a:latin typeface="Times New Roman" panose="02020603050405020304" charset="0"/>
                <a:cs typeface="Times New Roman" panose="02020603050405020304" charset="0"/>
              </a:rPr>
              <a:t>Федеральный государственный образовательный стандартначального общего образования</a:t>
            </a:r>
          </a:p>
          <a:p>
            <a:pPr algn="ctr"/>
            <a:r>
              <a:rPr lang="ru-RU" altLang="en-US" sz="2000" b="1">
                <a:gradFill>
                  <a:gsLst>
                    <a:gs pos="0">
                      <a:srgbClr val="012D86"/>
                    </a:gs>
                    <a:gs pos="100000">
                      <a:srgbClr val="0E2557"/>
                    </a:gs>
                  </a:gsLst>
                  <a:lin scaled="0"/>
                </a:gradFill>
                <a:latin typeface="Times New Roman" panose="02020603050405020304" charset="0"/>
                <a:cs typeface="Times New Roman" panose="02020603050405020304" charset="0"/>
              </a:rPr>
              <a:t>(утв. приказом Министерства образования науки РФ от6 октября 2009 г. №373</a:t>
            </a: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694055"/>
            <a:ext cx="10515600" cy="5919470"/>
          </a:xfrm>
        </p:spPr>
        <p:txBody>
          <a:bodyPr>
            <a:normAutofit fontScale="90000"/>
          </a:bodyPr>
          <a:lstStyle/>
          <a:p>
            <a:pPr algn="l"/>
            <a:r>
              <a:rPr lang="ru-RU" altLang="en-US" sz="3555">
                <a:solidFill>
                  <a:srgbClr val="C00000"/>
                </a:solidFill>
                <a:latin typeface="Times New Roman" panose="02020603050405020304" charset="0"/>
                <a:cs typeface="Times New Roman" panose="02020603050405020304" charset="0"/>
              </a:rPr>
              <a:t>При разработке рабочей программы в тематическом плани-</a:t>
            </a:r>
            <a:br>
              <a:rPr lang="ru-RU" altLang="en-US" sz="3555">
                <a:solidFill>
                  <a:srgbClr val="C00000"/>
                </a:solidFill>
                <a:latin typeface="Times New Roman" panose="02020603050405020304" charset="0"/>
                <a:cs typeface="Times New Roman" panose="02020603050405020304" charset="0"/>
              </a:rPr>
            </a:br>
            <a:r>
              <a:rPr lang="ru-RU" altLang="en-US" sz="3555">
                <a:solidFill>
                  <a:srgbClr val="C00000"/>
                </a:solidFill>
                <a:latin typeface="Times New Roman" panose="02020603050405020304" charset="0"/>
                <a:cs typeface="Times New Roman" panose="02020603050405020304" charset="0"/>
              </a:rPr>
              <a:t>ровании должны быть учтены возможности использования </a:t>
            </a:r>
            <a:br>
              <a:rPr lang="ru-RU" altLang="en-US" sz="3555">
                <a:solidFill>
                  <a:srgbClr val="C00000"/>
                </a:solidFill>
                <a:latin typeface="Times New Roman" panose="02020603050405020304" charset="0"/>
                <a:cs typeface="Times New Roman" panose="02020603050405020304" charset="0"/>
              </a:rPr>
            </a:br>
            <a:r>
              <a:rPr lang="ru-RU" altLang="en-US" sz="3555">
                <a:solidFill>
                  <a:srgbClr val="C00000"/>
                </a:solidFill>
                <a:latin typeface="Times New Roman" panose="02020603050405020304" charset="0"/>
                <a:cs typeface="Times New Roman" panose="02020603050405020304" charset="0"/>
              </a:rPr>
              <a:t>электронных (цифровых) образовательных ресурсов, являющихся учебно-методическими материалами (мультимедийные программы, электронные учебники и задачники, электронные библиотеки, виртуальные лаборатории, игровые программы, коллекции цифровых образовательных ресурсов), используемых для обучения и воспитания различных групп пользователей, представленных в электронном (цифровом) виде и</a:t>
            </a:r>
            <a:br>
              <a:rPr lang="ru-RU" altLang="en-US" sz="3555">
                <a:solidFill>
                  <a:srgbClr val="C00000"/>
                </a:solidFill>
                <a:latin typeface="Times New Roman" panose="02020603050405020304" charset="0"/>
                <a:cs typeface="Times New Roman" panose="02020603050405020304" charset="0"/>
              </a:rPr>
            </a:br>
            <a:r>
              <a:rPr lang="ru-RU" altLang="en-US" sz="3555">
                <a:solidFill>
                  <a:srgbClr val="C00000"/>
                </a:solidFill>
                <a:latin typeface="Times New Roman" panose="02020603050405020304" charset="0"/>
                <a:cs typeface="Times New Roman" panose="02020603050405020304" charset="0"/>
              </a:rPr>
              <a:t>реализующих дидактические возможности ИКТ, содержание которых соответствует законодательству об образовании.</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911225" y="433070"/>
            <a:ext cx="10515600" cy="1189355"/>
          </a:xfrm>
        </p:spPr>
        <p:txBody>
          <a:bodyPr>
            <a:normAutofit fontScale="90000"/>
          </a:bodyPr>
          <a:lstStyle/>
          <a:p>
            <a:r>
              <a:rPr lang="ru-RU" altLang="en-US" b="1">
                <a:solidFill>
                  <a:srgbClr val="C00000"/>
                </a:solidFill>
                <a:latin typeface="Times New Roman" panose="02020603050405020304" charset="0"/>
                <a:cs typeface="Times New Roman" panose="02020603050405020304" charset="0"/>
                <a:sym typeface="+mn-ea"/>
              </a:rPr>
              <a:t>ФГОС 2021 года    и   </a:t>
            </a:r>
            <a:r>
              <a:rPr lang="ru-RU" altLang="en-US" b="1">
                <a:solidFill>
                  <a:srgbClr val="002060"/>
                </a:solidFill>
                <a:latin typeface="Times New Roman" panose="02020603050405020304" charset="0"/>
                <a:cs typeface="Times New Roman" panose="02020603050405020304" charset="0"/>
                <a:sym typeface="+mn-ea"/>
              </a:rPr>
              <a:t>ФГОС 2009, 2010г.</a:t>
            </a:r>
            <a:br>
              <a:rPr lang="ru-RU" altLang="en-US" b="1">
                <a:solidFill>
                  <a:srgbClr val="002060"/>
                </a:solidFill>
                <a:latin typeface="Times New Roman" panose="02020603050405020304" charset="0"/>
                <a:cs typeface="Times New Roman" panose="02020603050405020304" charset="0"/>
                <a:sym typeface="+mn-ea"/>
              </a:rPr>
            </a:br>
            <a:r>
              <a:rPr lang="ru-RU" altLang="en-US" b="1">
                <a:solidFill>
                  <a:srgbClr val="C00000"/>
                </a:solidFill>
                <a:latin typeface="Times New Roman" panose="02020603050405020304" charset="0"/>
                <a:cs typeface="Times New Roman" panose="02020603050405020304" charset="0"/>
                <a:sym typeface="+mn-ea"/>
              </a:rPr>
              <a:t>ведущие сходства и отличия</a:t>
            </a:r>
            <a:r>
              <a:rPr lang="ru-RU" altLang="en-US" b="1">
                <a:solidFill>
                  <a:srgbClr val="C00000"/>
                </a:solidFill>
                <a:latin typeface="Times New Roman" panose="02020603050405020304" charset="0"/>
                <a:cs typeface="Times New Roman" panose="02020603050405020304" charset="0"/>
              </a:rPr>
              <a:t/>
            </a:r>
            <a:br>
              <a:rPr lang="ru-RU" altLang="en-US" b="1">
                <a:solidFill>
                  <a:srgbClr val="C00000"/>
                </a:solidFill>
                <a:latin typeface="Times New Roman" panose="02020603050405020304" charset="0"/>
                <a:cs typeface="Times New Roman" panose="02020603050405020304" charset="0"/>
              </a:rPr>
            </a:br>
            <a:endParaRPr lang="ru-RU" altLang="en-US" b="1">
              <a:solidFill>
                <a:srgbClr val="C00000"/>
              </a:solidFill>
              <a:latin typeface="Times New Roman" panose="02020603050405020304" charset="0"/>
              <a:cs typeface="Times New Roman" panose="02020603050405020304" charset="0"/>
            </a:endParaRPr>
          </a:p>
        </p:txBody>
      </p:sp>
      <p:sp>
        <p:nvSpPr>
          <p:cNvPr id="3" name="Прямоугольник 2"/>
          <p:cNvSpPr/>
          <p:nvPr/>
        </p:nvSpPr>
        <p:spPr>
          <a:xfrm>
            <a:off x="238125" y="1698625"/>
            <a:ext cx="5624830" cy="4801235"/>
          </a:xfrm>
          <a:prstGeom prst="rect">
            <a:avLst/>
          </a:prstGeom>
          <a:noFill/>
          <a:ln w="38100">
            <a:solidFill>
              <a:srgbClr val="C00000"/>
            </a:soli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0" algn="l">
              <a:buFont typeface="Arial" panose="020B0604020202020204" pitchFamily="34" charset="0"/>
              <a:buNone/>
            </a:pPr>
            <a:endParaRPr lang="ru-RU" altLang="en-US" sz="2400" b="1">
              <a:solidFill>
                <a:srgbClr val="C00000"/>
              </a:solidFill>
            </a:endParaRPr>
          </a:p>
          <a:p>
            <a:pPr indent="0" algn="ctr">
              <a:buFont typeface="Arial" panose="020B0604020202020204" pitchFamily="34" charset="0"/>
              <a:buNone/>
            </a:pPr>
            <a:r>
              <a:rPr lang="ru-RU" altLang="en-US" sz="4000" b="1">
                <a:solidFill>
                  <a:srgbClr val="C00000"/>
                </a:solidFill>
                <a:latin typeface="Times New Roman" panose="02020603050405020304" charset="0"/>
                <a:cs typeface="Times New Roman" panose="02020603050405020304" charset="0"/>
              </a:rPr>
              <a:t>СХОДСТВА</a:t>
            </a:r>
            <a:br>
              <a:rPr lang="ru-RU" altLang="en-US" sz="4000" b="1">
                <a:solidFill>
                  <a:srgbClr val="C00000"/>
                </a:solidFill>
                <a:latin typeface="Times New Roman" panose="02020603050405020304" charset="0"/>
                <a:cs typeface="Times New Roman" panose="02020603050405020304" charset="0"/>
              </a:rPr>
            </a:br>
            <a:r>
              <a:rPr lang="ru-RU" altLang="en-US" sz="2400" b="1">
                <a:solidFill>
                  <a:srgbClr val="C00000"/>
                </a:solidFill>
              </a:rPr>
              <a:t>Методологическая основа</a:t>
            </a:r>
            <a:r>
              <a:rPr lang="ru-RU" altLang="en-US" sz="2400">
                <a:solidFill>
                  <a:srgbClr val="C00000"/>
                </a:solidFill>
              </a:rPr>
              <a:t> - системно-деятельностный подход. </a:t>
            </a:r>
          </a:p>
          <a:p>
            <a:pPr indent="0" algn="l">
              <a:buFont typeface="Arial" panose="020B0604020202020204" pitchFamily="34" charset="0"/>
              <a:buNone/>
            </a:pPr>
            <a:r>
              <a:rPr lang="ru-RU" altLang="en-US" sz="2400" b="1">
                <a:solidFill>
                  <a:srgbClr val="C00000"/>
                </a:solidFill>
              </a:rPr>
              <a:t>Структура</a:t>
            </a:r>
            <a:r>
              <a:rPr lang="ru-RU" altLang="en-US" sz="2400">
                <a:solidFill>
                  <a:srgbClr val="C00000"/>
                </a:solidFill>
              </a:rPr>
              <a:t>(в соответствии с Федеральным Законом «Об образовании в Российской Федерации»</a:t>
            </a:r>
          </a:p>
          <a:p>
            <a:pPr indent="0" algn="l">
              <a:buFont typeface="Arial" panose="020B0604020202020204" pitchFamily="34" charset="0"/>
              <a:buChar char="•"/>
            </a:pPr>
            <a:r>
              <a:rPr lang="ru-RU" altLang="en-US" sz="2000">
                <a:solidFill>
                  <a:srgbClr val="C00000"/>
                </a:solidFill>
              </a:rPr>
              <a:t>общие положения;</a:t>
            </a:r>
          </a:p>
          <a:p>
            <a:pPr indent="0" algn="l">
              <a:buFont typeface="Arial" panose="020B0604020202020204" pitchFamily="34" charset="0"/>
              <a:buChar char="•"/>
            </a:pPr>
            <a:r>
              <a:rPr lang="ru-RU" altLang="en-US" sz="2000">
                <a:solidFill>
                  <a:srgbClr val="C00000"/>
                </a:solidFill>
              </a:rPr>
              <a:t>требования к структуре образовательных программ и их объёму;</a:t>
            </a:r>
          </a:p>
          <a:p>
            <a:pPr indent="0" algn="l">
              <a:buFont typeface="Arial" panose="020B0604020202020204" pitchFamily="34" charset="0"/>
              <a:buChar char="•"/>
            </a:pPr>
            <a:r>
              <a:rPr lang="ru-RU" altLang="en-US" sz="2000">
                <a:solidFill>
                  <a:srgbClr val="C00000"/>
                </a:solidFill>
              </a:rPr>
              <a:t>требованиям к условиям реализации образовательных программ;</a:t>
            </a:r>
          </a:p>
          <a:p>
            <a:pPr indent="0" algn="l">
              <a:buFont typeface="Arial" panose="020B0604020202020204" pitchFamily="34" charset="0"/>
              <a:buChar char="•"/>
            </a:pPr>
            <a:r>
              <a:rPr lang="ru-RU" altLang="en-US" sz="2000">
                <a:solidFill>
                  <a:srgbClr val="C00000"/>
                </a:solidFill>
              </a:rPr>
              <a:t>требования к результатам освоения образовательных программ</a:t>
            </a:r>
          </a:p>
          <a:p>
            <a:pPr marL="285750" indent="-285750" algn="ctr">
              <a:buFont typeface="Arial" panose="020B0604020202020204" pitchFamily="34" charset="0"/>
              <a:buChar char="•"/>
            </a:pPr>
            <a:endParaRPr lang="ru-RU" altLang="en-US" sz="2000">
              <a:solidFill>
                <a:srgbClr val="C00000"/>
              </a:solidFill>
            </a:endParaRPr>
          </a:p>
        </p:txBody>
      </p:sp>
      <p:sp>
        <p:nvSpPr>
          <p:cNvPr id="4" name="Прямоугольник 3"/>
          <p:cNvSpPr/>
          <p:nvPr/>
        </p:nvSpPr>
        <p:spPr>
          <a:xfrm>
            <a:off x="6169025" y="1892935"/>
            <a:ext cx="5875020" cy="3686810"/>
          </a:xfrm>
          <a:prstGeom prst="rect">
            <a:avLst/>
          </a:prstGeom>
          <a:noFill/>
          <a:ln w="38100">
            <a:solidFill>
              <a:srgbClr val="C00000"/>
            </a:soli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0" algn="l">
              <a:buFont typeface="Arial" panose="020B0604020202020204" pitchFamily="34" charset="0"/>
              <a:buNone/>
            </a:pPr>
            <a:endParaRPr lang="ru-RU" altLang="en-US" sz="2400" b="1">
              <a:solidFill>
                <a:srgbClr val="C00000"/>
              </a:solidFill>
            </a:endParaRPr>
          </a:p>
          <a:p>
            <a:pPr indent="0" algn="ctr">
              <a:buFont typeface="Arial" panose="020B0604020202020204" pitchFamily="34" charset="0"/>
              <a:buNone/>
            </a:pPr>
            <a:r>
              <a:rPr lang="ru-RU" altLang="en-US" sz="5400" b="1">
                <a:solidFill>
                  <a:srgbClr val="C00000"/>
                </a:solidFill>
                <a:latin typeface="Times New Roman" panose="02020603050405020304" charset="0"/>
                <a:cs typeface="Times New Roman" panose="02020603050405020304" charset="0"/>
              </a:rPr>
              <a:t>отличия</a:t>
            </a:r>
            <a:br>
              <a:rPr lang="ru-RU" altLang="en-US" sz="5400" b="1">
                <a:solidFill>
                  <a:srgbClr val="C00000"/>
                </a:solidFill>
                <a:latin typeface="Times New Roman" panose="02020603050405020304" charset="0"/>
                <a:cs typeface="Times New Roman" panose="02020603050405020304" charset="0"/>
              </a:rPr>
            </a:br>
            <a:r>
              <a:rPr lang="ru-RU" altLang="en-US" sz="2400" b="1">
                <a:solidFill>
                  <a:srgbClr val="C00000"/>
                </a:solidFill>
                <a:latin typeface="Times New Roman" panose="02020603050405020304" charset="0"/>
                <a:cs typeface="Times New Roman" panose="02020603050405020304" charset="0"/>
              </a:rPr>
              <a:t>ФГОС 2021:</a:t>
            </a:r>
          </a:p>
          <a:p>
            <a:pPr indent="0" algn="ctr">
              <a:buFont typeface="Arial" panose="020B0604020202020204" pitchFamily="34" charset="0"/>
            </a:pPr>
            <a:r>
              <a:rPr lang="ru-RU" altLang="en-US" sz="2800">
                <a:solidFill>
                  <a:srgbClr val="C00000"/>
                </a:solidFill>
                <a:latin typeface="Times New Roman" panose="02020603050405020304" charset="0"/>
                <a:cs typeface="Times New Roman" panose="02020603050405020304" charset="0"/>
              </a:rPr>
              <a:t>устанавливают </a:t>
            </a:r>
            <a:r>
              <a:rPr lang="ru-RU" altLang="en-US" sz="2800" b="1">
                <a:solidFill>
                  <a:srgbClr val="C00000"/>
                </a:solidFill>
                <a:latin typeface="Times New Roman" panose="02020603050405020304" charset="0"/>
                <a:cs typeface="Times New Roman" panose="02020603050405020304" charset="0"/>
              </a:rPr>
              <a:t>вариативность </a:t>
            </a:r>
            <a:r>
              <a:rPr lang="ru-RU" altLang="en-US" sz="2800">
                <a:solidFill>
                  <a:srgbClr val="C00000"/>
                </a:solidFill>
                <a:latin typeface="Times New Roman" panose="02020603050405020304" charset="0"/>
                <a:cs typeface="Times New Roman" panose="02020603050405020304" charset="0"/>
              </a:rPr>
              <a:t>образовательных программ;</a:t>
            </a:r>
          </a:p>
          <a:p>
            <a:pPr indent="0" algn="ctr">
              <a:buFont typeface="Arial" panose="020B0604020202020204" pitchFamily="34" charset="0"/>
            </a:pPr>
            <a:r>
              <a:rPr lang="ru-RU" altLang="en-US" sz="2800" b="1">
                <a:solidFill>
                  <a:srgbClr val="C00000"/>
                </a:solidFill>
                <a:latin typeface="Times New Roman" panose="02020603050405020304" charset="0"/>
                <a:cs typeface="Times New Roman" panose="02020603050405020304" charset="0"/>
              </a:rPr>
              <a:t>конктретизируют требования к результатам </a:t>
            </a:r>
            <a:r>
              <a:rPr lang="ru-RU" altLang="en-US" sz="2800">
                <a:solidFill>
                  <a:srgbClr val="C00000"/>
                </a:solidFill>
                <a:latin typeface="Times New Roman" panose="02020603050405020304" charset="0"/>
                <a:cs typeface="Times New Roman" panose="02020603050405020304" charset="0"/>
              </a:rPr>
              <a:t>освоения образовательных программ</a:t>
            </a:r>
          </a:p>
          <a:p>
            <a:pPr marL="285750" indent="-285750" algn="ctr">
              <a:buFont typeface="Arial" panose="020B0604020202020204" pitchFamily="34" charset="0"/>
              <a:buChar char="•"/>
            </a:pPr>
            <a:endParaRPr lang="ru-RU" altLang="en-US" sz="2800">
              <a:solidFill>
                <a:srgbClr val="C00000"/>
              </a:solidFill>
              <a:latin typeface="Times New Roman" panose="02020603050405020304" charset="0"/>
              <a:cs typeface="Times New Roman" panose="02020603050405020304" charset="0"/>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244634"/>
            <a:ext cx="10515600" cy="1325563"/>
          </a:xfrm>
        </p:spPr>
        <p:txBody>
          <a:bodyPr/>
          <a:lstStyle/>
          <a:p>
            <a:r>
              <a:rPr lang="ru-RU" altLang="en-US" b="1">
                <a:solidFill>
                  <a:srgbClr val="C00000"/>
                </a:solidFill>
                <a:latin typeface="Times New Roman" panose="02020603050405020304" charset="0"/>
                <a:cs typeface="Times New Roman" panose="02020603050405020304" charset="0"/>
                <a:sym typeface="+mn-ea"/>
              </a:rPr>
              <a:t>ФГОС 2021 : введенные понятия </a:t>
            </a:r>
            <a:endParaRPr lang="ru-RU" altLang="en-US"/>
          </a:p>
        </p:txBody>
      </p:sp>
      <p:sp>
        <p:nvSpPr>
          <p:cNvPr id="3" name="Прямоугольник 2"/>
          <p:cNvSpPr/>
          <p:nvPr/>
        </p:nvSpPr>
        <p:spPr>
          <a:xfrm>
            <a:off x="340360" y="1469390"/>
            <a:ext cx="5300980" cy="914400"/>
          </a:xfrm>
          <a:prstGeom prst="rect">
            <a:avLst/>
          </a:prstGeom>
          <a:noFill/>
          <a:ln w="38100"/>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800" b="1">
                <a:solidFill>
                  <a:srgbClr val="C00000"/>
                </a:solidFill>
                <a:latin typeface="Times New Roman" panose="02020603050405020304" charset="0"/>
                <a:cs typeface="Times New Roman" panose="02020603050405020304" charset="0"/>
                <a:sym typeface="+mn-ea"/>
              </a:rPr>
              <a:t>функциональная грамотность</a:t>
            </a:r>
            <a:endParaRPr lang="ru-RU" altLang="en-US" sz="2800"/>
          </a:p>
        </p:txBody>
      </p:sp>
      <p:sp>
        <p:nvSpPr>
          <p:cNvPr id="4" name="Прямоугольник 3"/>
          <p:cNvSpPr/>
          <p:nvPr/>
        </p:nvSpPr>
        <p:spPr>
          <a:xfrm>
            <a:off x="3268345" y="2533650"/>
            <a:ext cx="7738110" cy="914400"/>
          </a:xfrm>
          <a:prstGeom prst="rect">
            <a:avLst/>
          </a:prstGeom>
          <a:noFill/>
          <a:ln w="38100"/>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800" b="1">
                <a:solidFill>
                  <a:srgbClr val="C00000"/>
                </a:solidFill>
                <a:latin typeface="Times New Roman" panose="02020603050405020304" charset="0"/>
                <a:cs typeface="Times New Roman" panose="02020603050405020304" charset="0"/>
                <a:sym typeface="+mn-ea"/>
              </a:rPr>
              <a:t>дистанционные образовательные технологии</a:t>
            </a:r>
            <a:endParaRPr lang="ru-RU" altLang="en-US" sz="2800"/>
          </a:p>
        </p:txBody>
      </p:sp>
      <p:sp>
        <p:nvSpPr>
          <p:cNvPr id="5" name="Прямоугольник 4"/>
          <p:cNvSpPr/>
          <p:nvPr/>
        </p:nvSpPr>
        <p:spPr>
          <a:xfrm>
            <a:off x="4260850" y="3755390"/>
            <a:ext cx="7530465" cy="914400"/>
          </a:xfrm>
          <a:prstGeom prst="rect">
            <a:avLst/>
          </a:prstGeom>
          <a:noFill/>
          <a:ln w="38100"/>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800" b="1">
                <a:solidFill>
                  <a:srgbClr val="C00000"/>
                </a:solidFill>
                <a:latin typeface="Times New Roman" panose="02020603050405020304" charset="0"/>
                <a:cs typeface="Times New Roman" panose="02020603050405020304" charset="0"/>
                <a:sym typeface="+mn-ea"/>
              </a:rPr>
              <a:t>верифицированные образовательные курсы</a:t>
            </a:r>
            <a:endParaRPr lang="ru-RU" altLang="en-US" sz="2800"/>
          </a:p>
        </p:txBody>
      </p:sp>
      <p:sp>
        <p:nvSpPr>
          <p:cNvPr id="6" name="Текстовое поле 5"/>
          <p:cNvSpPr txBox="1"/>
          <p:nvPr/>
        </p:nvSpPr>
        <p:spPr>
          <a:xfrm>
            <a:off x="2581910" y="4977130"/>
            <a:ext cx="9209405" cy="1014730"/>
          </a:xfrm>
          <a:prstGeom prst="rect">
            <a:avLst/>
          </a:prstGeom>
          <a:noFill/>
        </p:spPr>
        <p:txBody>
          <a:bodyPr wrap="square" rtlCol="0" anchor="t">
            <a:spAutoFit/>
          </a:bodyPr>
          <a:lstStyle/>
          <a:p>
            <a:r>
              <a:rPr lang="ru-RU" altLang="en-US"/>
              <a:t> </a:t>
            </a:r>
            <a:r>
              <a:rPr lang="ru-RU" altLang="en-US" sz="2000">
                <a:latin typeface="Times New Roman" panose="02020603050405020304" charset="0"/>
                <a:cs typeface="Times New Roman" panose="02020603050405020304" charset="0"/>
              </a:rPr>
              <a:t>Применять «допущенные к использованию» электронные образовательные ресурсы, то есть те, которые входят в специальный федеральный перечень. Это и есть верификация.</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0" name="Изображение 99"/>
          <p:cNvPicPr/>
          <p:nvPr/>
        </p:nvPicPr>
        <p:blipFill>
          <a:blip r:embed="rId2"/>
          <a:stretch>
            <a:fillRect/>
          </a:stretch>
        </p:blipFill>
        <p:spPr>
          <a:xfrm>
            <a:off x="984448" y="0"/>
            <a:ext cx="10223105" cy="6858000"/>
          </a:xfrm>
          <a:prstGeom prst="rect">
            <a:avLst/>
          </a:prstGeom>
          <a:noFill/>
          <a:ln w="9525">
            <a:noFill/>
          </a:ln>
        </p:spPr>
      </p:pic>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04825" y="442119"/>
            <a:ext cx="10515600" cy="1325563"/>
          </a:xfrm>
        </p:spPr>
        <p:txBody>
          <a:bodyPr>
            <a:normAutofit fontScale="90000"/>
          </a:bodyPr>
          <a:lstStyle/>
          <a:p>
            <a:r>
              <a:rPr lang="ru-RU" altLang="en-US" sz="3110" b="1">
                <a:solidFill>
                  <a:srgbClr val="C00000"/>
                </a:solidFill>
                <a:latin typeface="Times New Roman" panose="02020603050405020304" charset="0"/>
                <a:cs typeface="Times New Roman" panose="02020603050405020304" charset="0"/>
              </a:rPr>
              <a:t>ОТЛИЧИЯ</a:t>
            </a:r>
            <a:br>
              <a:rPr lang="ru-RU" altLang="en-US" sz="3110" b="1">
                <a:solidFill>
                  <a:srgbClr val="C00000"/>
                </a:solidFill>
                <a:latin typeface="Times New Roman" panose="02020603050405020304" charset="0"/>
                <a:cs typeface="Times New Roman" panose="02020603050405020304" charset="0"/>
              </a:rPr>
            </a:br>
            <a:r>
              <a:rPr lang="ru-RU" altLang="en-US" sz="3110" b="1">
                <a:solidFill>
                  <a:srgbClr val="C00000"/>
                </a:solidFill>
                <a:latin typeface="Times New Roman" panose="02020603050405020304" charset="0"/>
                <a:cs typeface="Times New Roman" panose="02020603050405020304" charset="0"/>
              </a:rPr>
              <a:t>Новый формат представления результатов осноения основной образовательной программы</a:t>
            </a:r>
          </a:p>
        </p:txBody>
      </p:sp>
      <p:sp>
        <p:nvSpPr>
          <p:cNvPr id="3" name="Прямоугольник 2"/>
          <p:cNvSpPr/>
          <p:nvPr/>
        </p:nvSpPr>
        <p:spPr>
          <a:xfrm>
            <a:off x="504825" y="1767840"/>
            <a:ext cx="6035040" cy="508000"/>
          </a:xfrm>
          <a:prstGeom prst="rect">
            <a:avLst/>
          </a:prstGeom>
          <a:noFill/>
          <a:ln w="38100">
            <a:solidFill>
              <a:srgbClr val="C00000"/>
            </a:soli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800" b="1">
                <a:solidFill>
                  <a:srgbClr val="C00000"/>
                </a:solidFill>
                <a:latin typeface="Times New Roman" panose="02020603050405020304" charset="0"/>
                <a:cs typeface="Times New Roman" panose="02020603050405020304" charset="0"/>
                <a:sym typeface="+mn-ea"/>
              </a:rPr>
              <a:t>ФГОС  2021 года</a:t>
            </a:r>
            <a:endParaRPr lang="ru-RU" altLang="en-US" sz="2800"/>
          </a:p>
        </p:txBody>
      </p:sp>
      <p:sp>
        <p:nvSpPr>
          <p:cNvPr id="4" name="Прямоугольник 3"/>
          <p:cNvSpPr/>
          <p:nvPr/>
        </p:nvSpPr>
        <p:spPr>
          <a:xfrm>
            <a:off x="7696835" y="1767840"/>
            <a:ext cx="4117340" cy="508000"/>
          </a:xfrm>
          <a:prstGeom prst="rect">
            <a:avLst/>
          </a:prstGeom>
          <a:noFill/>
          <a:ln w="38100">
            <a:solidFill>
              <a:srgbClr val="002060"/>
            </a:soli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800" b="1">
                <a:solidFill>
                  <a:srgbClr val="002060"/>
                </a:solidFill>
                <a:latin typeface="Times New Roman" panose="02020603050405020304" charset="0"/>
                <a:cs typeface="Times New Roman" panose="02020603050405020304" charset="0"/>
                <a:sym typeface="+mn-ea"/>
              </a:rPr>
              <a:t>ФГОС  2009,2010 года</a:t>
            </a:r>
          </a:p>
        </p:txBody>
      </p:sp>
      <p:sp>
        <p:nvSpPr>
          <p:cNvPr id="5" name="Прямоугольник 4"/>
          <p:cNvSpPr/>
          <p:nvPr/>
        </p:nvSpPr>
        <p:spPr>
          <a:xfrm>
            <a:off x="518160" y="2513330"/>
            <a:ext cx="3274695" cy="654685"/>
          </a:xfrm>
          <a:prstGeom prst="rect">
            <a:avLst/>
          </a:prstGeom>
          <a:gradFill>
            <a:gsLst>
              <a:gs pos="0">
                <a:srgbClr val="9EE256"/>
              </a:gs>
              <a:gs pos="100000">
                <a:srgbClr val="52762D"/>
              </a:gs>
            </a:gsLst>
            <a:lin scaled="0"/>
          </a:gradFill>
          <a:ln w="38100">
            <a:solidFill>
              <a:srgbClr val="92D050"/>
            </a:solidFill>
          </a:ln>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000" b="1">
                <a:solidFill>
                  <a:srgbClr val="C00000"/>
                </a:solidFill>
                <a:latin typeface="Times New Roman" panose="02020603050405020304" charset="0"/>
                <a:cs typeface="Times New Roman" panose="02020603050405020304" charset="0"/>
              </a:rPr>
              <a:t>Личностные результаты</a:t>
            </a:r>
          </a:p>
        </p:txBody>
      </p:sp>
      <p:sp>
        <p:nvSpPr>
          <p:cNvPr id="6" name="Прямоугольник 5"/>
          <p:cNvSpPr/>
          <p:nvPr/>
        </p:nvSpPr>
        <p:spPr>
          <a:xfrm>
            <a:off x="504825" y="3315335"/>
            <a:ext cx="3274695" cy="706120"/>
          </a:xfrm>
          <a:prstGeom prst="rect">
            <a:avLst/>
          </a:prstGeom>
          <a:solidFill>
            <a:srgbClr val="00B0F0"/>
          </a:solidFill>
          <a:ln w="38100">
            <a:solidFill>
              <a:srgbClr val="00B0F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000" b="1">
                <a:solidFill>
                  <a:srgbClr val="C00000"/>
                </a:solidFill>
                <a:latin typeface="Times New Roman" panose="02020603050405020304" charset="0"/>
                <a:cs typeface="Times New Roman" panose="02020603050405020304" charset="0"/>
              </a:rPr>
              <a:t>Метапредметные результаты</a:t>
            </a:r>
          </a:p>
        </p:txBody>
      </p:sp>
      <p:sp>
        <p:nvSpPr>
          <p:cNvPr id="7" name="Прямоугольник 6"/>
          <p:cNvSpPr/>
          <p:nvPr/>
        </p:nvSpPr>
        <p:spPr>
          <a:xfrm>
            <a:off x="461645" y="4360545"/>
            <a:ext cx="3361055" cy="591185"/>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ru-RU" altLang="en-US" sz="2000" b="1">
                <a:solidFill>
                  <a:srgbClr val="C00000"/>
                </a:solidFill>
                <a:latin typeface="Times New Roman" panose="02020603050405020304" charset="0"/>
                <a:cs typeface="Times New Roman" panose="02020603050405020304" charset="0"/>
              </a:rPr>
              <a:t>Предметные результаты</a:t>
            </a:r>
          </a:p>
        </p:txBody>
      </p:sp>
      <p:cxnSp>
        <p:nvCxnSpPr>
          <p:cNvPr id="8" name="Прямая со стрелкой 7"/>
          <p:cNvCxnSpPr>
            <a:stCxn id="5" idx="3"/>
          </p:cNvCxnSpPr>
          <p:nvPr/>
        </p:nvCxnSpPr>
        <p:spPr>
          <a:xfrm>
            <a:off x="3792855" y="2840990"/>
            <a:ext cx="745490" cy="233045"/>
          </a:xfrm>
          <a:prstGeom prst="straightConnector1">
            <a:avLst/>
          </a:prstGeom>
          <a:ln w="38100">
            <a:solidFill>
              <a:srgbClr val="C00000"/>
            </a:solidFill>
            <a:tailEnd type="arrow"/>
          </a:ln>
        </p:spPr>
        <p:style>
          <a:lnRef idx="1">
            <a:schemeClr val="accent1"/>
          </a:lnRef>
          <a:fillRef idx="0">
            <a:schemeClr val="accent1"/>
          </a:fillRef>
          <a:effectRef idx="0">
            <a:schemeClr val="accent1"/>
          </a:effectRef>
          <a:fontRef idx="minor">
            <a:schemeClr val="tx1"/>
          </a:fontRef>
        </p:style>
      </p:cxnSp>
      <p:cxnSp>
        <p:nvCxnSpPr>
          <p:cNvPr id="9" name="Прямая со стрелкой 8"/>
          <p:cNvCxnSpPr/>
          <p:nvPr/>
        </p:nvCxnSpPr>
        <p:spPr>
          <a:xfrm flipV="1">
            <a:off x="3792855" y="3421380"/>
            <a:ext cx="732155" cy="215900"/>
          </a:xfrm>
          <a:prstGeom prst="straightConnector1">
            <a:avLst/>
          </a:prstGeom>
          <a:ln w="38100">
            <a:solidFill>
              <a:srgbClr val="C00000"/>
            </a:solidFill>
            <a:tailEnd type="arrow"/>
          </a:ln>
        </p:spPr>
        <p:style>
          <a:lnRef idx="1">
            <a:schemeClr val="accent1"/>
          </a:lnRef>
          <a:fillRef idx="0">
            <a:schemeClr val="accent1"/>
          </a:fillRef>
          <a:effectRef idx="0">
            <a:schemeClr val="accent1"/>
          </a:effectRef>
          <a:fontRef idx="minor">
            <a:schemeClr val="tx1"/>
          </a:fontRef>
        </p:style>
      </p:cxnSp>
      <p:sp>
        <p:nvSpPr>
          <p:cNvPr id="10" name="Прямоугольник 9"/>
          <p:cNvSpPr/>
          <p:nvPr/>
        </p:nvSpPr>
        <p:spPr>
          <a:xfrm>
            <a:off x="4538345" y="2796540"/>
            <a:ext cx="2179955" cy="840740"/>
          </a:xfrm>
          <a:prstGeom prst="rect">
            <a:avLst/>
          </a:prstGeom>
          <a:noFill/>
          <a:ln w="38100">
            <a:no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en-US" sz="2000" b="1">
                <a:solidFill>
                  <a:srgbClr val="C00000"/>
                </a:solidFill>
                <a:latin typeface="Times New Roman" panose="02020603050405020304" charset="0"/>
                <a:cs typeface="Times New Roman" panose="02020603050405020304" charset="0"/>
              </a:rPr>
              <a:t>Soft skills</a:t>
            </a:r>
          </a:p>
          <a:p>
            <a:pPr algn="ctr"/>
            <a:r>
              <a:rPr lang="ru-RU" altLang="en-US" sz="2000" b="1">
                <a:solidFill>
                  <a:srgbClr val="C00000"/>
                </a:solidFill>
                <a:latin typeface="Times New Roman" panose="02020603050405020304" charset="0"/>
                <a:cs typeface="Times New Roman" panose="02020603050405020304" charset="0"/>
              </a:rPr>
              <a:t>навыкиХХ</a:t>
            </a:r>
            <a:r>
              <a:rPr lang="en-US" altLang="ru-RU" sz="2000" b="1">
                <a:solidFill>
                  <a:srgbClr val="C00000"/>
                </a:solidFill>
                <a:latin typeface="Times New Roman" panose="02020603050405020304" charset="0"/>
                <a:cs typeface="Times New Roman" panose="02020603050405020304" charset="0"/>
              </a:rPr>
              <a:t>I</a:t>
            </a:r>
            <a:r>
              <a:rPr lang="ru-RU" altLang="en-US" sz="2000" b="1">
                <a:solidFill>
                  <a:srgbClr val="C00000"/>
                </a:solidFill>
                <a:latin typeface="Times New Roman" panose="02020603050405020304" charset="0"/>
                <a:cs typeface="Times New Roman" panose="02020603050405020304" charset="0"/>
              </a:rPr>
              <a:t> века</a:t>
            </a:r>
            <a:endParaRPr lang="en-US" altLang="en-US" sz="2000" b="1">
              <a:solidFill>
                <a:srgbClr val="C00000"/>
              </a:solidFill>
              <a:latin typeface="Times New Roman" panose="02020603050405020304" charset="0"/>
              <a:cs typeface="Times New Roman" panose="02020603050405020304" charset="0"/>
            </a:endParaRPr>
          </a:p>
          <a:p>
            <a:pPr algn="ctr"/>
            <a:endParaRPr lang="en-US" altLang="en-US" sz="2000" b="1">
              <a:solidFill>
                <a:srgbClr val="C00000"/>
              </a:solidFill>
              <a:latin typeface="Times New Roman" panose="02020603050405020304" charset="0"/>
              <a:cs typeface="Times New Roman" panose="02020603050405020304" charset="0"/>
            </a:endParaRPr>
          </a:p>
        </p:txBody>
      </p:sp>
      <p:sp>
        <p:nvSpPr>
          <p:cNvPr id="11" name="Прямоугольник 10"/>
          <p:cNvSpPr/>
          <p:nvPr/>
        </p:nvSpPr>
        <p:spPr>
          <a:xfrm>
            <a:off x="4525010" y="4158615"/>
            <a:ext cx="2382520" cy="793115"/>
          </a:xfrm>
          <a:prstGeom prst="rect">
            <a:avLst/>
          </a:prstGeom>
          <a:noFill/>
          <a:ln w="38100">
            <a:no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en-US" sz="2000" b="1">
                <a:solidFill>
                  <a:srgbClr val="C00000"/>
                </a:solidFill>
                <a:latin typeface="Times New Roman" panose="02020603050405020304" charset="0"/>
                <a:cs typeface="Times New Roman" panose="02020603050405020304" charset="0"/>
                <a:sym typeface="+mn-ea"/>
              </a:rPr>
              <a:t>Hard skills</a:t>
            </a:r>
          </a:p>
          <a:p>
            <a:pPr algn="ctr"/>
            <a:r>
              <a:rPr lang="ru-RU" altLang="en-US" sz="2000" b="1">
                <a:solidFill>
                  <a:srgbClr val="C00000"/>
                </a:solidFill>
                <a:latin typeface="Times New Roman" panose="02020603050405020304" charset="0"/>
                <a:cs typeface="Times New Roman" panose="02020603050405020304" charset="0"/>
                <a:sym typeface="+mn-ea"/>
              </a:rPr>
              <a:t>навыкиХХ</a:t>
            </a:r>
            <a:r>
              <a:rPr lang="en-US" altLang="ru-RU" sz="2000" b="1">
                <a:solidFill>
                  <a:srgbClr val="C00000"/>
                </a:solidFill>
                <a:latin typeface="Times New Roman" panose="02020603050405020304" charset="0"/>
                <a:cs typeface="Times New Roman" panose="02020603050405020304" charset="0"/>
                <a:sym typeface="+mn-ea"/>
              </a:rPr>
              <a:t>I</a:t>
            </a:r>
            <a:r>
              <a:rPr lang="ru-RU" altLang="en-US" sz="2000" b="1">
                <a:solidFill>
                  <a:srgbClr val="C00000"/>
                </a:solidFill>
                <a:latin typeface="Times New Roman" panose="02020603050405020304" charset="0"/>
                <a:cs typeface="Times New Roman" panose="02020603050405020304" charset="0"/>
                <a:sym typeface="+mn-ea"/>
              </a:rPr>
              <a:t> века</a:t>
            </a:r>
            <a:endParaRPr lang="en-US" altLang="en-US" sz="2000" b="1">
              <a:solidFill>
                <a:srgbClr val="C00000"/>
              </a:solidFill>
              <a:latin typeface="Times New Roman" panose="02020603050405020304" charset="0"/>
              <a:cs typeface="Times New Roman" panose="02020603050405020304" charset="0"/>
            </a:endParaRPr>
          </a:p>
          <a:p>
            <a:pPr algn="ctr"/>
            <a:endParaRPr lang="ru-RU" altLang="en-US" sz="2000" b="1">
              <a:solidFill>
                <a:srgbClr val="C00000"/>
              </a:solidFill>
              <a:latin typeface="Times New Roman" panose="02020603050405020304" charset="0"/>
              <a:cs typeface="Times New Roman" panose="02020603050405020304" charset="0"/>
            </a:endParaRPr>
          </a:p>
        </p:txBody>
      </p:sp>
      <p:cxnSp>
        <p:nvCxnSpPr>
          <p:cNvPr id="12" name="Прямая со стрелкой 11"/>
          <p:cNvCxnSpPr/>
          <p:nvPr/>
        </p:nvCxnSpPr>
        <p:spPr>
          <a:xfrm>
            <a:off x="3792855" y="4539615"/>
            <a:ext cx="635000" cy="13970"/>
          </a:xfrm>
          <a:prstGeom prst="straightConnector1">
            <a:avLst/>
          </a:prstGeom>
          <a:ln w="38100">
            <a:solidFill>
              <a:srgbClr val="C00000"/>
            </a:solidFill>
            <a:tailEnd type="arrow"/>
          </a:ln>
        </p:spPr>
        <p:style>
          <a:lnRef idx="1">
            <a:schemeClr val="accent1"/>
          </a:lnRef>
          <a:fillRef idx="0">
            <a:schemeClr val="accent1"/>
          </a:fillRef>
          <a:effectRef idx="0">
            <a:schemeClr val="accent1"/>
          </a:effectRef>
          <a:fontRef idx="minor">
            <a:schemeClr val="tx1"/>
          </a:fontRef>
        </p:style>
      </p:cxnSp>
      <p:sp>
        <p:nvSpPr>
          <p:cNvPr id="13" name="Прямоугольник 12"/>
          <p:cNvSpPr/>
          <p:nvPr/>
        </p:nvSpPr>
        <p:spPr>
          <a:xfrm>
            <a:off x="379095" y="5290820"/>
            <a:ext cx="6286500" cy="1362710"/>
          </a:xfrm>
          <a:prstGeom prst="rect">
            <a:avLst/>
          </a:prstGeom>
          <a:gradFill>
            <a:gsLst>
              <a:gs pos="0">
                <a:srgbClr val="FBFB11"/>
              </a:gs>
              <a:gs pos="100000">
                <a:srgbClr val="838309"/>
              </a:gs>
            </a:gsLst>
            <a:lin scaled="0"/>
          </a:gradFill>
          <a:ln w="38100">
            <a:solidFill>
              <a:srgbClr val="C00000"/>
            </a:solidFill>
          </a:ln>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ru-RU" sz="2400" b="1">
                <a:solidFill>
                  <a:srgbClr val="C00000"/>
                </a:solidFill>
                <a:latin typeface="Times New Roman" panose="02020603050405020304" charset="0"/>
                <a:cs typeface="Times New Roman" panose="02020603050405020304" charset="0"/>
              </a:rPr>
              <a:t>Требования к результатам реализации образовательных программ соотнесены </a:t>
            </a:r>
          </a:p>
          <a:p>
            <a:pPr algn="ctr"/>
            <a:r>
              <a:rPr lang="ru-RU" altLang="ru-RU" sz="2400" b="1">
                <a:solidFill>
                  <a:srgbClr val="C00000"/>
                </a:solidFill>
                <a:latin typeface="Times New Roman" panose="02020603050405020304" charset="0"/>
                <a:cs typeface="Times New Roman" panose="02020603050405020304" charset="0"/>
              </a:rPr>
              <a:t>с навыками </a:t>
            </a:r>
            <a:r>
              <a:rPr lang="ru-RU" altLang="en-US" sz="2400" b="1">
                <a:solidFill>
                  <a:srgbClr val="C00000"/>
                </a:solidFill>
                <a:latin typeface="Times New Roman" panose="02020603050405020304" charset="0"/>
                <a:cs typeface="Times New Roman" panose="02020603050405020304" charset="0"/>
                <a:sym typeface="+mn-ea"/>
              </a:rPr>
              <a:t>ХХ</a:t>
            </a:r>
            <a:r>
              <a:rPr lang="en-US" altLang="ru-RU" sz="2400" b="1">
                <a:solidFill>
                  <a:srgbClr val="C00000"/>
                </a:solidFill>
                <a:latin typeface="Times New Roman" panose="02020603050405020304" charset="0"/>
                <a:cs typeface="Times New Roman" panose="02020603050405020304" charset="0"/>
                <a:sym typeface="+mn-ea"/>
              </a:rPr>
              <a:t>I</a:t>
            </a:r>
            <a:r>
              <a:rPr lang="ru-RU" altLang="en-US" sz="2400" b="1">
                <a:solidFill>
                  <a:srgbClr val="C00000"/>
                </a:solidFill>
                <a:latin typeface="Times New Roman" panose="02020603050405020304" charset="0"/>
                <a:cs typeface="Times New Roman" panose="02020603050405020304" charset="0"/>
                <a:sym typeface="+mn-ea"/>
              </a:rPr>
              <a:t> века</a:t>
            </a:r>
            <a:endParaRPr lang="en-US" altLang="en-US" sz="2400" b="1">
              <a:solidFill>
                <a:srgbClr val="C00000"/>
              </a:solidFill>
              <a:latin typeface="Times New Roman" panose="02020603050405020304" charset="0"/>
              <a:cs typeface="Times New Roman" panose="02020603050405020304" charset="0"/>
            </a:endParaRPr>
          </a:p>
          <a:p>
            <a:pPr algn="ctr"/>
            <a:endParaRPr lang="ru-RU" altLang="ru-RU" sz="2400" b="1">
              <a:solidFill>
                <a:srgbClr val="C00000"/>
              </a:solidFill>
              <a:latin typeface="Times New Roman" panose="02020603050405020304" charset="0"/>
              <a:cs typeface="Times New Roman" panose="02020603050405020304" charset="0"/>
            </a:endParaRPr>
          </a:p>
        </p:txBody>
      </p:sp>
      <p:sp>
        <p:nvSpPr>
          <p:cNvPr id="14" name="Прямоугольник 13"/>
          <p:cNvSpPr/>
          <p:nvPr/>
        </p:nvSpPr>
        <p:spPr>
          <a:xfrm>
            <a:off x="7908925" y="4253865"/>
            <a:ext cx="3693160" cy="2399665"/>
          </a:xfrm>
          <a:prstGeom prst="rect">
            <a:avLst/>
          </a:prstGeom>
          <a:gradFill>
            <a:gsLst>
              <a:gs pos="0">
                <a:srgbClr val="FBFB11"/>
              </a:gs>
              <a:gs pos="100000">
                <a:srgbClr val="838309"/>
              </a:gs>
            </a:gsLst>
            <a:lin scaled="0"/>
          </a:gradFill>
          <a:ln w="38100">
            <a:solidFill>
              <a:srgbClr val="002060"/>
            </a:solidFill>
          </a:ln>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ru-RU" sz="2400" b="1">
                <a:solidFill>
                  <a:srgbClr val="002060"/>
                </a:solidFill>
                <a:latin typeface="Times New Roman" panose="02020603050405020304" charset="0"/>
                <a:cs typeface="Times New Roman" panose="02020603050405020304" charset="0"/>
              </a:rPr>
              <a:t>Требования к результатам реализации образовательных программ </a:t>
            </a:r>
          </a:p>
          <a:p>
            <a:pPr algn="ctr"/>
            <a:r>
              <a:rPr lang="ru-RU" altLang="ru-RU" sz="2400" b="1">
                <a:solidFill>
                  <a:srgbClr val="002060"/>
                </a:solidFill>
                <a:latin typeface="Times New Roman" panose="02020603050405020304" charset="0"/>
                <a:cs typeface="Times New Roman" panose="02020603050405020304" charset="0"/>
              </a:rPr>
              <a:t>НЕ СВЯЗАНЫ </a:t>
            </a:r>
          </a:p>
          <a:p>
            <a:pPr algn="ctr"/>
            <a:r>
              <a:rPr lang="ru-RU" altLang="ru-RU" sz="2400" b="1">
                <a:solidFill>
                  <a:srgbClr val="002060"/>
                </a:solidFill>
                <a:latin typeface="Times New Roman" panose="02020603050405020304" charset="0"/>
                <a:cs typeface="Times New Roman" panose="02020603050405020304" charset="0"/>
              </a:rPr>
              <a:t>с навыками </a:t>
            </a:r>
            <a:r>
              <a:rPr lang="ru-RU" altLang="en-US" sz="2400" b="1">
                <a:solidFill>
                  <a:srgbClr val="002060"/>
                </a:solidFill>
                <a:latin typeface="Times New Roman" panose="02020603050405020304" charset="0"/>
                <a:cs typeface="Times New Roman" panose="02020603050405020304" charset="0"/>
                <a:sym typeface="+mn-ea"/>
              </a:rPr>
              <a:t>ХХ</a:t>
            </a:r>
            <a:r>
              <a:rPr lang="en-US" altLang="ru-RU" sz="2400" b="1">
                <a:solidFill>
                  <a:srgbClr val="002060"/>
                </a:solidFill>
                <a:latin typeface="Times New Roman" panose="02020603050405020304" charset="0"/>
                <a:cs typeface="Times New Roman" panose="02020603050405020304" charset="0"/>
                <a:sym typeface="+mn-ea"/>
              </a:rPr>
              <a:t>I</a:t>
            </a:r>
            <a:r>
              <a:rPr lang="ru-RU" altLang="en-US" sz="2400" b="1">
                <a:solidFill>
                  <a:srgbClr val="002060"/>
                </a:solidFill>
                <a:latin typeface="Times New Roman" panose="02020603050405020304" charset="0"/>
                <a:cs typeface="Times New Roman" panose="02020603050405020304" charset="0"/>
                <a:sym typeface="+mn-ea"/>
              </a:rPr>
              <a:t> века</a:t>
            </a:r>
            <a:endParaRPr lang="en-US" altLang="en-US" sz="2400" b="1">
              <a:solidFill>
                <a:srgbClr val="002060"/>
              </a:solidFill>
              <a:latin typeface="Times New Roman" panose="02020603050405020304" charset="0"/>
              <a:cs typeface="Times New Roman" panose="02020603050405020304" charset="0"/>
            </a:endParaRPr>
          </a:p>
          <a:p>
            <a:pPr algn="ctr"/>
            <a:endParaRPr lang="en-US" altLang="en-US" sz="2400" b="1">
              <a:solidFill>
                <a:srgbClr val="002060"/>
              </a:solidFill>
              <a:latin typeface="Times New Roman" panose="02020603050405020304" charset="0"/>
              <a:cs typeface="Times New Roman" panose="02020603050405020304" charset="0"/>
            </a:endParaRPr>
          </a:p>
        </p:txBody>
      </p:sp>
      <p:cxnSp>
        <p:nvCxnSpPr>
          <p:cNvPr id="15" name="Прямая со стрелкой 14"/>
          <p:cNvCxnSpPr/>
          <p:nvPr/>
        </p:nvCxnSpPr>
        <p:spPr>
          <a:xfrm>
            <a:off x="9481185" y="2425700"/>
            <a:ext cx="10795" cy="1669415"/>
          </a:xfrm>
          <a:prstGeom prst="straightConnector1">
            <a:avLst/>
          </a:prstGeom>
          <a:ln w="38100">
            <a:solidFill>
              <a:srgbClr val="002060"/>
            </a:solidFill>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962660" y="514985"/>
            <a:ext cx="10515600" cy="827405"/>
          </a:xfrm>
        </p:spPr>
        <p:txBody>
          <a:bodyPr>
            <a:normAutofit fontScale="90000"/>
          </a:bodyPr>
          <a:lstStyle/>
          <a:p>
            <a:r>
              <a:rPr lang="ru-RU" altLang="en-US" sz="3110" b="1">
                <a:solidFill>
                  <a:srgbClr val="C00000"/>
                </a:solidFill>
                <a:latin typeface="Times New Roman" panose="02020603050405020304" charset="0"/>
                <a:cs typeface="Times New Roman" panose="02020603050405020304" charset="0"/>
              </a:rPr>
              <a:t>ОТЛИЧИЯ</a:t>
            </a:r>
            <a:br>
              <a:rPr lang="ru-RU" altLang="en-US" sz="3110" b="1">
                <a:solidFill>
                  <a:srgbClr val="C00000"/>
                </a:solidFill>
                <a:latin typeface="Times New Roman" panose="02020603050405020304" charset="0"/>
                <a:cs typeface="Times New Roman" panose="02020603050405020304" charset="0"/>
              </a:rPr>
            </a:br>
            <a:r>
              <a:rPr lang="ru-RU" altLang="en-US" sz="3110" b="1">
                <a:solidFill>
                  <a:srgbClr val="C00000"/>
                </a:solidFill>
                <a:latin typeface="Times New Roman" panose="02020603050405020304" charset="0"/>
                <a:cs typeface="Times New Roman" panose="02020603050405020304" charset="0"/>
              </a:rPr>
              <a:t>Новый формат представления личностных и метапредметных результатов освоения основной  образовательной прораммы</a:t>
            </a:r>
          </a:p>
        </p:txBody>
      </p:sp>
      <p:sp>
        <p:nvSpPr>
          <p:cNvPr id="4" name="Прямоугольник 3"/>
          <p:cNvSpPr/>
          <p:nvPr/>
        </p:nvSpPr>
        <p:spPr>
          <a:xfrm>
            <a:off x="272415" y="1538605"/>
            <a:ext cx="7711440" cy="393700"/>
          </a:xfrm>
          <a:prstGeom prst="rect">
            <a:avLst/>
          </a:prstGeom>
          <a:noFill/>
          <a:ln w="38100">
            <a:solidFill>
              <a:srgbClr val="C00000"/>
            </a:soli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b="1">
                <a:solidFill>
                  <a:srgbClr val="C00000"/>
                </a:solidFill>
                <a:latin typeface="Times New Roman" panose="02020603050405020304" charset="0"/>
                <a:cs typeface="Times New Roman" panose="02020603050405020304" charset="0"/>
                <a:sym typeface="+mn-ea"/>
              </a:rPr>
              <a:t>ФГОС  2021 года</a:t>
            </a:r>
            <a:endParaRPr lang="ru-RU" altLang="en-US"/>
          </a:p>
        </p:txBody>
      </p:sp>
      <p:sp>
        <p:nvSpPr>
          <p:cNvPr id="5" name="Прямоугольник 4"/>
          <p:cNvSpPr/>
          <p:nvPr/>
        </p:nvSpPr>
        <p:spPr>
          <a:xfrm>
            <a:off x="272415" y="2024380"/>
            <a:ext cx="7965440" cy="581025"/>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ru-RU" altLang="en-US" sz="2000" b="1">
                <a:solidFill>
                  <a:srgbClr val="C00000"/>
                </a:solidFill>
                <a:latin typeface="Times New Roman" panose="02020603050405020304" charset="0"/>
                <a:cs typeface="Times New Roman" panose="02020603050405020304" charset="0"/>
              </a:rPr>
              <a:t>Требования к личностным и метапредметным результатам  систематизированы и конкретизированы</a:t>
            </a:r>
          </a:p>
        </p:txBody>
      </p:sp>
      <p:sp>
        <p:nvSpPr>
          <p:cNvPr id="6" name="Прямоугольник 5"/>
          <p:cNvSpPr/>
          <p:nvPr/>
        </p:nvSpPr>
        <p:spPr>
          <a:xfrm>
            <a:off x="4336415" y="2697480"/>
            <a:ext cx="3966845" cy="3181985"/>
          </a:xfrm>
          <a:prstGeom prst="rect">
            <a:avLst/>
          </a:prstGeom>
          <a:extLst>
            <a:ext uri="{909E8E84-426E-40DD-AFC4-6F175D3DCCD1}">
              <a14:hiddenFill xmlns:a14="http://schemas.microsoft.com/office/drawing/2010/main">
                <a:solidFill>
                  <a:schemeClr val="accent1"/>
                </a:solidFill>
              </a14:hiddenFill>
            </a:ext>
          </a:extLst>
        </p:spPr>
        <p:style>
          <a:lnRef idx="1">
            <a:schemeClr val="accent4"/>
          </a:lnRef>
          <a:fillRef idx="2">
            <a:schemeClr val="accent4"/>
          </a:fillRef>
          <a:effectRef idx="1">
            <a:schemeClr val="accent4"/>
          </a:effectRef>
          <a:fontRef idx="minor">
            <a:schemeClr val="dk1"/>
          </a:fontRef>
        </p:style>
        <p:txBody>
          <a:bodyPr rtlCol="0" anchor="ctr"/>
          <a:lstStyle/>
          <a:p>
            <a:pPr algn="ctr"/>
            <a:r>
              <a:rPr lang="ru-RU" altLang="en-US" b="1">
                <a:solidFill>
                  <a:srgbClr val="C00000"/>
                </a:solidFill>
                <a:latin typeface="Times New Roman" panose="02020603050405020304" charset="0"/>
                <a:cs typeface="Times New Roman" panose="02020603050405020304" charset="0"/>
              </a:rPr>
              <a:t>Метапредметные результаты</a:t>
            </a:r>
          </a:p>
          <a:p>
            <a:pPr algn="ctr"/>
            <a:r>
              <a:rPr lang="ru-RU" altLang="en-US">
                <a:solidFill>
                  <a:srgbClr val="C00000"/>
                </a:solidFill>
                <a:latin typeface="Times New Roman" panose="02020603050405020304" charset="0"/>
                <a:cs typeface="Times New Roman" panose="02020603050405020304" charset="0"/>
              </a:rPr>
              <a:t>(на 3 группы УУД)</a:t>
            </a:r>
            <a:r>
              <a:rPr lang="ru-RU" altLang="en-US">
                <a:solidFill>
                  <a:srgbClr val="C00000"/>
                </a:solidFill>
                <a:latin typeface="Times New Roman" panose="02020603050405020304" charset="0"/>
                <a:cs typeface="Times New Roman" panose="02020603050405020304" charset="0"/>
                <a:sym typeface="+mn-ea"/>
              </a:rPr>
              <a:t>познавательные,</a:t>
            </a:r>
            <a:endParaRPr lang="ru-RU" altLang="en-US">
              <a:solidFill>
                <a:srgbClr val="C00000"/>
              </a:solidFill>
              <a:latin typeface="Times New Roman" panose="02020603050405020304" charset="0"/>
              <a:cs typeface="Times New Roman" panose="02020603050405020304" charset="0"/>
            </a:endParaRPr>
          </a:p>
          <a:p>
            <a:pPr algn="ctr"/>
            <a:r>
              <a:rPr lang="ru-RU" altLang="en-US">
                <a:solidFill>
                  <a:srgbClr val="C00000"/>
                </a:solidFill>
                <a:latin typeface="Times New Roman" panose="02020603050405020304" charset="0"/>
                <a:cs typeface="Times New Roman" panose="02020603050405020304" charset="0"/>
              </a:rPr>
              <a:t>коммуникативные,</a:t>
            </a:r>
            <a:r>
              <a:rPr lang="ru-RU" altLang="en-US">
                <a:solidFill>
                  <a:srgbClr val="C00000"/>
                </a:solidFill>
                <a:latin typeface="Times New Roman" panose="02020603050405020304" charset="0"/>
                <a:cs typeface="Times New Roman" panose="02020603050405020304" charset="0"/>
                <a:sym typeface="+mn-ea"/>
              </a:rPr>
              <a:t>регулятивные</a:t>
            </a:r>
          </a:p>
          <a:p>
            <a:pPr algn="ctr"/>
            <a:endParaRPr lang="ru-RU" altLang="en-US">
              <a:solidFill>
                <a:srgbClr val="C00000"/>
              </a:solidFill>
              <a:latin typeface="Times New Roman" panose="02020603050405020304" charset="0"/>
              <a:cs typeface="Times New Roman" panose="02020603050405020304" charset="0"/>
              <a:sym typeface="+mn-ea"/>
            </a:endParaRPr>
          </a:p>
          <a:p>
            <a:pPr algn="l"/>
            <a:r>
              <a:rPr lang="ru-RU" altLang="en-US">
                <a:solidFill>
                  <a:srgbClr val="C00000"/>
                </a:solidFill>
                <a:latin typeface="Times New Roman" panose="02020603050405020304" charset="0"/>
                <a:cs typeface="Times New Roman" panose="02020603050405020304" charset="0"/>
              </a:rPr>
              <a:t>Базовые логические действия.</a:t>
            </a:r>
          </a:p>
          <a:p>
            <a:pPr algn="l"/>
            <a:r>
              <a:rPr lang="ru-RU" altLang="en-US">
                <a:solidFill>
                  <a:srgbClr val="C00000"/>
                </a:solidFill>
                <a:latin typeface="Times New Roman" panose="02020603050405020304" charset="0"/>
                <a:cs typeface="Times New Roman" panose="02020603050405020304" charset="0"/>
              </a:rPr>
              <a:t>Базовые исследовательские действия.</a:t>
            </a:r>
          </a:p>
          <a:p>
            <a:pPr algn="l"/>
            <a:r>
              <a:rPr lang="ru-RU" altLang="en-US">
                <a:solidFill>
                  <a:srgbClr val="C00000"/>
                </a:solidFill>
                <a:latin typeface="Times New Roman" panose="02020603050405020304" charset="0"/>
                <a:cs typeface="Times New Roman" panose="02020603050405020304" charset="0"/>
              </a:rPr>
              <a:t>Работа с информацией.</a:t>
            </a:r>
          </a:p>
          <a:p>
            <a:pPr algn="l"/>
            <a:r>
              <a:rPr lang="ru-RU" altLang="en-US">
                <a:solidFill>
                  <a:srgbClr val="C00000"/>
                </a:solidFill>
                <a:latin typeface="Times New Roman" panose="02020603050405020304" charset="0"/>
                <a:cs typeface="Times New Roman" panose="02020603050405020304" charset="0"/>
              </a:rPr>
              <a:t>Общение.</a:t>
            </a:r>
          </a:p>
          <a:p>
            <a:pPr algn="l"/>
            <a:r>
              <a:rPr lang="ru-RU" altLang="en-US">
                <a:solidFill>
                  <a:srgbClr val="C00000"/>
                </a:solidFill>
                <a:latin typeface="Times New Roman" panose="02020603050405020304" charset="0"/>
                <a:cs typeface="Times New Roman" panose="02020603050405020304" charset="0"/>
              </a:rPr>
              <a:t>Совместная деятельность.</a:t>
            </a:r>
          </a:p>
          <a:p>
            <a:pPr algn="l"/>
            <a:r>
              <a:rPr lang="ru-RU" altLang="en-US">
                <a:solidFill>
                  <a:srgbClr val="C00000"/>
                </a:solidFill>
                <a:latin typeface="Times New Roman" panose="02020603050405020304" charset="0"/>
                <a:cs typeface="Times New Roman" panose="02020603050405020304" charset="0"/>
              </a:rPr>
              <a:t>Самоогранизация.</a:t>
            </a:r>
          </a:p>
          <a:p>
            <a:pPr algn="l"/>
            <a:r>
              <a:rPr lang="ru-RU" altLang="en-US">
                <a:solidFill>
                  <a:srgbClr val="C00000"/>
                </a:solidFill>
                <a:latin typeface="Times New Roman" panose="02020603050405020304" charset="0"/>
                <a:cs typeface="Times New Roman" panose="02020603050405020304" charset="0"/>
              </a:rPr>
              <a:t>Самоконтроль.</a:t>
            </a:r>
            <a:r>
              <a:rPr lang="ru-RU" altLang="en-US">
                <a:solidFill>
                  <a:srgbClr val="C00000"/>
                </a:solidFill>
                <a:sym typeface="+mn-ea"/>
              </a:rPr>
              <a:t>регулятивные</a:t>
            </a:r>
            <a:endParaRPr lang="ru-RU" altLang="en-US">
              <a:solidFill>
                <a:srgbClr val="C00000"/>
              </a:solidFill>
              <a:latin typeface="Times New Roman" panose="02020603050405020304" charset="0"/>
              <a:cs typeface="Times New Roman" panose="02020603050405020304" charset="0"/>
            </a:endParaRPr>
          </a:p>
          <a:p>
            <a:pPr algn="ctr"/>
            <a:endParaRPr lang="ru-RU" altLang="en-US">
              <a:solidFill>
                <a:srgbClr val="C00000"/>
              </a:solidFill>
              <a:latin typeface="Times New Roman" panose="02020603050405020304" charset="0"/>
              <a:cs typeface="Times New Roman" panose="02020603050405020304" charset="0"/>
            </a:endParaRPr>
          </a:p>
        </p:txBody>
      </p:sp>
      <p:sp>
        <p:nvSpPr>
          <p:cNvPr id="7" name="Прямоугольник 6"/>
          <p:cNvSpPr/>
          <p:nvPr/>
        </p:nvSpPr>
        <p:spPr>
          <a:xfrm>
            <a:off x="187960" y="2697480"/>
            <a:ext cx="4008120" cy="3216910"/>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ru-RU" altLang="en-US" b="1">
                <a:solidFill>
                  <a:srgbClr val="C00000"/>
                </a:solidFill>
                <a:latin typeface="Times New Roman" panose="02020603050405020304" charset="0"/>
                <a:cs typeface="Times New Roman" panose="02020603050405020304" charset="0"/>
              </a:rPr>
              <a:t>Личностные результаты </a:t>
            </a:r>
          </a:p>
          <a:p>
            <a:pPr algn="ctr"/>
            <a:r>
              <a:rPr lang="ru-RU" altLang="en-US" b="1">
                <a:solidFill>
                  <a:srgbClr val="C00000"/>
                </a:solidFill>
                <a:latin typeface="Times New Roman" panose="02020603050405020304" charset="0"/>
                <a:cs typeface="Times New Roman" panose="02020603050405020304" charset="0"/>
              </a:rPr>
              <a:t>по направлениям</a:t>
            </a:r>
          </a:p>
          <a:p>
            <a:pPr algn="l"/>
            <a:r>
              <a:rPr lang="ru-RU" altLang="en-US" sz="1600">
                <a:solidFill>
                  <a:srgbClr val="C00000"/>
                </a:solidFill>
                <a:latin typeface="Times New Roman" panose="02020603050405020304" charset="0"/>
                <a:cs typeface="Times New Roman" panose="02020603050405020304" charset="0"/>
              </a:rPr>
              <a:t>Патриотическое воспитание</a:t>
            </a:r>
          </a:p>
          <a:p>
            <a:pPr algn="l"/>
            <a:r>
              <a:rPr lang="ru-RU" altLang="en-US" sz="1600">
                <a:solidFill>
                  <a:srgbClr val="C00000"/>
                </a:solidFill>
                <a:latin typeface="Times New Roman" panose="02020603050405020304" charset="0"/>
                <a:cs typeface="Times New Roman" panose="02020603050405020304" charset="0"/>
              </a:rPr>
              <a:t>Гражданское воспитание</a:t>
            </a:r>
          </a:p>
          <a:p>
            <a:pPr algn="l"/>
            <a:r>
              <a:rPr lang="ru-RU" altLang="en-US" sz="1600">
                <a:solidFill>
                  <a:srgbClr val="C00000"/>
                </a:solidFill>
                <a:latin typeface="Times New Roman" panose="02020603050405020304" charset="0"/>
                <a:cs typeface="Times New Roman" panose="02020603050405020304" charset="0"/>
              </a:rPr>
              <a:t>Духовно-нравстенное</a:t>
            </a:r>
          </a:p>
          <a:p>
            <a:pPr algn="l"/>
            <a:r>
              <a:rPr lang="ru-RU" altLang="en-US" sz="1600">
                <a:solidFill>
                  <a:srgbClr val="C00000"/>
                </a:solidFill>
                <a:latin typeface="Times New Roman" panose="02020603050405020304" charset="0"/>
                <a:cs typeface="Times New Roman" panose="02020603050405020304" charset="0"/>
              </a:rPr>
              <a:t>Эстетическое</a:t>
            </a:r>
          </a:p>
          <a:p>
            <a:pPr algn="l"/>
            <a:r>
              <a:rPr lang="ru-RU" altLang="en-US" sz="1600">
                <a:solidFill>
                  <a:srgbClr val="C00000"/>
                </a:solidFill>
                <a:latin typeface="Times New Roman" panose="02020603050405020304" charset="0"/>
                <a:cs typeface="Times New Roman" panose="02020603050405020304" charset="0"/>
              </a:rPr>
              <a:t> Воспитания ценности научного познания</a:t>
            </a:r>
          </a:p>
          <a:p>
            <a:pPr algn="l"/>
            <a:r>
              <a:rPr lang="ru-RU" altLang="en-US" sz="1600">
                <a:solidFill>
                  <a:srgbClr val="C00000"/>
                </a:solidFill>
                <a:latin typeface="Times New Roman" panose="02020603050405020304" charset="0"/>
                <a:cs typeface="Times New Roman" panose="02020603050405020304" charset="0"/>
              </a:rPr>
              <a:t>Физическое воспитание.Воспитание культуры здоровья и эмоционального благополучия. </a:t>
            </a:r>
          </a:p>
          <a:p>
            <a:pPr algn="l"/>
            <a:r>
              <a:rPr lang="ru-RU" altLang="en-US" sz="1600">
                <a:solidFill>
                  <a:srgbClr val="C00000"/>
                </a:solidFill>
                <a:latin typeface="Times New Roman" panose="02020603050405020304" charset="0"/>
                <a:cs typeface="Times New Roman" panose="02020603050405020304" charset="0"/>
              </a:rPr>
              <a:t>Трудовое воспитание.</a:t>
            </a:r>
          </a:p>
          <a:p>
            <a:pPr algn="l"/>
            <a:r>
              <a:rPr lang="ru-RU" altLang="en-US" sz="1600">
                <a:solidFill>
                  <a:srgbClr val="C00000"/>
                </a:solidFill>
                <a:latin typeface="Times New Roman" panose="02020603050405020304" charset="0"/>
                <a:cs typeface="Times New Roman" panose="02020603050405020304" charset="0"/>
              </a:rPr>
              <a:t>Экологическое воспитание.</a:t>
            </a:r>
          </a:p>
        </p:txBody>
      </p:sp>
      <p:sp>
        <p:nvSpPr>
          <p:cNvPr id="9" name="Прямоугольник 8"/>
          <p:cNvSpPr/>
          <p:nvPr/>
        </p:nvSpPr>
        <p:spPr>
          <a:xfrm>
            <a:off x="272415" y="6006465"/>
            <a:ext cx="3924300" cy="791845"/>
          </a:xfrm>
          <a:prstGeom prst="rect">
            <a:avLst/>
          </a:prstGeom>
          <a:extLst>
            <a:ext uri="{909E8E84-426E-40DD-AFC4-6F175D3DCCD1}">
              <a14:hiddenFill xmlns:a14="http://schemas.microsoft.com/office/drawing/2010/main">
                <a:solidFill>
                  <a:schemeClr val="accent1"/>
                </a:solidFill>
              </a14:hiddenFill>
            </a:ext>
          </a:extLst>
        </p:spPr>
        <p:style>
          <a:lnRef idx="1">
            <a:schemeClr val="accent1"/>
          </a:lnRef>
          <a:fillRef idx="2">
            <a:schemeClr val="accent1"/>
          </a:fillRef>
          <a:effectRef idx="1">
            <a:schemeClr val="accent1"/>
          </a:effectRef>
          <a:fontRef idx="minor">
            <a:schemeClr val="dk1"/>
          </a:fontRef>
        </p:style>
        <p:txBody>
          <a:bodyPr rtlCol="0" anchor="ctr"/>
          <a:lstStyle/>
          <a:p>
            <a:pPr algn="ctr"/>
            <a:r>
              <a:rPr lang="ru-RU" altLang="en-US"/>
              <a:t>Всего 20/30 конкретных формулировок личностных результатов</a:t>
            </a:r>
          </a:p>
        </p:txBody>
      </p:sp>
      <p:sp>
        <p:nvSpPr>
          <p:cNvPr id="11" name="Прямоугольник 10"/>
          <p:cNvSpPr/>
          <p:nvPr/>
        </p:nvSpPr>
        <p:spPr>
          <a:xfrm>
            <a:off x="4313555" y="6066155"/>
            <a:ext cx="3924300" cy="791845"/>
          </a:xfrm>
          <a:prstGeom prst="rect">
            <a:avLst/>
          </a:prstGeom>
          <a:extLst>
            <a:ext uri="{909E8E84-426E-40DD-AFC4-6F175D3DCCD1}">
              <a14:hiddenFill xmlns:a14="http://schemas.microsoft.com/office/drawing/2010/main">
                <a:solidFill>
                  <a:schemeClr val="accent1"/>
                </a:solidFill>
              </a14:hiddenFill>
            </a:ext>
          </a:extLst>
        </p:spPr>
        <p:style>
          <a:lnRef idx="1">
            <a:schemeClr val="accent4"/>
          </a:lnRef>
          <a:fillRef idx="2">
            <a:schemeClr val="accent4"/>
          </a:fillRef>
          <a:effectRef idx="1">
            <a:schemeClr val="accent4"/>
          </a:effectRef>
          <a:fontRef idx="minor">
            <a:schemeClr val="dk1"/>
          </a:fontRef>
        </p:style>
        <p:txBody>
          <a:bodyPr rtlCol="0" anchor="ctr"/>
          <a:lstStyle/>
          <a:p>
            <a:pPr algn="ctr"/>
            <a:r>
              <a:rPr lang="ru-RU" altLang="en-US"/>
              <a:t>Всего 33/30 конкретных  результатов</a:t>
            </a:r>
          </a:p>
        </p:txBody>
      </p:sp>
      <p:sp>
        <p:nvSpPr>
          <p:cNvPr id="12" name="Прямоугольник 11"/>
          <p:cNvSpPr/>
          <p:nvPr/>
        </p:nvSpPr>
        <p:spPr>
          <a:xfrm>
            <a:off x="8657590" y="1630680"/>
            <a:ext cx="3360420" cy="393700"/>
          </a:xfrm>
          <a:prstGeom prst="rect">
            <a:avLst/>
          </a:prstGeom>
          <a:noFill/>
          <a:ln w="38100">
            <a:solidFill>
              <a:srgbClr val="002060"/>
            </a:soli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b="1">
                <a:solidFill>
                  <a:srgbClr val="002060"/>
                </a:solidFill>
                <a:latin typeface="Times New Roman" panose="02020603050405020304" charset="0"/>
                <a:cs typeface="Times New Roman" panose="02020603050405020304" charset="0"/>
                <a:sym typeface="+mn-ea"/>
              </a:rPr>
              <a:t>ФГОС  2009,2010 года</a:t>
            </a:r>
          </a:p>
        </p:txBody>
      </p:sp>
      <p:sp>
        <p:nvSpPr>
          <p:cNvPr id="13" name="Прямоугольник 12"/>
          <p:cNvSpPr/>
          <p:nvPr/>
        </p:nvSpPr>
        <p:spPr>
          <a:xfrm>
            <a:off x="8657590" y="2303780"/>
            <a:ext cx="3456940" cy="3703320"/>
          </a:xfrm>
          <a:prstGeom prst="rect">
            <a:avLst/>
          </a:prstGeom>
          <a:noFill/>
          <a:ln w="38100">
            <a:solidFill>
              <a:srgbClr val="002060"/>
            </a:soli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b="1">
                <a:solidFill>
                  <a:srgbClr val="002060"/>
                </a:solidFill>
                <a:latin typeface="Times New Roman" panose="02020603050405020304" charset="0"/>
                <a:cs typeface="Times New Roman" panose="02020603050405020304" charset="0"/>
                <a:sym typeface="+mn-ea"/>
              </a:rPr>
              <a:t>Требования к личностным и метапредметным результатам</a:t>
            </a:r>
          </a:p>
          <a:p>
            <a:pPr algn="ctr"/>
            <a:endParaRPr lang="ru-RU" altLang="en-US" b="1">
              <a:solidFill>
                <a:srgbClr val="002060"/>
              </a:solidFill>
              <a:latin typeface="Times New Roman" panose="02020603050405020304" charset="0"/>
              <a:cs typeface="Times New Roman" panose="02020603050405020304" charset="0"/>
              <a:sym typeface="+mn-ea"/>
            </a:endParaRPr>
          </a:p>
          <a:p>
            <a:pPr algn="ctr"/>
            <a:r>
              <a:rPr lang="ru-RU" altLang="en-US" b="1">
                <a:solidFill>
                  <a:srgbClr val="002060"/>
                </a:solidFill>
                <a:latin typeface="Times New Roman" panose="02020603050405020304" charset="0"/>
                <a:cs typeface="Times New Roman" panose="02020603050405020304" charset="0"/>
                <a:sym typeface="+mn-ea"/>
              </a:rPr>
              <a:t>   </a:t>
            </a:r>
            <a:r>
              <a:rPr lang="ru-RU" altLang="en-US" sz="2000" b="1">
                <a:solidFill>
                  <a:srgbClr val="002060"/>
                </a:solidFill>
                <a:latin typeface="Times New Roman" panose="02020603050405020304" charset="0"/>
                <a:cs typeface="Times New Roman" panose="02020603050405020304" charset="0"/>
                <a:sym typeface="+mn-ea"/>
              </a:rPr>
              <a:t>НЕ систематизированы</a:t>
            </a:r>
            <a:r>
              <a:rPr lang="ru-RU" altLang="en-US" b="1">
                <a:solidFill>
                  <a:srgbClr val="002060"/>
                </a:solidFill>
                <a:latin typeface="Times New Roman" panose="02020603050405020304" charset="0"/>
                <a:cs typeface="Times New Roman" panose="02020603050405020304" charset="0"/>
                <a:sym typeface="+mn-ea"/>
              </a:rPr>
              <a:t> </a:t>
            </a:r>
          </a:p>
          <a:p>
            <a:pPr algn="ctr"/>
            <a:endParaRPr lang="ru-RU" altLang="en-US" b="1">
              <a:solidFill>
                <a:srgbClr val="002060"/>
              </a:solidFill>
              <a:latin typeface="Times New Roman" panose="02020603050405020304" charset="0"/>
              <a:cs typeface="Times New Roman" panose="02020603050405020304" charset="0"/>
              <a:sym typeface="+mn-ea"/>
            </a:endParaRPr>
          </a:p>
          <a:p>
            <a:pPr algn="ctr"/>
            <a:r>
              <a:rPr lang="ru-RU" altLang="en-US" b="1">
                <a:solidFill>
                  <a:srgbClr val="002060"/>
                </a:solidFill>
                <a:latin typeface="Times New Roman" panose="02020603050405020304" charset="0"/>
                <a:cs typeface="Times New Roman" panose="02020603050405020304" charset="0"/>
                <a:sym typeface="+mn-ea"/>
              </a:rPr>
              <a:t> </a:t>
            </a:r>
            <a:r>
              <a:rPr lang="ru-RU" altLang="en-US" sz="2000" b="1">
                <a:solidFill>
                  <a:srgbClr val="002060"/>
                </a:solidFill>
                <a:latin typeface="Times New Roman" panose="02020603050405020304" charset="0"/>
                <a:cs typeface="Times New Roman" panose="02020603050405020304" charset="0"/>
                <a:sym typeface="+mn-ea"/>
              </a:rPr>
              <a:t>НЕ конкретизированы</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359410"/>
            <a:ext cx="10515600" cy="1524000"/>
          </a:xfrm>
        </p:spPr>
        <p:txBody>
          <a:bodyPr>
            <a:normAutofit fontScale="90000"/>
          </a:bodyPr>
          <a:lstStyle/>
          <a:p>
            <a:r>
              <a:rPr lang="ru-RU" altLang="en-US" sz="3110" b="1">
                <a:solidFill>
                  <a:srgbClr val="C00000"/>
                </a:solidFill>
                <a:latin typeface="Times New Roman" panose="02020603050405020304" charset="0"/>
                <a:cs typeface="Times New Roman" panose="02020603050405020304" charset="0"/>
                <a:sym typeface="+mn-ea"/>
              </a:rPr>
              <a:t>ОТЛИЧИЯ</a:t>
            </a:r>
            <a:br>
              <a:rPr lang="ru-RU" altLang="en-US" sz="3110" b="1">
                <a:solidFill>
                  <a:srgbClr val="C00000"/>
                </a:solidFill>
                <a:latin typeface="Times New Roman" panose="02020603050405020304" charset="0"/>
                <a:cs typeface="Times New Roman" panose="02020603050405020304" charset="0"/>
                <a:sym typeface="+mn-ea"/>
              </a:rPr>
            </a:br>
            <a:r>
              <a:rPr lang="ru-RU" altLang="en-US" sz="3110" b="1">
                <a:solidFill>
                  <a:srgbClr val="C00000"/>
                </a:solidFill>
                <a:latin typeface="Times New Roman" panose="02020603050405020304" charset="0"/>
                <a:cs typeface="Times New Roman" panose="02020603050405020304" charset="0"/>
                <a:sym typeface="+mn-ea"/>
              </a:rPr>
              <a:t>Новый формат представления ПРЕДМЕТНЫХ результатов освоения основной  образовательной прораммы</a:t>
            </a:r>
            <a:r>
              <a:rPr lang="ru-RU" altLang="en-US" sz="3110" b="1">
                <a:solidFill>
                  <a:srgbClr val="C00000"/>
                </a:solidFill>
                <a:latin typeface="Times New Roman" panose="02020603050405020304" charset="0"/>
                <a:cs typeface="Times New Roman" panose="02020603050405020304" charset="0"/>
              </a:rPr>
              <a:t/>
            </a:r>
            <a:br>
              <a:rPr lang="ru-RU" altLang="en-US" sz="3110" b="1">
                <a:solidFill>
                  <a:srgbClr val="C00000"/>
                </a:solidFill>
                <a:latin typeface="Times New Roman" panose="02020603050405020304" charset="0"/>
                <a:cs typeface="Times New Roman" panose="02020603050405020304" charset="0"/>
              </a:rPr>
            </a:br>
            <a:endParaRPr lang="ru-RU" altLang="en-US" sz="3110"/>
          </a:p>
        </p:txBody>
      </p:sp>
      <p:sp>
        <p:nvSpPr>
          <p:cNvPr id="3" name="Прямоугольник 2"/>
          <p:cNvSpPr/>
          <p:nvPr/>
        </p:nvSpPr>
        <p:spPr>
          <a:xfrm>
            <a:off x="249555" y="1730375"/>
            <a:ext cx="7218045" cy="487045"/>
          </a:xfrm>
          <a:prstGeom prst="rect">
            <a:avLst/>
          </a:prstGeom>
          <a:gradFill>
            <a:gsLst>
              <a:gs pos="0">
                <a:srgbClr val="FBFB11"/>
              </a:gs>
              <a:gs pos="100000">
                <a:srgbClr val="838309"/>
              </a:gs>
            </a:gsLst>
            <a:lin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400" b="1">
                <a:solidFill>
                  <a:srgbClr val="C00000"/>
                </a:solidFill>
                <a:latin typeface="Times New Roman" panose="02020603050405020304" charset="0"/>
                <a:cs typeface="Times New Roman" panose="02020603050405020304" charset="0"/>
                <a:sym typeface="+mn-ea"/>
              </a:rPr>
              <a:t>ФГОС  2021 года</a:t>
            </a:r>
            <a:endParaRPr lang="ru-RU" altLang="en-US" sz="2400"/>
          </a:p>
        </p:txBody>
      </p:sp>
      <p:sp>
        <p:nvSpPr>
          <p:cNvPr id="4" name="Прямоугольник 3"/>
          <p:cNvSpPr/>
          <p:nvPr/>
        </p:nvSpPr>
        <p:spPr>
          <a:xfrm>
            <a:off x="249555" y="2404110"/>
            <a:ext cx="7218045" cy="4222115"/>
          </a:xfrm>
          <a:prstGeom prst="rect">
            <a:avLst/>
          </a:prstGeom>
          <a:gradFill>
            <a:gsLst>
              <a:gs pos="0">
                <a:srgbClr val="FBFB11"/>
              </a:gs>
              <a:gs pos="100000">
                <a:srgbClr val="838309"/>
              </a:gs>
            </a:gsLst>
            <a:lin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l"/>
            <a:r>
              <a:rPr lang="ru-RU" altLang="en-US" b="1">
                <a:solidFill>
                  <a:schemeClr val="tx1"/>
                </a:solidFill>
                <a:latin typeface="Times New Roman" panose="02020603050405020304" charset="0"/>
                <a:cs typeface="Times New Roman" panose="02020603050405020304" charset="0"/>
                <a:sym typeface="+mn-ea"/>
              </a:rPr>
              <a:t>Предметные результаты</a:t>
            </a:r>
            <a:endParaRPr lang="ru-RU" altLang="en-US" b="1">
              <a:solidFill>
                <a:schemeClr val="tx1"/>
              </a:solidFill>
              <a:latin typeface="Times New Roman" panose="02020603050405020304" charset="0"/>
              <a:cs typeface="Times New Roman" panose="02020603050405020304" charset="0"/>
            </a:endParaRPr>
          </a:p>
          <a:p>
            <a:pPr marL="285750" indent="-285750" algn="l">
              <a:buFont typeface="Arial" panose="020B0604020202020204" pitchFamily="34" charset="0"/>
              <a:buChar char="•"/>
            </a:pPr>
            <a:r>
              <a:rPr lang="ru-RU" altLang="en-US">
                <a:solidFill>
                  <a:schemeClr val="tx1"/>
                </a:solidFill>
                <a:latin typeface="Times New Roman" panose="02020603050405020304" charset="0"/>
                <a:cs typeface="Times New Roman" panose="02020603050405020304" charset="0"/>
                <a:sym typeface="+mn-ea"/>
              </a:rPr>
              <a:t>формулируются в деятельностной форме с акцентом на применения умений и знаний;</a:t>
            </a:r>
            <a:endParaRPr lang="ru-RU" altLang="en-US">
              <a:solidFill>
                <a:schemeClr val="tx1"/>
              </a:solidFill>
              <a:latin typeface="Times New Roman" panose="02020603050405020304" charset="0"/>
              <a:cs typeface="Times New Roman" panose="02020603050405020304" charset="0"/>
            </a:endParaRPr>
          </a:p>
          <a:p>
            <a:pPr marL="285750" indent="-285750" algn="l">
              <a:buFont typeface="Arial" panose="020B0604020202020204" pitchFamily="34" charset="0"/>
              <a:buChar char="•"/>
            </a:pPr>
            <a:r>
              <a:rPr lang="ru-RU" altLang="en-US">
                <a:solidFill>
                  <a:schemeClr val="tx1"/>
                </a:solidFill>
                <a:latin typeface="Times New Roman" panose="02020603050405020304" charset="0"/>
                <a:cs typeface="Times New Roman" panose="02020603050405020304" charset="0"/>
                <a:sym typeface="+mn-ea"/>
              </a:rPr>
              <a:t>формулируются с учетом результатов процедур оценки качества образования (всероссийских проверочных работ, национальных исследований качества образования, международных сравнительных исследований);</a:t>
            </a:r>
          </a:p>
          <a:p>
            <a:pPr marL="285750" indent="-285750" algn="l">
              <a:buFont typeface="Arial" panose="020B0604020202020204" pitchFamily="34" charset="0"/>
              <a:buChar char="•"/>
            </a:pPr>
            <a:r>
              <a:rPr lang="ru-RU" altLang="en-US">
                <a:solidFill>
                  <a:schemeClr val="tx1"/>
                </a:solidFill>
                <a:latin typeface="Times New Roman" panose="02020603050405020304" charset="0"/>
                <a:cs typeface="Times New Roman" panose="02020603050405020304" charset="0"/>
                <a:sym typeface="+mn-ea"/>
              </a:rPr>
              <a:t>определяют минимум содержания начального и основного общего образования;</a:t>
            </a:r>
          </a:p>
          <a:p>
            <a:pPr marL="285750" indent="-285750" algn="l">
              <a:buFont typeface="Arial" panose="020B0604020202020204" pitchFamily="34" charset="0"/>
              <a:buChar char="•"/>
            </a:pPr>
            <a:r>
              <a:rPr lang="ru-RU" altLang="en-US">
                <a:solidFill>
                  <a:schemeClr val="tx1"/>
                </a:solidFill>
                <a:latin typeface="Times New Roman" panose="02020603050405020304" charset="0"/>
                <a:cs typeface="Times New Roman" panose="02020603050405020304" charset="0"/>
                <a:sym typeface="+mn-ea"/>
              </a:rPr>
              <a:t>систематизированы</a:t>
            </a:r>
          </a:p>
          <a:p>
            <a:pPr marL="285750" indent="-285750" algn="l">
              <a:buFont typeface="Arial" panose="020B0604020202020204" pitchFamily="34" charset="0"/>
              <a:buChar char="•"/>
            </a:pPr>
            <a:r>
              <a:rPr lang="ru-RU" altLang="en-US">
                <a:solidFill>
                  <a:schemeClr val="tx1"/>
                </a:solidFill>
                <a:latin typeface="Times New Roman" panose="02020603050405020304" charset="0"/>
                <a:cs typeface="Times New Roman" panose="02020603050405020304" charset="0"/>
                <a:sym typeface="+mn-ea"/>
              </a:rPr>
              <a:t>конкретизированы</a:t>
            </a:r>
          </a:p>
          <a:p>
            <a:pPr marL="285750" indent="-285750" algn="l">
              <a:buFont typeface="Arial" panose="020B0604020202020204" pitchFamily="34" charset="0"/>
              <a:buChar char="•"/>
            </a:pPr>
            <a:endParaRPr lang="ru-RU" altLang="en-US">
              <a:solidFill>
                <a:schemeClr val="tx1"/>
              </a:solidFill>
              <a:latin typeface="Times New Roman" panose="02020603050405020304" charset="0"/>
              <a:cs typeface="Times New Roman" panose="02020603050405020304" charset="0"/>
              <a:sym typeface="+mn-ea"/>
            </a:endParaRPr>
          </a:p>
          <a:p>
            <a:pPr marL="285750" indent="-285750" algn="l">
              <a:buFont typeface="Arial" panose="020B0604020202020204" pitchFamily="34" charset="0"/>
              <a:buChar char="•"/>
            </a:pPr>
            <a:endParaRPr lang="ru-RU" altLang="en-US">
              <a:solidFill>
                <a:schemeClr val="tx1"/>
              </a:solidFill>
              <a:latin typeface="Times New Roman" panose="02020603050405020304" charset="0"/>
              <a:cs typeface="Times New Roman" panose="02020603050405020304" charset="0"/>
              <a:sym typeface="+mn-ea"/>
            </a:endParaRPr>
          </a:p>
          <a:p>
            <a:pPr algn="ctr"/>
            <a:r>
              <a:rPr lang="ru-RU" altLang="en-US" b="1">
                <a:solidFill>
                  <a:schemeClr val="tx1"/>
                </a:solidFill>
                <a:latin typeface="Times New Roman" panose="02020603050405020304" charset="0"/>
                <a:cs typeface="Times New Roman" panose="02020603050405020304" charset="0"/>
                <a:sym typeface="+mn-ea"/>
              </a:rPr>
              <a:t>ПО КАЖДОМУ ПРЕДМЕТУ приведено 15-20 </a:t>
            </a:r>
            <a:r>
              <a:rPr lang="ru-RU" altLang="en-US" sz="2000" b="1">
                <a:solidFill>
                  <a:schemeClr val="tx1"/>
                </a:solidFill>
                <a:latin typeface="Times New Roman" panose="02020603050405020304" charset="0"/>
                <a:cs typeface="Times New Roman" panose="02020603050405020304" charset="0"/>
                <a:sym typeface="+mn-ea"/>
              </a:rPr>
              <a:t>конкретизированных формулировок предметных резульатов</a:t>
            </a:r>
          </a:p>
        </p:txBody>
      </p:sp>
      <p:sp>
        <p:nvSpPr>
          <p:cNvPr id="7" name="Прямоугольник 6"/>
          <p:cNvSpPr/>
          <p:nvPr/>
        </p:nvSpPr>
        <p:spPr>
          <a:xfrm>
            <a:off x="7827645" y="1730375"/>
            <a:ext cx="4176395" cy="487045"/>
          </a:xfrm>
          <a:prstGeom prst="rect">
            <a:avLst/>
          </a:prstGeom>
          <a:noFill/>
          <a:ln w="38100"/>
          <a:extLst>
            <a:ext uri="{909E8E84-426E-40DD-AFC4-6F175D3DCCD1}">
              <a14:hiddenFill xmlns:a14="http://schemas.microsoft.com/office/drawing/2010/main">
                <a:gradFill>
                  <a:gsLst>
                    <a:gs pos="0">
                      <a:srgbClr val="FBFB11"/>
                    </a:gs>
                    <a:gs pos="100000">
                      <a:srgbClr val="838309"/>
                    </a:gs>
                  </a:gsLst>
                  <a:lin scaled="0"/>
                </a:gra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sz="2400" b="1">
                <a:solidFill>
                  <a:srgbClr val="002060"/>
                </a:solidFill>
                <a:latin typeface="Times New Roman" panose="02020603050405020304" charset="0"/>
                <a:cs typeface="Times New Roman" panose="02020603050405020304" charset="0"/>
                <a:sym typeface="+mn-ea"/>
              </a:rPr>
              <a:t>ФГОС  2009,2010 года</a:t>
            </a:r>
          </a:p>
        </p:txBody>
      </p:sp>
      <p:sp>
        <p:nvSpPr>
          <p:cNvPr id="8" name="Прямоугольник 7"/>
          <p:cNvSpPr/>
          <p:nvPr/>
        </p:nvSpPr>
        <p:spPr>
          <a:xfrm>
            <a:off x="7725410" y="2565400"/>
            <a:ext cx="4278630" cy="4060825"/>
          </a:xfrm>
          <a:prstGeom prst="rect">
            <a:avLst/>
          </a:prstGeom>
          <a:noFill/>
          <a:ln w="38100"/>
          <a:extLst>
            <a:ext uri="{909E8E84-426E-40DD-AFC4-6F175D3DCCD1}">
              <a14:hiddenFill xmlns:a14="http://schemas.microsoft.com/office/drawing/2010/main">
                <a:gradFill>
                  <a:gsLst>
                    <a:gs pos="0">
                      <a:srgbClr val="FBFB11"/>
                    </a:gs>
                    <a:gs pos="100000">
                      <a:srgbClr val="838309"/>
                    </a:gs>
                  </a:gsLst>
                  <a:lin scaled="0"/>
                </a:gra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b="1">
                <a:solidFill>
                  <a:srgbClr val="002060"/>
                </a:solidFill>
                <a:latin typeface="Times New Roman" panose="02020603050405020304" charset="0"/>
                <a:cs typeface="Times New Roman" panose="02020603050405020304" charset="0"/>
                <a:sym typeface="+mn-ea"/>
              </a:rPr>
              <a:t>ПРЕДМЕТНЫЕ РЕЗУЛЬТАТЫ</a:t>
            </a:r>
          </a:p>
          <a:p>
            <a:pPr algn="l"/>
            <a:r>
              <a:rPr lang="ru-RU" altLang="en-US" sz="2000">
                <a:solidFill>
                  <a:srgbClr val="002060"/>
                </a:solidFill>
                <a:latin typeface="Times New Roman" panose="02020603050405020304" charset="0"/>
                <a:cs typeface="Times New Roman" panose="02020603050405020304" charset="0"/>
                <a:sym typeface="+mn-ea"/>
              </a:rPr>
              <a:t>НЕ сформулированыс учетом системно-деятельностного подхода;</a:t>
            </a:r>
          </a:p>
          <a:p>
            <a:pPr algn="l"/>
            <a:r>
              <a:rPr lang="ru-RU" altLang="en-US" sz="2000">
                <a:solidFill>
                  <a:srgbClr val="002060"/>
                </a:solidFill>
                <a:latin typeface="Times New Roman" panose="02020603050405020304" charset="0"/>
                <a:cs typeface="Times New Roman" panose="02020603050405020304" charset="0"/>
                <a:sym typeface="+mn-ea"/>
              </a:rPr>
              <a:t>НЕ учитываются результаты процедур оценки качества образования;</a:t>
            </a:r>
          </a:p>
          <a:p>
            <a:pPr algn="l"/>
            <a:r>
              <a:rPr lang="ru-RU" altLang="en-US" sz="2000">
                <a:solidFill>
                  <a:srgbClr val="002060"/>
                </a:solidFill>
                <a:latin typeface="Times New Roman" panose="02020603050405020304" charset="0"/>
                <a:cs typeface="Times New Roman" panose="02020603050405020304" charset="0"/>
                <a:sym typeface="+mn-ea"/>
              </a:rPr>
              <a:t>НЕ определяют минимум содержания образования;</a:t>
            </a:r>
          </a:p>
          <a:p>
            <a:pPr algn="l"/>
            <a:r>
              <a:rPr lang="ru-RU" altLang="en-US" sz="2000">
                <a:solidFill>
                  <a:srgbClr val="002060"/>
                </a:solidFill>
                <a:latin typeface="Times New Roman" panose="02020603050405020304" charset="0"/>
                <a:cs typeface="Times New Roman" panose="02020603050405020304" charset="0"/>
                <a:sym typeface="+mn-ea"/>
              </a:rPr>
              <a:t>НЕ ситематизированы;</a:t>
            </a:r>
          </a:p>
          <a:p>
            <a:pPr algn="l"/>
            <a:r>
              <a:rPr lang="ru-RU" altLang="en-US" sz="2000">
                <a:solidFill>
                  <a:srgbClr val="002060"/>
                </a:solidFill>
                <a:latin typeface="Times New Roman" panose="02020603050405020304" charset="0"/>
                <a:cs typeface="Times New Roman" panose="02020603050405020304" charset="0"/>
                <a:sym typeface="+mn-ea"/>
              </a:rPr>
              <a:t>НЕ конкретизированы</a:t>
            </a:r>
          </a:p>
          <a:p>
            <a:pPr algn="l"/>
            <a:r>
              <a:rPr lang="ru-RU" altLang="en-US" sz="2000">
                <a:latin typeface="Times New Roman" panose="02020603050405020304" charset="0"/>
                <a:cs typeface="Times New Roman" panose="02020603050405020304" charset="0"/>
                <a:sym typeface="+mn-ea"/>
              </a:rPr>
              <a:t>НЕ систематизированы</a:t>
            </a:r>
            <a:endParaRPr lang="ru-RU" altLang="en-US" sz="2000">
              <a:solidFill>
                <a:schemeClr val="tx1"/>
              </a:solidFill>
              <a:latin typeface="Times New Roman" panose="02020603050405020304" charset="0"/>
              <a:cs typeface="Times New Roman" panose="02020603050405020304" charset="0"/>
              <a:sym typeface="+mn-ea"/>
            </a:endParaRPr>
          </a:p>
          <a:p>
            <a:pPr algn="l"/>
            <a:r>
              <a:rPr lang="ru-RU" altLang="en-US">
                <a:latin typeface="Times New Roman" panose="02020603050405020304" charset="0"/>
                <a:cs typeface="Times New Roman" panose="02020603050405020304" charset="0"/>
                <a:sym typeface="+mn-ea"/>
              </a:rPr>
              <a:t>НЕ конкретизированы</a:t>
            </a:r>
            <a:endParaRPr lang="ru-RU" altLang="en-US"/>
          </a:p>
          <a:p>
            <a:pPr algn="ctr"/>
            <a:endParaRPr lang="ru-RU" altLang="en-US">
              <a:solidFill>
                <a:srgbClr val="002060"/>
              </a:solidFill>
              <a:latin typeface="Times New Roman" panose="02020603050405020304" charset="0"/>
              <a:cs typeface="Times New Roman" panose="02020603050405020304" charset="0"/>
              <a:sym typeface="+mn-ea"/>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14375" y="513715"/>
            <a:ext cx="10515600" cy="748665"/>
          </a:xfrm>
        </p:spPr>
        <p:txBody>
          <a:bodyPr>
            <a:normAutofit fontScale="90000"/>
          </a:bodyPr>
          <a:lstStyle/>
          <a:p>
            <a:pPr algn="ctr"/>
            <a:r>
              <a:rPr lang="ru-RU" altLang="en-US" sz="2665" b="1">
                <a:solidFill>
                  <a:srgbClr val="C00000"/>
                </a:solidFill>
                <a:latin typeface="Times New Roman" panose="02020603050405020304" charset="0"/>
                <a:cs typeface="Times New Roman" panose="02020603050405020304" charset="0"/>
              </a:rPr>
              <a:t>Отличие в содержании учебного предмета </a:t>
            </a:r>
            <a:br>
              <a:rPr lang="ru-RU" altLang="en-US" sz="2665" b="1">
                <a:solidFill>
                  <a:srgbClr val="C00000"/>
                </a:solidFill>
                <a:latin typeface="Times New Roman" panose="02020603050405020304" charset="0"/>
                <a:cs typeface="Times New Roman" panose="02020603050405020304" charset="0"/>
              </a:rPr>
            </a:br>
            <a:r>
              <a:rPr lang="ru-RU" altLang="en-US" sz="2665" b="1">
                <a:solidFill>
                  <a:srgbClr val="C00000"/>
                </a:solidFill>
                <a:latin typeface="Times New Roman" panose="02020603050405020304" charset="0"/>
                <a:cs typeface="Times New Roman" panose="02020603050405020304" charset="0"/>
              </a:rPr>
              <a:t>«Физическая культура»</a:t>
            </a:r>
          </a:p>
        </p:txBody>
      </p:sp>
      <p:sp>
        <p:nvSpPr>
          <p:cNvPr id="4" name="Прямоугольник 3"/>
          <p:cNvSpPr/>
          <p:nvPr/>
        </p:nvSpPr>
        <p:spPr>
          <a:xfrm>
            <a:off x="714375" y="1990725"/>
            <a:ext cx="5118100" cy="4684395"/>
          </a:xfrm>
          <a:prstGeom prst="rect">
            <a:avLst/>
          </a:prstGeom>
          <a:noFill/>
          <a:ln w="38100">
            <a:gradFill>
              <a:gsLst>
                <a:gs pos="0">
                  <a:srgbClr val="E30000"/>
                </a:gs>
                <a:gs pos="100000">
                  <a:srgbClr val="760303"/>
                </a:gs>
              </a:gsLst>
            </a:gra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ltLang="en-US">
              <a:solidFill>
                <a:srgbClr val="C00000"/>
              </a:solidFill>
            </a:endParaRPr>
          </a:p>
          <a:p>
            <a:pPr algn="ctr"/>
            <a:r>
              <a:rPr lang="ru-RU" altLang="en-US" sz="2000" b="1">
                <a:solidFill>
                  <a:srgbClr val="C00000"/>
                </a:solidFill>
                <a:latin typeface="Times New Roman" panose="02020603050405020304" charset="0"/>
                <a:cs typeface="Times New Roman" panose="02020603050405020304" charset="0"/>
              </a:rPr>
              <a:t>Конкретно расписано на каждый класс</a:t>
            </a:r>
          </a:p>
          <a:p>
            <a:pPr algn="ctr"/>
            <a:r>
              <a:rPr lang="ru-RU" altLang="en-US" b="1">
                <a:solidFill>
                  <a:srgbClr val="C00000"/>
                </a:solidFill>
                <a:latin typeface="Times New Roman" panose="02020603050405020304" charset="0"/>
                <a:cs typeface="Times New Roman" panose="02020603050405020304" charset="0"/>
              </a:rPr>
              <a:t>1 класс</a:t>
            </a:r>
          </a:p>
          <a:p>
            <a:pPr algn="ctr"/>
            <a:r>
              <a:rPr lang="ru-RU" altLang="en-US">
                <a:solidFill>
                  <a:srgbClr val="C00000"/>
                </a:solidFill>
                <a:latin typeface="Times New Roman" panose="02020603050405020304" charset="0"/>
                <a:cs typeface="Times New Roman" panose="02020603050405020304" charset="0"/>
              </a:rPr>
              <a:t>Знания о физической культуре</a:t>
            </a:r>
          </a:p>
          <a:p>
            <a:pPr algn="ctr"/>
            <a:r>
              <a:rPr lang="ru-RU" altLang="en-US">
                <a:solidFill>
                  <a:srgbClr val="C00000"/>
                </a:solidFill>
                <a:latin typeface="Times New Roman" panose="02020603050405020304" charset="0"/>
                <a:cs typeface="Times New Roman" panose="02020603050405020304" charset="0"/>
              </a:rPr>
              <a:t>Способы физкультурной деятельности</a:t>
            </a:r>
          </a:p>
          <a:p>
            <a:pPr algn="ctr"/>
            <a:r>
              <a:rPr lang="ru-RU" altLang="en-US">
                <a:solidFill>
                  <a:srgbClr val="C00000"/>
                </a:solidFill>
                <a:latin typeface="Times New Roman" panose="02020603050405020304" charset="0"/>
                <a:cs typeface="Times New Roman" panose="02020603050405020304" charset="0"/>
              </a:rPr>
              <a:t>Физическое совершенствование</a:t>
            </a:r>
          </a:p>
          <a:p>
            <a:pPr algn="ctr"/>
            <a:r>
              <a:rPr lang="ru-RU" altLang="en-US">
                <a:solidFill>
                  <a:srgbClr val="C00000"/>
                </a:solidFill>
                <a:latin typeface="Times New Roman" panose="02020603050405020304" charset="0"/>
                <a:cs typeface="Times New Roman" panose="02020603050405020304" charset="0"/>
              </a:rPr>
              <a:t>2 класс</a:t>
            </a:r>
          </a:p>
          <a:p>
            <a:pPr algn="ctr"/>
            <a:r>
              <a:rPr lang="ru-RU" altLang="en-US">
                <a:solidFill>
                  <a:srgbClr val="C00000"/>
                </a:solidFill>
                <a:latin typeface="Times New Roman" panose="02020603050405020304" charset="0"/>
                <a:cs typeface="Times New Roman" panose="02020603050405020304" charset="0"/>
                <a:sym typeface="+mn-ea"/>
              </a:rPr>
              <a:t>Знания о физической культуре</a:t>
            </a:r>
            <a:endParaRPr lang="ru-RU" altLang="en-US">
              <a:solidFill>
                <a:srgbClr val="C00000"/>
              </a:solidFill>
              <a:latin typeface="Times New Roman" panose="02020603050405020304" charset="0"/>
              <a:cs typeface="Times New Roman" panose="02020603050405020304" charset="0"/>
            </a:endParaRPr>
          </a:p>
          <a:p>
            <a:pPr algn="ctr"/>
            <a:r>
              <a:rPr lang="ru-RU" altLang="en-US">
                <a:solidFill>
                  <a:srgbClr val="C00000"/>
                </a:solidFill>
                <a:latin typeface="Times New Roman" panose="02020603050405020304" charset="0"/>
                <a:cs typeface="Times New Roman" panose="02020603050405020304" charset="0"/>
                <a:sym typeface="+mn-ea"/>
              </a:rPr>
              <a:t>Способы физкультурной деятельности</a:t>
            </a:r>
            <a:endParaRPr lang="ru-RU" altLang="en-US">
              <a:solidFill>
                <a:srgbClr val="C00000"/>
              </a:solidFill>
              <a:latin typeface="Times New Roman" panose="02020603050405020304" charset="0"/>
              <a:cs typeface="Times New Roman" panose="02020603050405020304" charset="0"/>
            </a:endParaRPr>
          </a:p>
          <a:p>
            <a:pPr algn="ctr"/>
            <a:r>
              <a:rPr lang="ru-RU" altLang="en-US">
                <a:solidFill>
                  <a:srgbClr val="C00000"/>
                </a:solidFill>
                <a:latin typeface="Times New Roman" panose="02020603050405020304" charset="0"/>
                <a:cs typeface="Times New Roman" panose="02020603050405020304" charset="0"/>
                <a:sym typeface="+mn-ea"/>
              </a:rPr>
              <a:t>Физическое совершенствование</a:t>
            </a:r>
            <a:endParaRPr lang="ru-RU" altLang="en-US">
              <a:solidFill>
                <a:srgbClr val="C00000"/>
              </a:solidFill>
              <a:latin typeface="Times New Roman" panose="02020603050405020304" charset="0"/>
              <a:cs typeface="Times New Roman" panose="02020603050405020304" charset="0"/>
            </a:endParaRPr>
          </a:p>
          <a:p>
            <a:pPr algn="ctr"/>
            <a:r>
              <a:rPr lang="ru-RU" altLang="en-US">
                <a:solidFill>
                  <a:srgbClr val="C00000"/>
                </a:solidFill>
                <a:latin typeface="Times New Roman" panose="02020603050405020304" charset="0"/>
                <a:cs typeface="Times New Roman" panose="02020603050405020304" charset="0"/>
                <a:sym typeface="+mn-ea"/>
              </a:rPr>
              <a:t>3 класс</a:t>
            </a:r>
            <a:endParaRPr lang="ru-RU" altLang="en-US">
              <a:solidFill>
                <a:srgbClr val="C00000"/>
              </a:solidFill>
              <a:latin typeface="Times New Roman" panose="02020603050405020304" charset="0"/>
              <a:cs typeface="Times New Roman" panose="02020603050405020304" charset="0"/>
            </a:endParaRPr>
          </a:p>
          <a:p>
            <a:pPr algn="ctr"/>
            <a:r>
              <a:rPr lang="ru-RU" altLang="en-US">
                <a:solidFill>
                  <a:srgbClr val="C00000"/>
                </a:solidFill>
                <a:latin typeface="Times New Roman" panose="02020603050405020304" charset="0"/>
                <a:cs typeface="Times New Roman" panose="02020603050405020304" charset="0"/>
                <a:sym typeface="+mn-ea"/>
              </a:rPr>
              <a:t>Знания о физической культуре</a:t>
            </a:r>
            <a:endParaRPr lang="ru-RU" altLang="en-US">
              <a:solidFill>
                <a:srgbClr val="C00000"/>
              </a:solidFill>
              <a:latin typeface="Times New Roman" panose="02020603050405020304" charset="0"/>
              <a:cs typeface="Times New Roman" panose="02020603050405020304" charset="0"/>
            </a:endParaRPr>
          </a:p>
          <a:p>
            <a:pPr algn="ctr"/>
            <a:r>
              <a:rPr lang="ru-RU" altLang="en-US">
                <a:solidFill>
                  <a:srgbClr val="C00000"/>
                </a:solidFill>
                <a:latin typeface="Times New Roman" panose="02020603050405020304" charset="0"/>
                <a:cs typeface="Times New Roman" panose="02020603050405020304" charset="0"/>
                <a:sym typeface="+mn-ea"/>
              </a:rPr>
              <a:t>Способы физкультурной деятельности</a:t>
            </a:r>
            <a:endParaRPr lang="ru-RU" altLang="en-US">
              <a:solidFill>
                <a:srgbClr val="C00000"/>
              </a:solidFill>
              <a:latin typeface="Times New Roman" panose="02020603050405020304" charset="0"/>
              <a:cs typeface="Times New Roman" panose="02020603050405020304" charset="0"/>
            </a:endParaRPr>
          </a:p>
          <a:p>
            <a:pPr algn="ctr"/>
            <a:r>
              <a:rPr lang="ru-RU" altLang="en-US">
                <a:solidFill>
                  <a:srgbClr val="C00000"/>
                </a:solidFill>
                <a:latin typeface="Times New Roman" panose="02020603050405020304" charset="0"/>
                <a:cs typeface="Times New Roman" panose="02020603050405020304" charset="0"/>
                <a:sym typeface="+mn-ea"/>
              </a:rPr>
              <a:t>Физическое совершенствование</a:t>
            </a:r>
            <a:endParaRPr lang="ru-RU" altLang="en-US">
              <a:solidFill>
                <a:srgbClr val="C00000"/>
              </a:solidFill>
              <a:latin typeface="Times New Roman" panose="02020603050405020304" charset="0"/>
              <a:cs typeface="Times New Roman" panose="02020603050405020304" charset="0"/>
            </a:endParaRPr>
          </a:p>
          <a:p>
            <a:pPr algn="ctr"/>
            <a:r>
              <a:rPr lang="ru-RU" altLang="en-US">
                <a:solidFill>
                  <a:srgbClr val="C00000"/>
                </a:solidFill>
                <a:latin typeface="Times New Roman" panose="02020603050405020304" charset="0"/>
                <a:cs typeface="Times New Roman" panose="02020603050405020304" charset="0"/>
                <a:sym typeface="+mn-ea"/>
              </a:rPr>
              <a:t>4 класс</a:t>
            </a:r>
            <a:endParaRPr lang="ru-RU" altLang="en-US">
              <a:solidFill>
                <a:srgbClr val="C00000"/>
              </a:solidFill>
              <a:latin typeface="Times New Roman" panose="02020603050405020304" charset="0"/>
              <a:cs typeface="Times New Roman" panose="02020603050405020304" charset="0"/>
            </a:endParaRPr>
          </a:p>
          <a:p>
            <a:pPr algn="ctr"/>
            <a:r>
              <a:rPr lang="ru-RU" altLang="en-US">
                <a:solidFill>
                  <a:srgbClr val="C00000"/>
                </a:solidFill>
                <a:latin typeface="Times New Roman" panose="02020603050405020304" charset="0"/>
                <a:cs typeface="Times New Roman" panose="02020603050405020304" charset="0"/>
                <a:sym typeface="+mn-ea"/>
              </a:rPr>
              <a:t>Знания о физической культуре</a:t>
            </a:r>
            <a:endParaRPr lang="ru-RU" altLang="en-US">
              <a:solidFill>
                <a:srgbClr val="C00000"/>
              </a:solidFill>
              <a:latin typeface="Times New Roman" panose="02020603050405020304" charset="0"/>
              <a:cs typeface="Times New Roman" panose="02020603050405020304" charset="0"/>
            </a:endParaRPr>
          </a:p>
          <a:p>
            <a:pPr algn="ctr"/>
            <a:r>
              <a:rPr lang="ru-RU" altLang="en-US">
                <a:solidFill>
                  <a:srgbClr val="C00000"/>
                </a:solidFill>
                <a:latin typeface="Times New Roman" panose="02020603050405020304" charset="0"/>
                <a:cs typeface="Times New Roman" panose="02020603050405020304" charset="0"/>
                <a:sym typeface="+mn-ea"/>
              </a:rPr>
              <a:t>Способы физкультурной деятельности</a:t>
            </a:r>
            <a:endParaRPr lang="ru-RU" altLang="en-US">
              <a:solidFill>
                <a:srgbClr val="C00000"/>
              </a:solidFill>
              <a:latin typeface="Times New Roman" panose="02020603050405020304" charset="0"/>
              <a:cs typeface="Times New Roman" panose="02020603050405020304" charset="0"/>
            </a:endParaRPr>
          </a:p>
          <a:p>
            <a:pPr algn="ctr"/>
            <a:r>
              <a:rPr lang="ru-RU" altLang="en-US">
                <a:solidFill>
                  <a:srgbClr val="C00000"/>
                </a:solidFill>
                <a:latin typeface="Times New Roman" panose="02020603050405020304" charset="0"/>
                <a:cs typeface="Times New Roman" panose="02020603050405020304" charset="0"/>
                <a:sym typeface="+mn-ea"/>
              </a:rPr>
              <a:t>Физическое совершенствование</a:t>
            </a:r>
            <a:endParaRPr lang="ru-RU" altLang="en-US">
              <a:solidFill>
                <a:srgbClr val="C00000"/>
              </a:solidFill>
              <a:latin typeface="Times New Roman" panose="02020603050405020304" charset="0"/>
              <a:cs typeface="Times New Roman" panose="02020603050405020304" charset="0"/>
            </a:endParaRPr>
          </a:p>
          <a:p>
            <a:pPr algn="ctr"/>
            <a:endParaRPr lang="ru-RU" altLang="en-US">
              <a:solidFill>
                <a:srgbClr val="C00000"/>
              </a:solidFill>
              <a:latin typeface="Times New Roman" panose="02020603050405020304" charset="0"/>
              <a:cs typeface="Times New Roman" panose="02020603050405020304" charset="0"/>
            </a:endParaRPr>
          </a:p>
        </p:txBody>
      </p:sp>
      <p:sp>
        <p:nvSpPr>
          <p:cNvPr id="5" name="Прямоугольник 4"/>
          <p:cNvSpPr/>
          <p:nvPr/>
        </p:nvSpPr>
        <p:spPr>
          <a:xfrm>
            <a:off x="6278245" y="2920365"/>
            <a:ext cx="5327015" cy="3435350"/>
          </a:xfrm>
          <a:prstGeom prst="rect">
            <a:avLst/>
          </a:prstGeom>
          <a:noFill/>
          <a:ln w="38100"/>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ltLang="en-US"/>
          </a:p>
        </p:txBody>
      </p:sp>
      <p:sp>
        <p:nvSpPr>
          <p:cNvPr id="6" name="Прямоугольник 5"/>
          <p:cNvSpPr/>
          <p:nvPr/>
        </p:nvSpPr>
        <p:spPr>
          <a:xfrm>
            <a:off x="638175" y="1262380"/>
            <a:ext cx="5080635" cy="553720"/>
          </a:xfrm>
          <a:prstGeom prst="rect">
            <a:avLst/>
          </a:prstGeom>
          <a:noFill/>
          <a:ln w="38100">
            <a:gradFill>
              <a:gsLst>
                <a:gs pos="0">
                  <a:srgbClr val="E30000"/>
                </a:gs>
                <a:gs pos="100000">
                  <a:srgbClr val="760303"/>
                </a:gs>
              </a:gsLst>
            </a:gradFill>
          </a:ln>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b="1">
                <a:solidFill>
                  <a:srgbClr val="C00000"/>
                </a:solidFill>
                <a:latin typeface="Times New Roman" panose="02020603050405020304" charset="0"/>
                <a:cs typeface="Times New Roman" panose="02020603050405020304" charset="0"/>
                <a:sym typeface="+mn-ea"/>
              </a:rPr>
              <a:t>ФГОС начального общего   образования </a:t>
            </a:r>
          </a:p>
          <a:p>
            <a:pPr algn="ctr"/>
            <a:r>
              <a:rPr lang="ru-RU" altLang="en-US" b="1">
                <a:solidFill>
                  <a:srgbClr val="C00000"/>
                </a:solidFill>
                <a:latin typeface="Times New Roman" panose="02020603050405020304" charset="0"/>
                <a:cs typeface="Times New Roman" panose="02020603050405020304" charset="0"/>
                <a:sym typeface="+mn-ea"/>
              </a:rPr>
              <a:t>2021 года</a:t>
            </a:r>
            <a:endParaRPr lang="ru-RU" altLang="en-US"/>
          </a:p>
        </p:txBody>
      </p:sp>
      <p:sp>
        <p:nvSpPr>
          <p:cNvPr id="7" name="Прямоугольник 6"/>
          <p:cNvSpPr/>
          <p:nvPr/>
        </p:nvSpPr>
        <p:spPr>
          <a:xfrm>
            <a:off x="6309360" y="1436370"/>
            <a:ext cx="5264150" cy="553720"/>
          </a:xfrm>
          <a:prstGeom prst="rect">
            <a:avLst/>
          </a:prstGeom>
          <a:noFill/>
          <a:ln w="38100"/>
          <a:extLst>
            <a:ext uri="{909E8E84-426E-40DD-AFC4-6F175D3DCCD1}">
              <a14:hiddenFill xmlns:a14="http://schemas.microsoft.com/office/drawing/2010/main">
                <a:solidFill>
                  <a:schemeClr val="accent1"/>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en-US" b="1">
                <a:solidFill>
                  <a:srgbClr val="002060"/>
                </a:solidFill>
                <a:latin typeface="Times New Roman" panose="02020603050405020304" charset="0"/>
                <a:cs typeface="Times New Roman" panose="02020603050405020304" charset="0"/>
                <a:sym typeface="+mn-ea"/>
              </a:rPr>
              <a:t>ФГОС начального общего образования 2009 года</a:t>
            </a:r>
          </a:p>
        </p:txBody>
      </p:sp>
      <p:sp>
        <p:nvSpPr>
          <p:cNvPr id="8" name="Текстовое поле 7"/>
          <p:cNvSpPr txBox="1"/>
          <p:nvPr/>
        </p:nvSpPr>
        <p:spPr>
          <a:xfrm>
            <a:off x="6572250" y="3385185"/>
            <a:ext cx="4739005" cy="1938020"/>
          </a:xfrm>
          <a:prstGeom prst="rect">
            <a:avLst/>
          </a:prstGeom>
          <a:noFill/>
        </p:spPr>
        <p:txBody>
          <a:bodyPr wrap="square" rtlCol="0" anchor="t">
            <a:spAutoFit/>
          </a:bodyPr>
          <a:lstStyle/>
          <a:p>
            <a:pPr algn="ctr"/>
            <a:r>
              <a:rPr lang="ru-RU" altLang="en-US" sz="2000" b="1">
                <a:gradFill>
                  <a:gsLst>
                    <a:gs pos="0">
                      <a:srgbClr val="012D86"/>
                    </a:gs>
                    <a:gs pos="100000">
                      <a:srgbClr val="0E2557"/>
                    </a:gs>
                  </a:gsLst>
                  <a:lin scaled="0"/>
                </a:gradFill>
                <a:sym typeface="+mn-ea"/>
              </a:rPr>
              <a:t>1-4 класс </a:t>
            </a:r>
          </a:p>
          <a:p>
            <a:pPr algn="ctr"/>
            <a:r>
              <a:rPr lang="ru-RU" altLang="en-US" sz="2000" b="1">
                <a:gradFill>
                  <a:gsLst>
                    <a:gs pos="0">
                      <a:srgbClr val="012D86"/>
                    </a:gs>
                    <a:gs pos="100000">
                      <a:srgbClr val="0E2557"/>
                    </a:gs>
                  </a:gsLst>
                  <a:lin scaled="0"/>
                </a:gradFill>
                <a:sym typeface="+mn-ea"/>
              </a:rPr>
              <a:t>Знания о физической культуре</a:t>
            </a:r>
            <a:endParaRPr lang="ru-RU" altLang="en-US" sz="2000" b="1">
              <a:gradFill>
                <a:gsLst>
                  <a:gs pos="0">
                    <a:srgbClr val="012D86"/>
                  </a:gs>
                  <a:gs pos="100000">
                    <a:srgbClr val="0E2557"/>
                  </a:gs>
                </a:gsLst>
                <a:lin scaled="0"/>
              </a:gradFill>
            </a:endParaRPr>
          </a:p>
          <a:p>
            <a:pPr algn="ctr"/>
            <a:r>
              <a:rPr lang="ru-RU" altLang="en-US" sz="2000" b="1">
                <a:gradFill>
                  <a:gsLst>
                    <a:gs pos="0">
                      <a:srgbClr val="012D86"/>
                    </a:gs>
                    <a:gs pos="100000">
                      <a:srgbClr val="0E2557"/>
                    </a:gs>
                  </a:gsLst>
                  <a:lin scaled="0"/>
                </a:gradFill>
                <a:sym typeface="+mn-ea"/>
              </a:rPr>
              <a:t>Способы физкультурной деятельности</a:t>
            </a:r>
            <a:endParaRPr lang="ru-RU" altLang="en-US" sz="2000" b="1">
              <a:gradFill>
                <a:gsLst>
                  <a:gs pos="0">
                    <a:srgbClr val="012D86"/>
                  </a:gs>
                  <a:gs pos="100000">
                    <a:srgbClr val="0E2557"/>
                  </a:gs>
                </a:gsLst>
                <a:lin scaled="0"/>
              </a:gradFill>
            </a:endParaRPr>
          </a:p>
          <a:p>
            <a:pPr algn="ctr"/>
            <a:r>
              <a:rPr lang="ru-RU" altLang="en-US" sz="2000" b="1">
                <a:gradFill>
                  <a:gsLst>
                    <a:gs pos="0">
                      <a:srgbClr val="012D86"/>
                    </a:gs>
                    <a:gs pos="100000">
                      <a:srgbClr val="0E2557"/>
                    </a:gs>
                  </a:gsLst>
                  <a:lin scaled="0"/>
                </a:gradFill>
                <a:sym typeface="+mn-ea"/>
              </a:rPr>
              <a:t>Физическое совершенствование</a:t>
            </a:r>
          </a:p>
          <a:p>
            <a:pPr algn="ctr"/>
            <a:endParaRPr lang="ru-RU" altLang="en-US" sz="2000" b="1">
              <a:gradFill>
                <a:gsLst>
                  <a:gs pos="0">
                    <a:srgbClr val="012D86"/>
                  </a:gs>
                  <a:gs pos="100000">
                    <a:srgbClr val="0E2557"/>
                  </a:gs>
                </a:gsLst>
                <a:lin scaled="0"/>
              </a:gradFill>
              <a:sym typeface="+mn-ea"/>
            </a:endParaRPr>
          </a:p>
          <a:p>
            <a:pPr algn="ctr"/>
            <a:endParaRPr lang="ru-RU" altLang="en-US" sz="2000" b="1">
              <a:gradFill>
                <a:gsLst>
                  <a:gs pos="0">
                    <a:srgbClr val="012D86"/>
                  </a:gs>
                  <a:gs pos="100000">
                    <a:srgbClr val="0E2557"/>
                  </a:gs>
                </a:gsLst>
                <a:lin scaled="0"/>
              </a:gradFill>
              <a:sym typeface="+mn-ea"/>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Calibri"/>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微软雅黑"/>
        <a:ea typeface=""/>
        <a:cs typeface=""/>
        <a:font script="Jpan" typeface="游ゴシック Light"/>
        <a:font script="Hang" typeface="맑은 고딕"/>
        <a:font script="Hans" typeface="微软雅黑"/>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微软雅黑"/>
        <a:ea typeface=""/>
        <a:cs typeface=""/>
        <a:font script="Jpan" typeface="游ゴシック"/>
        <a:font script="Hang" typeface="맑은 고딕"/>
        <a:font script="Hans" typeface="微软雅黑"/>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27</TotalTime>
  <Words>1007</Words>
  <Application>Microsoft Office PowerPoint</Application>
  <PresentationFormat>Произвольный</PresentationFormat>
  <Paragraphs>230</Paragraphs>
  <Slides>20</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20</vt:i4>
      </vt:variant>
    </vt:vector>
  </HeadingPairs>
  <TitlesOfParts>
    <vt:vector size="21" baseType="lpstr">
      <vt:lpstr>Office Theme</vt:lpstr>
      <vt:lpstr>Федеральный государственный образовательный стандарт стандарт 2021 года</vt:lpstr>
      <vt:lpstr>ФГОС 2021 года    и   ФГОС 2009, 2010г.</vt:lpstr>
      <vt:lpstr>ФГОС 2021 года    и   ФГОС 2009, 2010г. ведущие сходства и отличия </vt:lpstr>
      <vt:lpstr>ФГОС 2021 : введенные понятия </vt:lpstr>
      <vt:lpstr>Презентация PowerPoint</vt:lpstr>
      <vt:lpstr>ОТЛИЧИЯ Новый формат представления результатов осноения основной образовательной программы</vt:lpstr>
      <vt:lpstr>ОТЛИЧИЯ Новый формат представления личностных и метапредметных результатов освоения основной  образовательной прораммы</vt:lpstr>
      <vt:lpstr>ОТЛИЧИЯ Новый формат представления ПРЕДМЕТНЫХ результатов освоения основной  образовательной прораммы </vt:lpstr>
      <vt:lpstr>Отличие в содержании учебного предмета  «Физическая культура»</vt:lpstr>
      <vt:lpstr>ОТЛИЧИЕ Планируемые результаты освоения обучающимися учебного предмета «Физическая культура»</vt:lpstr>
      <vt:lpstr>ОТЛИЧИЕ Планируемые результаты освоения обучающимися учебного предмета «Физическая культура» </vt:lpstr>
      <vt:lpstr>ОТЛИЧИЕ Планируемые результаты освоения обучающимися учебного предмета «Физическая культура» </vt:lpstr>
      <vt:lpstr>Отличие в содержании учебного предмета  «Физическая культура» </vt:lpstr>
      <vt:lpstr>Отличие в содержании учебного предмета  «Физическая культура» </vt:lpstr>
      <vt:lpstr>Модуль «Спорт» (30 ч) </vt:lpstr>
      <vt:lpstr>В целях усиления мотивационной составляющей учебного  предмета, придания ей личностно значимого смысла, содержание Примерной рабочей программы представляется системой  модулей, которые входят структурными компонентами в раздел «Физическое совершенствование».</vt:lpstr>
      <vt:lpstr>Инвариантные модули включают в себя содержание базовых видов спорта: гимнастика, лёгкая атлетика, зимние виды спорта (на примере лыжной подготовки), спортивные игры, плавание.  Данные модули в своём предметном содержании  ориентируются на всестороннюю физическую подготовленность учащихся, освоение ими технических действий и физических упражнений, содействующих обогащению двигательного опыта.</vt:lpstr>
      <vt:lpstr>Вариативные модули объединены в Примерной рабочей программе модулем «Спорт», содержание которого разрабатывается образовательной организацией на основе Примерных модульных программ по физической культуре для общеобразовательных организаций, рекомендуемых Министерством просвещения Российской Федерации. Основной содержательной направленностью вариативных модулей является подготовка учащихся к выполнению нормативных требований Всероссийского физкультурно-спортивного комплекса ГТО, активное вовлечение их в соревновательную деятельность.</vt:lpstr>
      <vt:lpstr>МЕСТО УЧЕБНОГО ПРЕДМЕТА «ФИЗИЧЕСКАЯ КУЛЬТУРА»  В  УЧЕБНОМ ПЛАНЕ</vt:lpstr>
      <vt:lpstr>При разработке рабочей программы в тематическом плани- ровании должны быть учтены возможности использования  электронных (цифровых) образовательных ресурсов, являющихся учебно-методическими материалами (мультимедийные программы, электронные учебники и задачники, электронные библиотеки, виртуальные лаборатории, игровые программы, коллекции цифровых образовательных ресурсов), используемых для обучения и воспитания различных групп пользователей, представленных в электронном (цифровом) виде и реализующих дидактические возможности ИКТ, содержание которых соответствует законодательству об образовании.</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
  <cp:lastModifiedBy>accer2</cp:lastModifiedBy>
  <cp:revision>7</cp:revision>
  <dcterms:created xsi:type="dcterms:W3CDTF">2022-03-21T15:37:00Z</dcterms:created>
  <dcterms:modified xsi:type="dcterms:W3CDTF">2022-03-23T05:31:42Z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1049-11.2.0.11029</vt:lpwstr>
  </property>
  <property fmtid="{D5CDD505-2E9C-101B-9397-08002B2CF9AE}" pid="3" name="ICV">
    <vt:lpwstr>9C2D6341A29E40E88C04D8B3E9EBC207</vt:lpwstr>
  </property>
</Properties>
</file>

<file path=docProps/thumbnail.jpeg>
</file>