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64" autoAdjust="0"/>
  </p:normalViewPr>
  <p:slideViewPr>
    <p:cSldViewPr snapToGrid="0">
      <p:cViewPr varScale="1">
        <p:scale>
          <a:sx n="69" d="100"/>
          <a:sy n="69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E1483-19CB-47C4-B0F1-18BB59EEB5B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7F1A-7105-4C2A-B52D-C64E8B11D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040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E1483-19CB-47C4-B0F1-18BB59EEB5B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7F1A-7105-4C2A-B52D-C64E8B11D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21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E1483-19CB-47C4-B0F1-18BB59EEB5B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7F1A-7105-4C2A-B52D-C64E8B11D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887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E1483-19CB-47C4-B0F1-18BB59EEB5B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7F1A-7105-4C2A-B52D-C64E8B11D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66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E1483-19CB-47C4-B0F1-18BB59EEB5B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7F1A-7105-4C2A-B52D-C64E8B11D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83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E1483-19CB-47C4-B0F1-18BB59EEB5B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7F1A-7105-4C2A-B52D-C64E8B11D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945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E1483-19CB-47C4-B0F1-18BB59EEB5B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7F1A-7105-4C2A-B52D-C64E8B11D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97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E1483-19CB-47C4-B0F1-18BB59EEB5B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7F1A-7105-4C2A-B52D-C64E8B11D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717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E1483-19CB-47C4-B0F1-18BB59EEB5B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7F1A-7105-4C2A-B52D-C64E8B11D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268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E1483-19CB-47C4-B0F1-18BB59EEB5B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7F1A-7105-4C2A-B52D-C64E8B11D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015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E1483-19CB-47C4-B0F1-18BB59EEB5B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7F1A-7105-4C2A-B52D-C64E8B11D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04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E1483-19CB-47C4-B0F1-18BB59EEB5B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27F1A-7105-4C2A-B52D-C64E8B11D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406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Анализ участия в проекте «500+»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МОУ «</a:t>
            </a:r>
            <a:r>
              <a:rPr lang="ru-RU" dirty="0" err="1" smtClean="0"/>
              <a:t>Стриганская</a:t>
            </a:r>
            <a:r>
              <a:rPr lang="ru-RU" dirty="0" smtClean="0"/>
              <a:t>  ООШ»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518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3072" y="713381"/>
            <a:ext cx="9253397" cy="10682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364" y="2447617"/>
            <a:ext cx="10210800" cy="3537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608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255" y="457201"/>
            <a:ext cx="10820400" cy="20366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6183" y="2874304"/>
            <a:ext cx="11305308" cy="2335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511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301" y="346364"/>
            <a:ext cx="9444842" cy="6042785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87236" y="789709"/>
          <a:ext cx="9171709" cy="5569527"/>
        </p:xfrm>
        <a:graphic>
          <a:graphicData uri="http://schemas.openxmlformats.org/drawingml/2006/table">
            <a:tbl>
              <a:tblPr/>
              <a:tblGrid>
                <a:gridCol w="9171709">
                  <a:extLst>
                    <a:ext uri="{9D8B030D-6E8A-4147-A177-3AD203B41FA5}">
                      <a16:colId xmlns:a16="http://schemas.microsoft.com/office/drawing/2014/main" val="2785483713"/>
                    </a:ext>
                  </a:extLst>
                </a:gridCol>
              </a:tblGrid>
              <a:tr h="55695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574591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803222"/>
              </p:ext>
            </p:extLst>
          </p:nvPr>
        </p:nvGraphicFramePr>
        <p:xfrm>
          <a:off x="3352800" y="817418"/>
          <a:ext cx="5084618" cy="5541818"/>
        </p:xfrm>
        <a:graphic>
          <a:graphicData uri="http://schemas.openxmlformats.org/drawingml/2006/table">
            <a:tbl>
              <a:tblPr/>
              <a:tblGrid>
                <a:gridCol w="5084618">
                  <a:extLst>
                    <a:ext uri="{9D8B030D-6E8A-4147-A177-3AD203B41FA5}">
                      <a16:colId xmlns:a16="http://schemas.microsoft.com/office/drawing/2014/main" val="2780895359"/>
                    </a:ext>
                  </a:extLst>
                </a:gridCol>
              </a:tblGrid>
              <a:tr h="55418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955128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809039"/>
              </p:ext>
            </p:extLst>
          </p:nvPr>
        </p:nvGraphicFramePr>
        <p:xfrm>
          <a:off x="7273636" y="789709"/>
          <a:ext cx="2507673" cy="5583382"/>
        </p:xfrm>
        <a:graphic>
          <a:graphicData uri="http://schemas.openxmlformats.org/drawingml/2006/table">
            <a:tbl>
              <a:tblPr/>
              <a:tblGrid>
                <a:gridCol w="2507673">
                  <a:extLst>
                    <a:ext uri="{9D8B030D-6E8A-4147-A177-3AD203B41FA5}">
                      <a16:colId xmlns:a16="http://schemas.microsoft.com/office/drawing/2014/main" val="4186820075"/>
                    </a:ext>
                  </a:extLst>
                </a:gridCol>
              </a:tblGrid>
              <a:tr h="55833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7595168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04109"/>
              </p:ext>
            </p:extLst>
          </p:nvPr>
        </p:nvGraphicFramePr>
        <p:xfrm>
          <a:off x="1787236" y="1302327"/>
          <a:ext cx="9157855" cy="4170217"/>
        </p:xfrm>
        <a:graphic>
          <a:graphicData uri="http://schemas.openxmlformats.org/drawingml/2006/table">
            <a:tbl>
              <a:tblPr/>
              <a:tblGrid>
                <a:gridCol w="9157855">
                  <a:extLst>
                    <a:ext uri="{9D8B030D-6E8A-4147-A177-3AD203B41FA5}">
                      <a16:colId xmlns:a16="http://schemas.microsoft.com/office/drawing/2014/main" val="1798405629"/>
                    </a:ext>
                  </a:extLst>
                </a:gridCol>
              </a:tblGrid>
              <a:tr h="41702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776815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338945" y="1939636"/>
          <a:ext cx="7606146" cy="886691"/>
        </p:xfrm>
        <a:graphic>
          <a:graphicData uri="http://schemas.openxmlformats.org/drawingml/2006/table">
            <a:tbl>
              <a:tblPr/>
              <a:tblGrid>
                <a:gridCol w="7606146">
                  <a:extLst>
                    <a:ext uri="{9D8B030D-6E8A-4147-A177-3AD203B41FA5}">
                      <a16:colId xmlns:a16="http://schemas.microsoft.com/office/drawing/2014/main" val="3674842416"/>
                    </a:ext>
                  </a:extLst>
                </a:gridCol>
              </a:tblGrid>
              <a:tr h="88669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7409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3730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083" y="599981"/>
            <a:ext cx="9436215" cy="593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530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5211" y="705395"/>
            <a:ext cx="10384972" cy="547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b="1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Низкая учебная мотивация обучающихся</a:t>
            </a:r>
            <a:r>
              <a:rPr lang="ru-RU" sz="2400" b="1" i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b="1" u="sng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b="1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программы: 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доли обучающихся 5-8 классов с высокой мотивацией к обучению на 10 % к концу 2020 – 2021 учебного года средствами урочной и внеурочной деятельности, дополнительного образования.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программы: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	Провести диагностику уровня учебной мотивации у учащихся 5-8 классов, выявить ведущие учебные мотивы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	Провести аудит программ внеурочной деятельности; оценить охват обучающихся внеурочной деятельности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	Провести анкетирование обучающихся 5-8 классов и их родителей (законных представителей) с целью выявления предпочтений в части курсов внеурочной деятельности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	Скорректировать/ разработать программы курсов внеурочной деятельности для обучающихся в соответствии с выявленными предпочтениями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262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3771" y="613954"/>
            <a:ext cx="10175966" cy="6548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сбора и обработки информации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Анкетирование учащихся и родителей (законных представителей) с целью выбора направления внеурочной деятельности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Анкетирование учащихся и родителей (законных представителей) с целью выявления удовлетворенности образовательного процесса в школе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Диагностика уровня мотивации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учащегося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Ожидаемые конечные результаты реализации программы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100"/>
              <a:buFont typeface="Times New Roman" panose="02020603050405020304" pitchFamily="18" charset="0"/>
              <a:buAutoNum type="arabicPeriod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 коммуникативной педагогической среды, способствующей появлению индивидуальности каждого ученика, самореализации и саморазвитию;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100"/>
              <a:buFont typeface="Times New Roman" panose="02020603050405020304" pitchFamily="18" charset="0"/>
              <a:buAutoNum type="arabicPeriod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Увеличение на 5% числа участников, призеров, победителей олимпиад  и конкурсов;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100"/>
              <a:buFont typeface="Times New Roman" panose="02020603050405020304" pitchFamily="18" charset="0"/>
              <a:buAutoNum type="arabicPeriod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Увеличение числа обучающихся, занимающихся в кружках и секциях дополнительного образования на 5%.</a:t>
            </a:r>
          </a:p>
          <a:p>
            <a:pPr marL="226695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454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207" y="704291"/>
            <a:ext cx="10554788" cy="5449418"/>
          </a:xfrm>
          <a:prstGeom prst="rect">
            <a:avLst/>
          </a:prstGeom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75657" y="1214846"/>
          <a:ext cx="9627326" cy="4598125"/>
        </p:xfrm>
        <a:graphic>
          <a:graphicData uri="http://schemas.openxmlformats.org/drawingml/2006/table">
            <a:tbl>
              <a:tblPr/>
              <a:tblGrid>
                <a:gridCol w="9627326">
                  <a:extLst>
                    <a:ext uri="{9D8B030D-6E8A-4147-A177-3AD203B41FA5}">
                      <a16:colId xmlns:a16="http://schemas.microsoft.com/office/drawing/2014/main" val="3774502740"/>
                    </a:ext>
                  </a:extLst>
                </a:gridCol>
              </a:tblGrid>
              <a:tr h="45981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9492049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397834"/>
              </p:ext>
            </p:extLst>
          </p:nvPr>
        </p:nvGraphicFramePr>
        <p:xfrm>
          <a:off x="2625633" y="1219200"/>
          <a:ext cx="4271555" cy="4580709"/>
        </p:xfrm>
        <a:graphic>
          <a:graphicData uri="http://schemas.openxmlformats.org/drawingml/2006/table">
            <a:tbl>
              <a:tblPr/>
              <a:tblGrid>
                <a:gridCol w="4271555">
                  <a:extLst>
                    <a:ext uri="{9D8B030D-6E8A-4147-A177-3AD203B41FA5}">
                      <a16:colId xmlns:a16="http://schemas.microsoft.com/office/drawing/2014/main" val="1958257333"/>
                    </a:ext>
                  </a:extLst>
                </a:gridCol>
              </a:tblGrid>
              <a:tr h="45807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774937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175657" y="3931920"/>
          <a:ext cx="9588137" cy="1881051"/>
        </p:xfrm>
        <a:graphic>
          <a:graphicData uri="http://schemas.openxmlformats.org/drawingml/2006/table">
            <a:tbl>
              <a:tblPr/>
              <a:tblGrid>
                <a:gridCol w="9588137">
                  <a:extLst>
                    <a:ext uri="{9D8B030D-6E8A-4147-A177-3AD203B41FA5}">
                      <a16:colId xmlns:a16="http://schemas.microsoft.com/office/drawing/2014/main" val="2949278953"/>
                    </a:ext>
                  </a:extLst>
                </a:gridCol>
              </a:tblGrid>
              <a:tr h="18810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1167180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049491" y="1219200"/>
          <a:ext cx="1524000" cy="4613564"/>
        </p:xfrm>
        <a:graphic>
          <a:graphicData uri="http://schemas.openxmlformats.org/drawingml/2006/table">
            <a:tbl>
              <a:tblPr/>
              <a:tblGrid>
                <a:gridCol w="1524000">
                  <a:extLst>
                    <a:ext uri="{9D8B030D-6E8A-4147-A177-3AD203B41FA5}">
                      <a16:colId xmlns:a16="http://schemas.microsoft.com/office/drawing/2014/main" val="2518258014"/>
                    </a:ext>
                  </a:extLst>
                </a:gridCol>
              </a:tblGrid>
              <a:tr h="46135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52595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2889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011" y="875728"/>
            <a:ext cx="10593978" cy="510654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469763"/>
              </p:ext>
            </p:extLst>
          </p:nvPr>
        </p:nvGraphicFramePr>
        <p:xfrm>
          <a:off x="966651" y="875211"/>
          <a:ext cx="9653452" cy="4781006"/>
        </p:xfrm>
        <a:graphic>
          <a:graphicData uri="http://schemas.openxmlformats.org/drawingml/2006/table">
            <a:tbl>
              <a:tblPr/>
              <a:tblGrid>
                <a:gridCol w="9653452">
                  <a:extLst>
                    <a:ext uri="{9D8B030D-6E8A-4147-A177-3AD203B41FA5}">
                      <a16:colId xmlns:a16="http://schemas.microsoft.com/office/drawing/2014/main" val="573496554"/>
                    </a:ext>
                  </a:extLst>
                </a:gridCol>
              </a:tblGrid>
              <a:tr h="47810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581060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79714" y="3474720"/>
          <a:ext cx="9666515" cy="2207623"/>
        </p:xfrm>
        <a:graphic>
          <a:graphicData uri="http://schemas.openxmlformats.org/drawingml/2006/table">
            <a:tbl>
              <a:tblPr/>
              <a:tblGrid>
                <a:gridCol w="9666515">
                  <a:extLst>
                    <a:ext uri="{9D8B030D-6E8A-4147-A177-3AD203B41FA5}">
                      <a16:colId xmlns:a16="http://schemas.microsoft.com/office/drawing/2014/main" val="17843611"/>
                    </a:ext>
                  </a:extLst>
                </a:gridCol>
              </a:tblGrid>
              <a:tr h="22076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372707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727371" y="875211"/>
          <a:ext cx="2586446" cy="4781006"/>
        </p:xfrm>
        <a:graphic>
          <a:graphicData uri="http://schemas.openxmlformats.org/drawingml/2006/table">
            <a:tbl>
              <a:tblPr/>
              <a:tblGrid>
                <a:gridCol w="2586446">
                  <a:extLst>
                    <a:ext uri="{9D8B030D-6E8A-4147-A177-3AD203B41FA5}">
                      <a16:colId xmlns:a16="http://schemas.microsoft.com/office/drawing/2014/main" val="711021818"/>
                    </a:ext>
                  </a:extLst>
                </a:gridCol>
              </a:tblGrid>
              <a:tr h="47810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3720452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438400" y="886691"/>
          <a:ext cx="5514109" cy="4793673"/>
        </p:xfrm>
        <a:graphic>
          <a:graphicData uri="http://schemas.openxmlformats.org/drawingml/2006/table">
            <a:tbl>
              <a:tblPr/>
              <a:tblGrid>
                <a:gridCol w="5514109">
                  <a:extLst>
                    <a:ext uri="{9D8B030D-6E8A-4147-A177-3AD203B41FA5}">
                      <a16:colId xmlns:a16="http://schemas.microsoft.com/office/drawing/2014/main" val="348999203"/>
                    </a:ext>
                  </a:extLst>
                </a:gridCol>
              </a:tblGrid>
              <a:tr h="47936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3681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7257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3325" y="731520"/>
            <a:ext cx="11168743" cy="5635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b="1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Недостаточная предметная и методическая компетентность учителей</a:t>
            </a:r>
            <a:r>
              <a:rPr lang="ru-RU" sz="2400" b="1" i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программы: 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к 2024 году системы непрерывного профессионального развития и роста профессиональной компетентности педагогических кадров, обеспечивающих повышение качества образования в образовательной организации за счет повышения педагогического и профессионального мастерства, овладения профессиональными компетенциями; совершенствования форм, методов и средств обучения; совершенствования педагогических технологий и внедрения современных технологий обучения.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программы: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педагогического и профессионального мастерства, овладение профессиональными компетентностями через организацию наставничества;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Совершенствование форм, методов и средств обучения, через сетевое взаимодействие, передача опыта коллег;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Совершенствование педагогических технологий и внедрения современных технологий обучения через направление на курсы повышения квалификации.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930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126" y="3103557"/>
            <a:ext cx="10474037" cy="27616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81" y="618032"/>
            <a:ext cx="10438646" cy="215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46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301" y="508471"/>
            <a:ext cx="9253397" cy="5841057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765287"/>
              </p:ext>
            </p:extLst>
          </p:nvPr>
        </p:nvGraphicFramePr>
        <p:xfrm>
          <a:off x="1933303" y="1018903"/>
          <a:ext cx="2116183" cy="4980115"/>
        </p:xfrm>
        <a:graphic>
          <a:graphicData uri="http://schemas.openxmlformats.org/drawingml/2006/table">
            <a:tbl>
              <a:tblPr/>
              <a:tblGrid>
                <a:gridCol w="2116183">
                  <a:extLst>
                    <a:ext uri="{9D8B030D-6E8A-4147-A177-3AD203B41FA5}">
                      <a16:colId xmlns:a16="http://schemas.microsoft.com/office/drawing/2014/main" val="991893737"/>
                    </a:ext>
                  </a:extLst>
                </a:gridCol>
              </a:tblGrid>
              <a:tr h="498011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6722103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487879"/>
              </p:ext>
            </p:extLst>
          </p:nvPr>
        </p:nvGraphicFramePr>
        <p:xfrm>
          <a:off x="4049486" y="4010297"/>
          <a:ext cx="6400800" cy="2008909"/>
        </p:xfrm>
        <a:graphic>
          <a:graphicData uri="http://schemas.openxmlformats.org/drawingml/2006/table">
            <a:tbl>
              <a:tblPr/>
              <a:tblGrid>
                <a:gridCol w="6400800">
                  <a:extLst>
                    <a:ext uri="{9D8B030D-6E8A-4147-A177-3AD203B41FA5}">
                      <a16:colId xmlns:a16="http://schemas.microsoft.com/office/drawing/2014/main" val="591445199"/>
                    </a:ext>
                  </a:extLst>
                </a:gridCol>
              </a:tblGrid>
              <a:tr h="20089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404608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031673" y="1039091"/>
          <a:ext cx="3172691" cy="4959927"/>
        </p:xfrm>
        <a:graphic>
          <a:graphicData uri="http://schemas.openxmlformats.org/drawingml/2006/table">
            <a:tbl>
              <a:tblPr/>
              <a:tblGrid>
                <a:gridCol w="3172691">
                  <a:extLst>
                    <a:ext uri="{9D8B030D-6E8A-4147-A177-3AD203B41FA5}">
                      <a16:colId xmlns:a16="http://schemas.microsoft.com/office/drawing/2014/main" val="2439962192"/>
                    </a:ext>
                  </a:extLst>
                </a:gridCol>
              </a:tblGrid>
              <a:tr h="49599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1145271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393777"/>
              </p:ext>
            </p:extLst>
          </p:nvPr>
        </p:nvGraphicFramePr>
        <p:xfrm>
          <a:off x="7176655" y="1052945"/>
          <a:ext cx="1551709" cy="4973782"/>
        </p:xfrm>
        <a:graphic>
          <a:graphicData uri="http://schemas.openxmlformats.org/drawingml/2006/table">
            <a:tbl>
              <a:tblPr/>
              <a:tblGrid>
                <a:gridCol w="1551709">
                  <a:extLst>
                    <a:ext uri="{9D8B030D-6E8A-4147-A177-3AD203B41FA5}">
                      <a16:colId xmlns:a16="http://schemas.microsoft.com/office/drawing/2014/main" val="2998729389"/>
                    </a:ext>
                  </a:extLst>
                </a:gridCol>
              </a:tblGrid>
              <a:tr h="49737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286052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728364" y="1039091"/>
          <a:ext cx="1717963" cy="4973782"/>
        </p:xfrm>
        <a:graphic>
          <a:graphicData uri="http://schemas.openxmlformats.org/drawingml/2006/table">
            <a:tbl>
              <a:tblPr/>
              <a:tblGrid>
                <a:gridCol w="1717963">
                  <a:extLst>
                    <a:ext uri="{9D8B030D-6E8A-4147-A177-3AD203B41FA5}">
                      <a16:colId xmlns:a16="http://schemas.microsoft.com/office/drawing/2014/main" val="750566264"/>
                    </a:ext>
                  </a:extLst>
                </a:gridCol>
              </a:tblGrid>
              <a:tr h="49737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5582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8322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301" y="1570620"/>
            <a:ext cx="9253397" cy="3716759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894367"/>
              </p:ext>
            </p:extLst>
          </p:nvPr>
        </p:nvGraphicFramePr>
        <p:xfrm>
          <a:off x="1933303" y="1570620"/>
          <a:ext cx="8516983" cy="3536956"/>
        </p:xfrm>
        <a:graphic>
          <a:graphicData uri="http://schemas.openxmlformats.org/drawingml/2006/table">
            <a:tbl>
              <a:tblPr/>
              <a:tblGrid>
                <a:gridCol w="8516983">
                  <a:extLst>
                    <a:ext uri="{9D8B030D-6E8A-4147-A177-3AD203B41FA5}">
                      <a16:colId xmlns:a16="http://schemas.microsoft.com/office/drawing/2014/main" val="3851151871"/>
                    </a:ext>
                  </a:extLst>
                </a:gridCol>
              </a:tblGrid>
              <a:tr h="35369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8849945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758394"/>
              </p:ext>
            </p:extLst>
          </p:nvPr>
        </p:nvGraphicFramePr>
        <p:xfrm>
          <a:off x="1933302" y="1554481"/>
          <a:ext cx="8516983" cy="1227909"/>
        </p:xfrm>
        <a:graphic>
          <a:graphicData uri="http://schemas.openxmlformats.org/drawingml/2006/table">
            <a:tbl>
              <a:tblPr/>
              <a:tblGrid>
                <a:gridCol w="8516983">
                  <a:extLst>
                    <a:ext uri="{9D8B030D-6E8A-4147-A177-3AD203B41FA5}">
                      <a16:colId xmlns:a16="http://schemas.microsoft.com/office/drawing/2014/main" val="1733953714"/>
                    </a:ext>
                  </a:extLst>
                </a:gridCol>
              </a:tblGrid>
              <a:tr h="12279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3778696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079673" y="1565564"/>
          <a:ext cx="1607127" cy="3532909"/>
        </p:xfrm>
        <a:graphic>
          <a:graphicData uri="http://schemas.openxmlformats.org/drawingml/2006/table">
            <a:tbl>
              <a:tblPr/>
              <a:tblGrid>
                <a:gridCol w="1607127">
                  <a:extLst>
                    <a:ext uri="{9D8B030D-6E8A-4147-A177-3AD203B41FA5}">
                      <a16:colId xmlns:a16="http://schemas.microsoft.com/office/drawing/2014/main" val="2495764686"/>
                    </a:ext>
                  </a:extLst>
                </a:gridCol>
              </a:tblGrid>
              <a:tr h="35329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1053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30478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116</Words>
  <Application>Microsoft Office PowerPoint</Application>
  <PresentationFormat>Широкоэкранный</PresentationFormat>
  <Paragraphs>32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Times New Roman</vt:lpstr>
      <vt:lpstr>Тема Office</vt:lpstr>
      <vt:lpstr>Анализ участия в проекте «500+»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участия в проекте «500+»</dc:title>
  <dc:creator>пк</dc:creator>
  <cp:lastModifiedBy>пк</cp:lastModifiedBy>
  <cp:revision>19</cp:revision>
  <dcterms:created xsi:type="dcterms:W3CDTF">2021-10-25T05:14:24Z</dcterms:created>
  <dcterms:modified xsi:type="dcterms:W3CDTF">2021-10-28T03:26:47Z</dcterms:modified>
</cp:coreProperties>
</file>