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1" r:id="rId4"/>
    <p:sldId id="258" r:id="rId5"/>
    <p:sldId id="259" r:id="rId6"/>
    <p:sldId id="260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4364" autoAdjust="0"/>
  </p:normalViewPr>
  <p:slideViewPr>
    <p:cSldViewPr snapToGrid="0">
      <p:cViewPr varScale="1">
        <p:scale>
          <a:sx n="69" d="100"/>
          <a:sy n="69" d="100"/>
        </p:scale>
        <p:origin x="78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860406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71210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018874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96662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608349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109453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179770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547175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972680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830150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300453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BE1483-19CB-47C4-B0F1-18BB59EEB5B9}" type="datetimeFigureOut">
              <a:rPr lang="ru-RU" smtClean="0"/>
              <a:t>28.10.2021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E27F1A-7105-4C2A-B52D-C64E8B11D8A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94063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0.emf"/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emf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b="1" dirty="0" smtClean="0"/>
              <a:t>Анализ участия в проекте «500+»</a:t>
            </a:r>
            <a:endParaRPr lang="ru-RU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МОУ «</a:t>
            </a:r>
            <a:r>
              <a:rPr lang="ru-RU" dirty="0" err="1" smtClean="0"/>
              <a:t>Стриганская</a:t>
            </a:r>
            <a:r>
              <a:rPr lang="ru-RU" dirty="0" smtClean="0"/>
              <a:t>  ООШ»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3451855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53072" y="713381"/>
            <a:ext cx="9253397" cy="1068244"/>
          </a:xfrm>
          <a:prstGeom prst="rect">
            <a:avLst/>
          </a:prstGeom>
        </p:spPr>
      </p:pic>
      <p:pic>
        <p:nvPicPr>
          <p:cNvPr id="9" name="Рисунок 8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108364" y="2447617"/>
            <a:ext cx="10210800" cy="353754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5160870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28255" y="457201"/>
            <a:ext cx="10820400" cy="2036617"/>
          </a:xfrm>
          <a:prstGeom prst="rect">
            <a:avLst/>
          </a:prstGeom>
        </p:spPr>
      </p:pic>
      <p:pic>
        <p:nvPicPr>
          <p:cNvPr id="3" name="Рисунок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316183" y="2874304"/>
            <a:ext cx="11305308" cy="233500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835117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69301" y="346364"/>
            <a:ext cx="9444842" cy="6042785"/>
          </a:xfrm>
          <a:prstGeom prst="rect">
            <a:avLst/>
          </a:prstGeom>
        </p:spPr>
      </p:pic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1787236" y="789709"/>
          <a:ext cx="9171709" cy="5569527"/>
        </p:xfrm>
        <a:graphic>
          <a:graphicData uri="http://schemas.openxmlformats.org/drawingml/2006/table">
            <a:tbl>
              <a:tblPr/>
              <a:tblGrid>
                <a:gridCol w="9171709">
                  <a:extLst>
                    <a:ext uri="{9D8B030D-6E8A-4147-A177-3AD203B41FA5}">
                      <a16:colId xmlns:a16="http://schemas.microsoft.com/office/drawing/2014/main" val="2785483713"/>
                    </a:ext>
                  </a:extLst>
                </a:gridCol>
              </a:tblGrid>
              <a:tr h="5569527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85745910"/>
                  </a:ext>
                </a:extLst>
              </a:tr>
            </a:tbl>
          </a:graphicData>
        </a:graphic>
      </p:graphicFrame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7803222"/>
              </p:ext>
            </p:extLst>
          </p:nvPr>
        </p:nvGraphicFramePr>
        <p:xfrm>
          <a:off x="3352800" y="817418"/>
          <a:ext cx="5084618" cy="5541818"/>
        </p:xfrm>
        <a:graphic>
          <a:graphicData uri="http://schemas.openxmlformats.org/drawingml/2006/table">
            <a:tbl>
              <a:tblPr/>
              <a:tblGrid>
                <a:gridCol w="5084618">
                  <a:extLst>
                    <a:ext uri="{9D8B030D-6E8A-4147-A177-3AD203B41FA5}">
                      <a16:colId xmlns:a16="http://schemas.microsoft.com/office/drawing/2014/main" val="2780895359"/>
                    </a:ext>
                  </a:extLst>
                </a:gridCol>
              </a:tblGrid>
              <a:tr h="5541818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89551280"/>
                  </a:ext>
                </a:extLst>
              </a:tr>
            </a:tbl>
          </a:graphicData>
        </a:graphic>
      </p:graphicFrame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6809039"/>
              </p:ext>
            </p:extLst>
          </p:nvPr>
        </p:nvGraphicFramePr>
        <p:xfrm>
          <a:off x="7273636" y="789709"/>
          <a:ext cx="2507673" cy="5583382"/>
        </p:xfrm>
        <a:graphic>
          <a:graphicData uri="http://schemas.openxmlformats.org/drawingml/2006/table">
            <a:tbl>
              <a:tblPr/>
              <a:tblGrid>
                <a:gridCol w="2507673">
                  <a:extLst>
                    <a:ext uri="{9D8B030D-6E8A-4147-A177-3AD203B41FA5}">
                      <a16:colId xmlns:a16="http://schemas.microsoft.com/office/drawing/2014/main" val="4186820075"/>
                    </a:ext>
                  </a:extLst>
                </a:gridCol>
              </a:tblGrid>
              <a:tr h="5583382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17595168"/>
                  </a:ext>
                </a:extLst>
              </a:tr>
            </a:tbl>
          </a:graphicData>
        </a:graphic>
      </p:graphicFrame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704109"/>
              </p:ext>
            </p:extLst>
          </p:nvPr>
        </p:nvGraphicFramePr>
        <p:xfrm>
          <a:off x="1787236" y="1302327"/>
          <a:ext cx="9157855" cy="4170217"/>
        </p:xfrm>
        <a:graphic>
          <a:graphicData uri="http://schemas.openxmlformats.org/drawingml/2006/table">
            <a:tbl>
              <a:tblPr/>
              <a:tblGrid>
                <a:gridCol w="9157855">
                  <a:extLst>
                    <a:ext uri="{9D8B030D-6E8A-4147-A177-3AD203B41FA5}">
                      <a16:colId xmlns:a16="http://schemas.microsoft.com/office/drawing/2014/main" val="1798405629"/>
                    </a:ext>
                  </a:extLst>
                </a:gridCol>
              </a:tblGrid>
              <a:tr h="4170217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9776815"/>
                  </a:ext>
                </a:extLst>
              </a:tr>
            </a:tbl>
          </a:graphicData>
        </a:graphic>
      </p:graphicFrame>
      <p:graphicFrame>
        <p:nvGraphicFramePr>
          <p:cNvPr id="9" name="Таблица 8"/>
          <p:cNvGraphicFramePr>
            <a:graphicFrameLocks noGrp="1"/>
          </p:cNvGraphicFramePr>
          <p:nvPr/>
        </p:nvGraphicFramePr>
        <p:xfrm>
          <a:off x="3338945" y="1939636"/>
          <a:ext cx="7606146" cy="886691"/>
        </p:xfrm>
        <a:graphic>
          <a:graphicData uri="http://schemas.openxmlformats.org/drawingml/2006/table">
            <a:tbl>
              <a:tblPr/>
              <a:tblGrid>
                <a:gridCol w="7606146">
                  <a:extLst>
                    <a:ext uri="{9D8B030D-6E8A-4147-A177-3AD203B41FA5}">
                      <a16:colId xmlns:a16="http://schemas.microsoft.com/office/drawing/2014/main" val="3674842416"/>
                    </a:ext>
                  </a:extLst>
                </a:gridCol>
              </a:tblGrid>
              <a:tr h="886691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274093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5373009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34083" y="599981"/>
            <a:ext cx="9436215" cy="593936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875306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875211" y="705395"/>
            <a:ext cx="10384972" cy="547226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2400" b="1" i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</a:t>
            </a:r>
            <a:r>
              <a:rPr lang="ru-RU" sz="2400" b="1" i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Низкая учебная мотивация обучающихся</a:t>
            </a:r>
            <a:r>
              <a:rPr lang="ru-RU" sz="2400" b="1" i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ru-RU" sz="1400" b="1" u="sng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ru-RU" sz="1400" b="1" u="sng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Цель программы:  </a:t>
            </a: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Повышение доли обучающихся 5-8 классов с высокой мотивацией к обучению на 10 % к концу 2020 – 2021 учебного года средствами урочной и внеурочной деятельности, дополнительного образования.</a:t>
            </a: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endParaRPr lang="ru-RU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Задачи программы: 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•	Провести диагностику уровня учебной мотивации у учащихся 5-8 классов, выявить ведущие учебные мотивы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•	Провести аудит программ внеурочной деятельности; оценить охват обучающихся внеурочной деятельности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•	Провести анкетирование обучающихся 5-8 классов и их родителей (законных представителей) с целью выявления предпочтений в части курсов внеурочной деятельности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•	Скорректировать/ разработать программы курсов внеурочной деятельности для обучающихся в соответствии с выявленными предпочтениями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ru-RU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702626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783771" y="613954"/>
            <a:ext cx="10175966" cy="654845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0215" algn="just">
              <a:lnSpc>
                <a:spcPct val="115000"/>
              </a:lnSpc>
              <a:spcAft>
                <a:spcPts val="1000"/>
              </a:spcAft>
            </a:pP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ru-RU" sz="16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15000"/>
              </a:lnSpc>
              <a:spcAft>
                <a:spcPts val="1000"/>
              </a:spcAft>
            </a:pP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Методы сбора и обработки информации</a:t>
            </a:r>
            <a:endParaRPr lang="ru-RU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15000"/>
              </a:lnSpc>
              <a:spcBef>
                <a:spcPts val="1200"/>
              </a:spcBef>
              <a:spcAft>
                <a:spcPts val="1000"/>
              </a:spcAft>
              <a:buFont typeface="+mj-lt"/>
              <a:buAutoNum type="arabicPeriod"/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Анкетирование учащихся и родителей (законных представителей) с целью выбора направления внеурочной деятельности</a:t>
            </a:r>
            <a:endParaRPr lang="ru-RU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15000"/>
              </a:lnSpc>
              <a:spcBef>
                <a:spcPts val="1200"/>
              </a:spcBef>
              <a:spcAft>
                <a:spcPts val="1000"/>
              </a:spcAft>
              <a:buFont typeface="+mj-lt"/>
              <a:buAutoNum type="arabicPeriod"/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Анкетирование учащихся и родителей (законных представителей) с целью выявления удовлетворенности образовательного процесса в школе</a:t>
            </a:r>
            <a:endParaRPr lang="ru-RU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15000"/>
              </a:lnSpc>
              <a:spcBef>
                <a:spcPts val="1200"/>
              </a:spcBef>
              <a:spcAft>
                <a:spcPts val="1000"/>
              </a:spcAft>
              <a:buFont typeface="+mj-lt"/>
              <a:buAutoNum type="arabicPeriod"/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Диагностика уровня мотивации </a:t>
            </a:r>
            <a:r>
              <a:rPr lang="ru-RU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учащегося</a:t>
            </a:r>
            <a:endParaRPr lang="ru-RU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15000"/>
              </a:lnSpc>
              <a:spcAft>
                <a:spcPts val="1000"/>
              </a:spcAft>
            </a:pPr>
            <a:endParaRPr lang="ru-RU" b="1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15000"/>
              </a:lnSpc>
              <a:spcAft>
                <a:spcPts val="1000"/>
              </a:spcAft>
            </a:pP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r>
              <a:rPr lang="ru-RU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Ожидаемые конечные результаты реализации программы</a:t>
            </a:r>
            <a:endParaRPr lang="ru-RU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SzPts val="1100"/>
              <a:buFont typeface="Times New Roman" panose="02020603050405020304" pitchFamily="18" charset="0"/>
              <a:buAutoNum type="arabicPeriod"/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Организация коммуникативной педагогической среды, способствующей появлению индивидуальности каждого ученика, самореализации и саморазвитию;</a:t>
            </a: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SzPts val="1100"/>
              <a:buFont typeface="Times New Roman" panose="02020603050405020304" pitchFamily="18" charset="0"/>
              <a:buAutoNum type="arabicPeriod"/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Увеличение на 5% числа участников, призеров, победителей олимпиад  и конкурсов;</a:t>
            </a:r>
          </a:p>
          <a:p>
            <a:pPr marL="342900" lvl="0" indent="-342900">
              <a:lnSpc>
                <a:spcPct val="115000"/>
              </a:lnSpc>
              <a:spcAft>
                <a:spcPts val="0"/>
              </a:spcAft>
              <a:buSzPts val="1100"/>
              <a:buFont typeface="Times New Roman" panose="02020603050405020304" pitchFamily="18" charset="0"/>
              <a:buAutoNum type="arabicPeriod"/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Увеличение числа обучающихся, занимающихся в кружках и секциях дополнительного образования на 5%.</a:t>
            </a:r>
          </a:p>
          <a:p>
            <a:pPr marL="226695">
              <a:lnSpc>
                <a:spcPct val="115000"/>
              </a:lnSpc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</a:p>
          <a:p>
            <a:pPr indent="450215" algn="just">
              <a:lnSpc>
                <a:spcPct val="115000"/>
              </a:lnSpc>
              <a:spcAft>
                <a:spcPts val="1000"/>
              </a:spcAft>
            </a:pPr>
            <a:endParaRPr lang="ru-RU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184544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Рисунок 9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66207" y="704291"/>
            <a:ext cx="10554788" cy="5449418"/>
          </a:xfrm>
          <a:prstGeom prst="rect">
            <a:avLst/>
          </a:prstGeom>
        </p:spPr>
      </p:pic>
      <p:graphicFrame>
        <p:nvGraphicFramePr>
          <p:cNvPr id="11" name="Таблица 10"/>
          <p:cNvGraphicFramePr>
            <a:graphicFrameLocks noGrp="1"/>
          </p:cNvGraphicFramePr>
          <p:nvPr/>
        </p:nvGraphicFramePr>
        <p:xfrm>
          <a:off x="1175657" y="1214846"/>
          <a:ext cx="9627326" cy="4598125"/>
        </p:xfrm>
        <a:graphic>
          <a:graphicData uri="http://schemas.openxmlformats.org/drawingml/2006/table">
            <a:tbl>
              <a:tblPr/>
              <a:tblGrid>
                <a:gridCol w="9627326">
                  <a:extLst>
                    <a:ext uri="{9D8B030D-6E8A-4147-A177-3AD203B41FA5}">
                      <a16:colId xmlns:a16="http://schemas.microsoft.com/office/drawing/2014/main" val="3774502740"/>
                    </a:ext>
                  </a:extLst>
                </a:gridCol>
              </a:tblGrid>
              <a:tr h="4598125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19492049"/>
                  </a:ext>
                </a:extLst>
              </a:tr>
            </a:tbl>
          </a:graphicData>
        </a:graphic>
      </p:graphicFrame>
      <p:graphicFrame>
        <p:nvGraphicFramePr>
          <p:cNvPr id="12" name="Таблица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32397834"/>
              </p:ext>
            </p:extLst>
          </p:nvPr>
        </p:nvGraphicFramePr>
        <p:xfrm>
          <a:off x="2625633" y="1219200"/>
          <a:ext cx="4271555" cy="4580709"/>
        </p:xfrm>
        <a:graphic>
          <a:graphicData uri="http://schemas.openxmlformats.org/drawingml/2006/table">
            <a:tbl>
              <a:tblPr/>
              <a:tblGrid>
                <a:gridCol w="4271555">
                  <a:extLst>
                    <a:ext uri="{9D8B030D-6E8A-4147-A177-3AD203B41FA5}">
                      <a16:colId xmlns:a16="http://schemas.microsoft.com/office/drawing/2014/main" val="1958257333"/>
                    </a:ext>
                  </a:extLst>
                </a:gridCol>
              </a:tblGrid>
              <a:tr h="4580709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0774937"/>
                  </a:ext>
                </a:extLst>
              </a:tr>
            </a:tbl>
          </a:graphicData>
        </a:graphic>
      </p:graphicFrame>
      <p:graphicFrame>
        <p:nvGraphicFramePr>
          <p:cNvPr id="13" name="Таблица 12"/>
          <p:cNvGraphicFramePr>
            <a:graphicFrameLocks noGrp="1"/>
          </p:cNvGraphicFramePr>
          <p:nvPr/>
        </p:nvGraphicFramePr>
        <p:xfrm>
          <a:off x="1175657" y="3931920"/>
          <a:ext cx="9588137" cy="1881051"/>
        </p:xfrm>
        <a:graphic>
          <a:graphicData uri="http://schemas.openxmlformats.org/drawingml/2006/table">
            <a:tbl>
              <a:tblPr/>
              <a:tblGrid>
                <a:gridCol w="9588137">
                  <a:extLst>
                    <a:ext uri="{9D8B030D-6E8A-4147-A177-3AD203B41FA5}">
                      <a16:colId xmlns:a16="http://schemas.microsoft.com/office/drawing/2014/main" val="2949278953"/>
                    </a:ext>
                  </a:extLst>
                </a:gridCol>
              </a:tblGrid>
              <a:tr h="1881051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1167180"/>
                  </a:ext>
                </a:extLst>
              </a:tr>
            </a:tbl>
          </a:graphicData>
        </a:graphic>
      </p:graphicFrame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8049491" y="1219200"/>
          <a:ext cx="1524000" cy="4613564"/>
        </p:xfrm>
        <a:graphic>
          <a:graphicData uri="http://schemas.openxmlformats.org/drawingml/2006/table">
            <a:tbl>
              <a:tblPr/>
              <a:tblGrid>
                <a:gridCol w="1524000">
                  <a:extLst>
                    <a:ext uri="{9D8B030D-6E8A-4147-A177-3AD203B41FA5}">
                      <a16:colId xmlns:a16="http://schemas.microsoft.com/office/drawing/2014/main" val="2518258014"/>
                    </a:ext>
                  </a:extLst>
                </a:gridCol>
              </a:tblGrid>
              <a:tr h="4613564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952595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6288945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8011" y="875728"/>
            <a:ext cx="10593978" cy="5106544"/>
          </a:xfrm>
          <a:prstGeom prst="rect">
            <a:avLst/>
          </a:prstGeom>
        </p:spPr>
      </p:pic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90469763"/>
              </p:ext>
            </p:extLst>
          </p:nvPr>
        </p:nvGraphicFramePr>
        <p:xfrm>
          <a:off x="966651" y="875211"/>
          <a:ext cx="9653452" cy="4781006"/>
        </p:xfrm>
        <a:graphic>
          <a:graphicData uri="http://schemas.openxmlformats.org/drawingml/2006/table">
            <a:tbl>
              <a:tblPr/>
              <a:tblGrid>
                <a:gridCol w="9653452">
                  <a:extLst>
                    <a:ext uri="{9D8B030D-6E8A-4147-A177-3AD203B41FA5}">
                      <a16:colId xmlns:a16="http://schemas.microsoft.com/office/drawing/2014/main" val="573496554"/>
                    </a:ext>
                  </a:extLst>
                </a:gridCol>
              </a:tblGrid>
              <a:tr h="4781006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28581060"/>
                  </a:ext>
                </a:extLst>
              </a:tr>
            </a:tbl>
          </a:graphicData>
        </a:graphic>
      </p:graphicFrame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979714" y="3474720"/>
          <a:ext cx="9666515" cy="2207623"/>
        </p:xfrm>
        <a:graphic>
          <a:graphicData uri="http://schemas.openxmlformats.org/drawingml/2006/table">
            <a:tbl>
              <a:tblPr/>
              <a:tblGrid>
                <a:gridCol w="9666515">
                  <a:extLst>
                    <a:ext uri="{9D8B030D-6E8A-4147-A177-3AD203B41FA5}">
                      <a16:colId xmlns:a16="http://schemas.microsoft.com/office/drawing/2014/main" val="17843611"/>
                    </a:ext>
                  </a:extLst>
                </a:gridCol>
              </a:tblGrid>
              <a:tr h="2207623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4372707"/>
                  </a:ext>
                </a:extLst>
              </a:tr>
            </a:tbl>
          </a:graphicData>
        </a:graphic>
      </p:graphicFrame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6727371" y="875211"/>
          <a:ext cx="2586446" cy="4781006"/>
        </p:xfrm>
        <a:graphic>
          <a:graphicData uri="http://schemas.openxmlformats.org/drawingml/2006/table">
            <a:tbl>
              <a:tblPr/>
              <a:tblGrid>
                <a:gridCol w="2586446">
                  <a:extLst>
                    <a:ext uri="{9D8B030D-6E8A-4147-A177-3AD203B41FA5}">
                      <a16:colId xmlns:a16="http://schemas.microsoft.com/office/drawing/2014/main" val="711021818"/>
                    </a:ext>
                  </a:extLst>
                </a:gridCol>
              </a:tblGrid>
              <a:tr h="4781006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73720452"/>
                  </a:ext>
                </a:extLst>
              </a:tr>
            </a:tbl>
          </a:graphicData>
        </a:graphic>
      </p:graphicFrame>
      <p:graphicFrame>
        <p:nvGraphicFramePr>
          <p:cNvPr id="6" name="Таблица 5"/>
          <p:cNvGraphicFramePr>
            <a:graphicFrameLocks noGrp="1"/>
          </p:cNvGraphicFramePr>
          <p:nvPr/>
        </p:nvGraphicFramePr>
        <p:xfrm>
          <a:off x="2438400" y="886691"/>
          <a:ext cx="5514109" cy="4793673"/>
        </p:xfrm>
        <a:graphic>
          <a:graphicData uri="http://schemas.openxmlformats.org/drawingml/2006/table">
            <a:tbl>
              <a:tblPr/>
              <a:tblGrid>
                <a:gridCol w="5514109">
                  <a:extLst>
                    <a:ext uri="{9D8B030D-6E8A-4147-A177-3AD203B41FA5}">
                      <a16:colId xmlns:a16="http://schemas.microsoft.com/office/drawing/2014/main" val="348999203"/>
                    </a:ext>
                  </a:extLst>
                </a:gridCol>
              </a:tblGrid>
              <a:tr h="4793673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3368135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572577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83325" y="731520"/>
            <a:ext cx="11168743" cy="563590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2400" b="1" i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</a:t>
            </a:r>
            <a:r>
              <a:rPr lang="ru-RU" sz="2400" b="1" i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Недостаточная предметная и методическая компетентность учителей</a:t>
            </a:r>
            <a:r>
              <a:rPr lang="ru-RU" sz="2400" b="1" i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</a:t>
            </a: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Цель программы:  </a:t>
            </a: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Создание к 2024 году системы непрерывного профессионального развития и роста профессиональной компетентности педагогических кадров, обеспечивающих повышение качества образования в образовательной организации за счет повышения педагогического и профессионального мастерства, овладения профессиональными компетенциями; совершенствования форм, методов и средств обучения; совершенствования педагогических технологий и внедрения современных технологий обучения.</a:t>
            </a:r>
            <a:endParaRPr lang="ru-RU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Задачи программы: </a:t>
            </a:r>
            <a:endParaRPr lang="ru-RU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Повышение педагогического и профессионального мастерства, овладение профессиональными компетентностями через организацию наставничества;</a:t>
            </a:r>
            <a:endParaRPr lang="ru-RU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15000"/>
              </a:lnSpc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Совершенствование форм, методов и средств обучения, через сетевое взаимодействие, передача опыта коллег;</a:t>
            </a:r>
            <a:endParaRPr lang="ru-RU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15000"/>
              </a:lnSpc>
              <a:spcAft>
                <a:spcPts val="1000"/>
              </a:spcAft>
              <a:buFont typeface="Symbol" panose="05050102010706020507" pitchFamily="18" charset="2"/>
              <a:buChar char=""/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Совершенствование педагогических технологий и внедрения современных технологий обучения через направление на курсы повышения квалификации.</a:t>
            </a:r>
            <a:endParaRPr lang="ru-RU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2400" b="1" i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ru-RU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239300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45126" y="3103557"/>
            <a:ext cx="10474037" cy="2761665"/>
          </a:xfrm>
          <a:prstGeom prst="rect">
            <a:avLst/>
          </a:prstGeom>
        </p:spPr>
      </p:pic>
      <p:pic>
        <p:nvPicPr>
          <p:cNvPr id="5" name="Рисунок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64881" y="618032"/>
            <a:ext cx="10438646" cy="21528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627467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69301" y="508471"/>
            <a:ext cx="9253397" cy="5841057"/>
          </a:xfrm>
          <a:prstGeom prst="rect">
            <a:avLst/>
          </a:prstGeom>
        </p:spPr>
      </p:pic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4765287"/>
              </p:ext>
            </p:extLst>
          </p:nvPr>
        </p:nvGraphicFramePr>
        <p:xfrm>
          <a:off x="1933303" y="1018903"/>
          <a:ext cx="2116183" cy="4980115"/>
        </p:xfrm>
        <a:graphic>
          <a:graphicData uri="http://schemas.openxmlformats.org/drawingml/2006/table">
            <a:tbl>
              <a:tblPr/>
              <a:tblGrid>
                <a:gridCol w="2116183">
                  <a:extLst>
                    <a:ext uri="{9D8B030D-6E8A-4147-A177-3AD203B41FA5}">
                      <a16:colId xmlns:a16="http://schemas.microsoft.com/office/drawing/2014/main" val="991893737"/>
                    </a:ext>
                  </a:extLst>
                </a:gridCol>
              </a:tblGrid>
              <a:tr h="4980115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36722103"/>
                  </a:ext>
                </a:extLst>
              </a:tr>
            </a:tbl>
          </a:graphicData>
        </a:graphic>
      </p:graphicFrame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6487879"/>
              </p:ext>
            </p:extLst>
          </p:nvPr>
        </p:nvGraphicFramePr>
        <p:xfrm>
          <a:off x="4049486" y="4010297"/>
          <a:ext cx="6400800" cy="2008909"/>
        </p:xfrm>
        <a:graphic>
          <a:graphicData uri="http://schemas.openxmlformats.org/drawingml/2006/table">
            <a:tbl>
              <a:tblPr/>
              <a:tblGrid>
                <a:gridCol w="6400800">
                  <a:extLst>
                    <a:ext uri="{9D8B030D-6E8A-4147-A177-3AD203B41FA5}">
                      <a16:colId xmlns:a16="http://schemas.microsoft.com/office/drawing/2014/main" val="591445199"/>
                    </a:ext>
                  </a:extLst>
                </a:gridCol>
              </a:tblGrid>
              <a:tr h="2008909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09404608"/>
                  </a:ext>
                </a:extLst>
              </a:tr>
            </a:tbl>
          </a:graphicData>
        </a:graphic>
      </p:graphicFrame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4031673" y="1039091"/>
          <a:ext cx="3172691" cy="4959927"/>
        </p:xfrm>
        <a:graphic>
          <a:graphicData uri="http://schemas.openxmlformats.org/drawingml/2006/table">
            <a:tbl>
              <a:tblPr/>
              <a:tblGrid>
                <a:gridCol w="3172691">
                  <a:extLst>
                    <a:ext uri="{9D8B030D-6E8A-4147-A177-3AD203B41FA5}">
                      <a16:colId xmlns:a16="http://schemas.microsoft.com/office/drawing/2014/main" val="2439962192"/>
                    </a:ext>
                  </a:extLst>
                </a:gridCol>
              </a:tblGrid>
              <a:tr h="4959927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31145271"/>
                  </a:ext>
                </a:extLst>
              </a:tr>
            </a:tbl>
          </a:graphicData>
        </a:graphic>
      </p:graphicFrame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0393777"/>
              </p:ext>
            </p:extLst>
          </p:nvPr>
        </p:nvGraphicFramePr>
        <p:xfrm>
          <a:off x="7176655" y="1052945"/>
          <a:ext cx="1551709" cy="4973782"/>
        </p:xfrm>
        <a:graphic>
          <a:graphicData uri="http://schemas.openxmlformats.org/drawingml/2006/table">
            <a:tbl>
              <a:tblPr/>
              <a:tblGrid>
                <a:gridCol w="1551709">
                  <a:extLst>
                    <a:ext uri="{9D8B030D-6E8A-4147-A177-3AD203B41FA5}">
                      <a16:colId xmlns:a16="http://schemas.microsoft.com/office/drawing/2014/main" val="2998729389"/>
                    </a:ext>
                  </a:extLst>
                </a:gridCol>
              </a:tblGrid>
              <a:tr h="4973782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19286052"/>
                  </a:ext>
                </a:extLst>
              </a:tr>
            </a:tbl>
          </a:graphicData>
        </a:graphic>
      </p:graphicFrame>
      <p:graphicFrame>
        <p:nvGraphicFramePr>
          <p:cNvPr id="8" name="Таблица 7"/>
          <p:cNvGraphicFramePr>
            <a:graphicFrameLocks noGrp="1"/>
          </p:cNvGraphicFramePr>
          <p:nvPr/>
        </p:nvGraphicFramePr>
        <p:xfrm>
          <a:off x="8728364" y="1039091"/>
          <a:ext cx="1717963" cy="4973782"/>
        </p:xfrm>
        <a:graphic>
          <a:graphicData uri="http://schemas.openxmlformats.org/drawingml/2006/table">
            <a:tbl>
              <a:tblPr/>
              <a:tblGrid>
                <a:gridCol w="1717963">
                  <a:extLst>
                    <a:ext uri="{9D8B030D-6E8A-4147-A177-3AD203B41FA5}">
                      <a16:colId xmlns:a16="http://schemas.microsoft.com/office/drawing/2014/main" val="750566264"/>
                    </a:ext>
                  </a:extLst>
                </a:gridCol>
              </a:tblGrid>
              <a:tr h="4973782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7558298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5832296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69301" y="1570620"/>
            <a:ext cx="9253397" cy="3716759"/>
          </a:xfrm>
          <a:prstGeom prst="rect">
            <a:avLst/>
          </a:prstGeom>
        </p:spPr>
      </p:pic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4894367"/>
              </p:ext>
            </p:extLst>
          </p:nvPr>
        </p:nvGraphicFramePr>
        <p:xfrm>
          <a:off x="1933303" y="1570620"/>
          <a:ext cx="8516983" cy="3536956"/>
        </p:xfrm>
        <a:graphic>
          <a:graphicData uri="http://schemas.openxmlformats.org/drawingml/2006/table">
            <a:tbl>
              <a:tblPr/>
              <a:tblGrid>
                <a:gridCol w="8516983">
                  <a:extLst>
                    <a:ext uri="{9D8B030D-6E8A-4147-A177-3AD203B41FA5}">
                      <a16:colId xmlns:a16="http://schemas.microsoft.com/office/drawing/2014/main" val="3851151871"/>
                    </a:ext>
                  </a:extLst>
                </a:gridCol>
              </a:tblGrid>
              <a:tr h="3536956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68849945"/>
                  </a:ext>
                </a:extLst>
              </a:tr>
            </a:tbl>
          </a:graphicData>
        </a:graphic>
      </p:graphicFrame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3758394"/>
              </p:ext>
            </p:extLst>
          </p:nvPr>
        </p:nvGraphicFramePr>
        <p:xfrm>
          <a:off x="1933302" y="1554481"/>
          <a:ext cx="8516983" cy="1227909"/>
        </p:xfrm>
        <a:graphic>
          <a:graphicData uri="http://schemas.openxmlformats.org/drawingml/2006/table">
            <a:tbl>
              <a:tblPr/>
              <a:tblGrid>
                <a:gridCol w="8516983">
                  <a:extLst>
                    <a:ext uri="{9D8B030D-6E8A-4147-A177-3AD203B41FA5}">
                      <a16:colId xmlns:a16="http://schemas.microsoft.com/office/drawing/2014/main" val="1733953714"/>
                    </a:ext>
                  </a:extLst>
                </a:gridCol>
              </a:tblGrid>
              <a:tr h="1227909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63778696"/>
                  </a:ext>
                </a:extLst>
              </a:tr>
            </a:tbl>
          </a:graphicData>
        </a:graphic>
      </p:graphicFrame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7079673" y="1565564"/>
          <a:ext cx="1607127" cy="3532909"/>
        </p:xfrm>
        <a:graphic>
          <a:graphicData uri="http://schemas.openxmlformats.org/drawingml/2006/table">
            <a:tbl>
              <a:tblPr/>
              <a:tblGrid>
                <a:gridCol w="1607127">
                  <a:extLst>
                    <a:ext uri="{9D8B030D-6E8A-4147-A177-3AD203B41FA5}">
                      <a16:colId xmlns:a16="http://schemas.microsoft.com/office/drawing/2014/main" val="2495764686"/>
                    </a:ext>
                  </a:extLst>
                </a:gridCol>
              </a:tblGrid>
              <a:tr h="3532909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5105393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2304785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177</TotalTime>
  <Words>116</Words>
  <Application>Microsoft Office PowerPoint</Application>
  <PresentationFormat>Широкоэкранный</PresentationFormat>
  <Paragraphs>32</Paragraphs>
  <Slides>13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9" baseType="lpstr">
      <vt:lpstr>Arial</vt:lpstr>
      <vt:lpstr>Calibri</vt:lpstr>
      <vt:lpstr>Calibri Light</vt:lpstr>
      <vt:lpstr>Symbol</vt:lpstr>
      <vt:lpstr>Times New Roman</vt:lpstr>
      <vt:lpstr>Тема Office</vt:lpstr>
      <vt:lpstr>Анализ участия в проекте «500+»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Анализ участия в проекте «500+»</dc:title>
  <dc:creator>пк</dc:creator>
  <cp:lastModifiedBy>пк</cp:lastModifiedBy>
  <cp:revision>19</cp:revision>
  <dcterms:created xsi:type="dcterms:W3CDTF">2021-10-25T05:14:24Z</dcterms:created>
  <dcterms:modified xsi:type="dcterms:W3CDTF">2021-10-28T03:26:47Z</dcterms:modified>
</cp:coreProperties>
</file>

<file path=docProps/thumbnail.jpeg>
</file>