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0" r:id="rId3"/>
    <p:sldId id="257" r:id="rId4"/>
    <p:sldId id="258" r:id="rId5"/>
    <p:sldId id="259" r:id="rId6"/>
    <p:sldId id="302" r:id="rId7"/>
    <p:sldId id="308" r:id="rId8"/>
    <p:sldId id="304" r:id="rId9"/>
    <p:sldId id="307" r:id="rId10"/>
    <p:sldId id="266" r:id="rId11"/>
    <p:sldId id="305" r:id="rId12"/>
    <p:sldId id="260" r:id="rId13"/>
    <p:sldId id="262" r:id="rId14"/>
    <p:sldId id="30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fourier-sys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/>
              <a:t>Современный урок физики в соответствии с ФГОС ООО и СОО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3452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582341"/>
            <a:ext cx="88569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ru-RU" sz="2400" b="1" i="1" dirty="0"/>
              <a:t>Различать ошибки </a:t>
            </a:r>
            <a:r>
              <a:rPr lang="ru-RU" sz="2400" dirty="0"/>
              <a:t>в ходе проведения опыта, соотносить порядок проведения опыта с проверяемой гипотезой.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ru-RU" sz="2400" b="1" i="1" dirty="0"/>
              <a:t>Делать выводы </a:t>
            </a:r>
            <a:r>
              <a:rPr lang="ru-RU" sz="2400" dirty="0"/>
              <a:t>(оценивать соответствие выводов имеющимся экспериментальным данным).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ru-RU" sz="2400" b="1" i="1" dirty="0"/>
              <a:t>Объяснять результаты опытов </a:t>
            </a:r>
            <a:r>
              <a:rPr lang="ru-RU" sz="2400" dirty="0"/>
              <a:t>и </a:t>
            </a:r>
            <a:r>
              <a:rPr lang="ru-RU" sz="2400" b="1" i="1" dirty="0"/>
              <a:t>наблюдений</a:t>
            </a:r>
            <a:r>
              <a:rPr lang="ru-RU" sz="2400" dirty="0"/>
              <a:t> на основе известных физических явлений, законов, теорий.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ru-RU" sz="2400" b="1" i="1" dirty="0"/>
              <a:t>Самостоятельно планировать</a:t>
            </a:r>
            <a:r>
              <a:rPr lang="ru-RU" sz="2400" dirty="0"/>
              <a:t> проведение измерений и опытов. Устанавливать условия применимости моделей.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16632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</a:rPr>
              <a:t>Примерный список методологических умений, развиваемых в ходе изучения предметов естественнонаучного цикла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2130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C1CB65F-4382-4100-9249-060E7E53C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Работа с цифровыми лабораториями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232CD37-602C-4268-B584-5515B1F75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Цифровая лаборатория— это, как правило, комплект оборудования, включающий:</a:t>
            </a:r>
          </a:p>
          <a:p>
            <a:r>
              <a:rPr lang="ru-RU" dirty="0"/>
              <a:t>набор проводных и беспроводных цифровых датчиков, регистрирующие значения различных физических величин,</a:t>
            </a:r>
          </a:p>
          <a:p>
            <a:r>
              <a:rPr lang="ru-RU" dirty="0"/>
              <a:t>интерфейсы для подключения датчиков к компьютеру и программное обеспечение, позволяющее собирать, анализировать и визуализировать изучаемые процессы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0867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Цифровые лаборатории «Архимед».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3928" y="4653136"/>
            <a:ext cx="4824536" cy="1329011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Разработчик и производитель </a:t>
            </a:r>
            <a:r>
              <a:rPr lang="ru-RU" b="1" dirty="0" err="1"/>
              <a:t>Fourier</a:t>
            </a:r>
            <a:r>
              <a:rPr lang="ru-RU" b="1" dirty="0"/>
              <a:t> </a:t>
            </a:r>
            <a:r>
              <a:rPr lang="ru-RU" b="1" dirty="0" err="1"/>
              <a:t>systems</a:t>
            </a:r>
            <a:r>
              <a:rPr lang="ru-RU" b="1" dirty="0"/>
              <a:t>, Израиль. </a:t>
            </a:r>
          </a:p>
          <a:p>
            <a:r>
              <a:rPr lang="ru-RU" b="1" dirty="0" err="1">
                <a:hlinkClick r:id="rId2"/>
              </a:rPr>
              <a:t>www.fourier-sys.com</a:t>
            </a:r>
            <a:endParaRPr lang="ru-RU" b="1" dirty="0"/>
          </a:p>
          <a:p>
            <a:endParaRPr lang="ru-RU" dirty="0"/>
          </a:p>
        </p:txBody>
      </p:sp>
      <p:pic>
        <p:nvPicPr>
          <p:cNvPr id="17410" name="Picture 2" descr="Физическая лаборатория «Архимед» комплект на 1-2 ученика (расширенный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628800"/>
            <a:ext cx="2952750" cy="1990725"/>
          </a:xfrm>
          <a:prstGeom prst="rect">
            <a:avLst/>
          </a:prstGeom>
          <a:noFill/>
        </p:spPr>
      </p:pic>
      <p:pic>
        <p:nvPicPr>
          <p:cNvPr id="17412" name="Picture 4" descr="ArhimedNova_MLabP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628800"/>
            <a:ext cx="3450949" cy="2592288"/>
          </a:xfrm>
          <a:prstGeom prst="rect">
            <a:avLst/>
          </a:prstGeom>
          <a:noFill/>
        </p:spPr>
      </p:pic>
      <p:pic>
        <p:nvPicPr>
          <p:cNvPr id="17414" name="Picture 6" descr="Картинки по запросу NOVA 50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717032"/>
            <a:ext cx="4032448" cy="29036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Цифровые лаборатории EINSTEIN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89240"/>
            <a:ext cx="8229600" cy="536923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Производитель </a:t>
            </a:r>
            <a:r>
              <a:rPr lang="ru-RU" b="1" dirty="0" err="1"/>
              <a:t>Fourier</a:t>
            </a:r>
            <a:r>
              <a:rPr lang="ru-RU" b="1" dirty="0"/>
              <a:t> </a:t>
            </a:r>
            <a:r>
              <a:rPr lang="ru-RU" b="1" dirty="0" err="1"/>
              <a:t>Systems</a:t>
            </a:r>
            <a:r>
              <a:rPr lang="ru-RU" b="1" dirty="0"/>
              <a:t> </a:t>
            </a:r>
            <a:r>
              <a:rPr lang="ru-RU" b="1" dirty="0" err="1"/>
              <a:t>Ltd</a:t>
            </a:r>
            <a:r>
              <a:rPr lang="ru-RU" b="1" dirty="0"/>
              <a:t> Израиль</a:t>
            </a:r>
          </a:p>
          <a:p>
            <a:endParaRPr lang="ru-RU" dirty="0"/>
          </a:p>
        </p:txBody>
      </p:sp>
      <p:pic>
        <p:nvPicPr>
          <p:cNvPr id="19458" name="Picture 2" descr="http://www.int-edu.ru/sites/default/files/styles/large/public/images/product-image-tablet-plus2.png?itok=qIfBatS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4572000" cy="2800351"/>
          </a:xfrm>
          <a:prstGeom prst="rect">
            <a:avLst/>
          </a:prstGeom>
          <a:noFill/>
        </p:spPr>
      </p:pic>
      <p:pic>
        <p:nvPicPr>
          <p:cNvPr id="19460" name="Picture 4" descr="Цифровая лаборатория einstein LabMate+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348880"/>
            <a:ext cx="3186735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60A2A3D-58B6-4077-A91A-319872B08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548" y="2492896"/>
            <a:ext cx="8229600" cy="1143000"/>
          </a:xfrm>
        </p:spPr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0AC9A85-73E9-499D-A20C-2DC298D797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3487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Отличия ФГОС ООО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sz="4000" dirty="0" smtClean="0"/>
              <a:t>Структура рабочих программ</a:t>
            </a:r>
          </a:p>
          <a:p>
            <a:pPr marL="514350" indent="-514350">
              <a:buAutoNum type="arabicPeriod"/>
            </a:pPr>
            <a:r>
              <a:rPr lang="ru-RU" sz="4000" dirty="0" smtClean="0"/>
              <a:t>Использование электронных средств обучения, дистанционных технологий</a:t>
            </a:r>
          </a:p>
          <a:p>
            <a:pPr marL="514350" indent="-514350">
              <a:buAutoNum type="arabicPeriod"/>
            </a:pPr>
            <a:r>
              <a:rPr lang="ru-RU" sz="4000" dirty="0" smtClean="0"/>
              <a:t>Деление учеников на группы</a:t>
            </a:r>
          </a:p>
          <a:p>
            <a:pPr marL="514350" indent="-514350">
              <a:buAutoNum type="arabicPeriod"/>
            </a:pPr>
            <a:r>
              <a:rPr lang="ru-RU" sz="4000" dirty="0" smtClean="0"/>
              <a:t>Оснащение кабинетов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7041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4000" dirty="0"/>
              <a:t>Анализ конструкта урока</a:t>
            </a:r>
          </a:p>
          <a:p>
            <a:pPr marL="514350" indent="-514350">
              <a:buAutoNum type="arabicPeriod"/>
            </a:pPr>
            <a:r>
              <a:rPr lang="ru-RU" sz="4000" dirty="0"/>
              <a:t>Внедрение Сингапурской методики на уроках физики</a:t>
            </a:r>
          </a:p>
          <a:p>
            <a:pPr marL="514350" indent="-514350">
              <a:buAutoNum type="arabicPeriod"/>
            </a:pPr>
            <a:r>
              <a:rPr lang="ru-RU" sz="4000" dirty="0"/>
              <a:t>Формирование методологических умений в предметах естественнонаучного цикла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sz="4000" dirty="0"/>
              <a:t>Работа с цифровыми лабораториями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9708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/>
              <a:t>Анализ конструкта урока</a:t>
            </a:r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xmlns="" id="{E2E536D3-74C4-4EDB-B83F-A70990A9B4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747900"/>
              </p:ext>
            </p:extLst>
          </p:nvPr>
        </p:nvGraphicFramePr>
        <p:xfrm>
          <a:off x="457200" y="980728"/>
          <a:ext cx="8229600" cy="56379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1479">
                  <a:extLst>
                    <a:ext uri="{9D8B030D-6E8A-4147-A177-3AD203B41FA5}">
                      <a16:colId xmlns:a16="http://schemas.microsoft.com/office/drawing/2014/main" xmlns="" val="3943520814"/>
                    </a:ext>
                  </a:extLst>
                </a:gridCol>
                <a:gridCol w="3238120">
                  <a:extLst>
                    <a:ext uri="{9D8B030D-6E8A-4147-A177-3AD203B41FA5}">
                      <a16:colId xmlns:a16="http://schemas.microsoft.com/office/drawing/2014/main" xmlns="" val="2609125759"/>
                    </a:ext>
                  </a:extLst>
                </a:gridCol>
                <a:gridCol w="2507188">
                  <a:extLst>
                    <a:ext uri="{9D8B030D-6E8A-4147-A177-3AD203B41FA5}">
                      <a16:colId xmlns:a16="http://schemas.microsoft.com/office/drawing/2014/main" xmlns="" val="2630363011"/>
                    </a:ext>
                  </a:extLst>
                </a:gridCol>
                <a:gridCol w="1882813">
                  <a:extLst>
                    <a:ext uri="{9D8B030D-6E8A-4147-A177-3AD203B41FA5}">
                      <a16:colId xmlns:a16="http://schemas.microsoft.com/office/drawing/2014/main" xmlns="" val="2625670178"/>
                    </a:ext>
                  </a:extLst>
                </a:gridCol>
              </a:tblGrid>
              <a:tr h="59450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Компонент анализа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Наличие в уроке (конструкте)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Примечания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47507318"/>
                  </a:ext>
                </a:extLst>
              </a:tr>
              <a:tr h="29050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Цель урока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417150500"/>
                  </a:ext>
                </a:extLst>
              </a:tr>
              <a:tr h="29050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Тема урока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80279061"/>
                  </a:ext>
                </a:extLst>
              </a:tr>
              <a:tr h="59450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Самостоятельность учеников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089568580"/>
                  </a:ext>
                </a:extLst>
              </a:tr>
              <a:tr h="29050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Отбор содержания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77068864"/>
                  </a:ext>
                </a:extLst>
              </a:tr>
              <a:tr h="29050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Личностный смысл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455538835"/>
                  </a:ext>
                </a:extLst>
              </a:tr>
              <a:tr h="59450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Применение знаний на практике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21537516"/>
                  </a:ext>
                </a:extLst>
              </a:tr>
              <a:tr h="150649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Применение разнообразных средств обучения (</a:t>
                      </a:r>
                      <a:r>
                        <a:rPr lang="ru-RU" sz="1800" dirty="0" err="1">
                          <a:effectLst/>
                        </a:rPr>
                        <a:t>практикоориентированных</a:t>
                      </a:r>
                      <a:r>
                        <a:rPr lang="ru-RU" sz="1800" dirty="0">
                          <a:effectLst/>
                        </a:rPr>
                        <a:t>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38242658"/>
                  </a:ext>
                </a:extLst>
              </a:tr>
              <a:tr h="29050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Рефлексия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89712281"/>
                  </a:ext>
                </a:extLst>
              </a:tr>
              <a:tr h="29050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9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Самооценка, взаимооценка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3741725"/>
                  </a:ext>
                </a:extLst>
              </a:tr>
              <a:tr h="29050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Домашние задания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75224018"/>
                  </a:ext>
                </a:extLst>
              </a:tr>
              <a:tr h="29050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Стиль общения с учениками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637080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4635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8D39C0-2239-4E14-9567-EFA267EAF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dirty="0"/>
              <a:t>Внедрение Сингапурской методики на уроках физики</a:t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1A278E9A-F3C1-4588-B088-630556FDE55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6681" y="1539595"/>
            <a:ext cx="6250638" cy="5062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1354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0"/>
            <a:ext cx="8358246" cy="65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xmlns="" id="{03F0BDEE-53CD-4D16-873E-C908C84980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8417723"/>
              </p:ext>
            </p:extLst>
          </p:nvPr>
        </p:nvGraphicFramePr>
        <p:xfrm>
          <a:off x="395536" y="40443"/>
          <a:ext cx="8568953" cy="68406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15236">
                  <a:extLst>
                    <a:ext uri="{9D8B030D-6E8A-4147-A177-3AD203B41FA5}">
                      <a16:colId xmlns:a16="http://schemas.microsoft.com/office/drawing/2014/main" xmlns="" val="3888219006"/>
                    </a:ext>
                  </a:extLst>
                </a:gridCol>
                <a:gridCol w="991449">
                  <a:extLst>
                    <a:ext uri="{9D8B030D-6E8A-4147-A177-3AD203B41FA5}">
                      <a16:colId xmlns:a16="http://schemas.microsoft.com/office/drawing/2014/main" xmlns="" val="3192138302"/>
                    </a:ext>
                  </a:extLst>
                </a:gridCol>
                <a:gridCol w="1062268">
                  <a:extLst>
                    <a:ext uri="{9D8B030D-6E8A-4147-A177-3AD203B41FA5}">
                      <a16:colId xmlns:a16="http://schemas.microsoft.com/office/drawing/2014/main" xmlns="" val="1561858264"/>
                    </a:ext>
                  </a:extLst>
                </a:gridCol>
              </a:tblGrid>
              <a:tr h="660106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Методологические умения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Задание на его развитие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Форма учебной деятельности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3648349901"/>
                  </a:ext>
                </a:extLst>
              </a:tr>
              <a:tr h="637483"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Bef>
                          <a:spcPts val="840"/>
                        </a:spcBef>
                        <a:spcAft>
                          <a:spcPts val="840"/>
                        </a:spcAft>
                      </a:pPr>
                      <a:r>
                        <a:rPr lang="ru-RU" sz="1800">
                          <a:effectLst/>
                        </a:rPr>
                        <a:t>Различать (выделять, предлагать) цели проведения (гипотезу) опыта по его описанию.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411303642"/>
                  </a:ext>
                </a:extLst>
              </a:tr>
              <a:tr h="959801"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Bef>
                          <a:spcPts val="840"/>
                        </a:spcBef>
                        <a:spcAft>
                          <a:spcPts val="840"/>
                        </a:spcAft>
                      </a:pPr>
                      <a:r>
                        <a:rPr lang="ru-RU" sz="1800">
                          <a:effectLst/>
                        </a:rPr>
                        <a:t>Различать (предлагать) порядок проведения опыта или наблюдения в зависимости от поставленной цели.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651206490"/>
                  </a:ext>
                </a:extLst>
              </a:tr>
              <a:tr h="798643"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Bef>
                          <a:spcPts val="840"/>
                        </a:spcBef>
                        <a:spcAft>
                          <a:spcPts val="840"/>
                        </a:spcAft>
                      </a:pPr>
                      <a:r>
                        <a:rPr lang="ru-RU" sz="1800">
                          <a:effectLst/>
                        </a:rPr>
                        <a:t>Выбирать измерительные приборы и оборудование (по рисункам и фотографиям) для проведения опыты или исследования.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3791292691"/>
                  </a:ext>
                </a:extLst>
              </a:tr>
              <a:tr h="1120961"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Bef>
                          <a:spcPts val="840"/>
                        </a:spcBef>
                        <a:spcAft>
                          <a:spcPts val="840"/>
                        </a:spcAft>
                      </a:pPr>
                      <a:r>
                        <a:rPr lang="ru-RU" sz="1800">
                          <a:effectLst/>
                        </a:rPr>
                        <a:t>Знать назначение и схематическое обозначение прибора и правильно составлять схемы его включения в экспериментальную установку.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2004895968"/>
                  </a:ext>
                </a:extLst>
              </a:tr>
              <a:tr h="959801"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Bef>
                          <a:spcPts val="840"/>
                        </a:spcBef>
                        <a:spcAft>
                          <a:spcPts val="840"/>
                        </a:spcAft>
                      </a:pPr>
                      <a:r>
                        <a:rPr lang="ru-RU" sz="1800">
                          <a:effectLst/>
                        </a:rPr>
                        <a:t>Определять цену деления, пределы измерения прибора. Записывать показания приборов с учетом заданной абсолютной погрешности измерения.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78077219"/>
                  </a:ext>
                </a:extLst>
              </a:tr>
              <a:tr h="798643"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Bef>
                          <a:spcPts val="840"/>
                        </a:spcBef>
                        <a:spcAft>
                          <a:spcPts val="840"/>
                        </a:spcAft>
                      </a:pPr>
                      <a:r>
                        <a:rPr lang="ru-RU" sz="1800">
                          <a:effectLst/>
                        </a:rPr>
                        <a:t>Различать ошибки в ходе проведения опыта, соотносить порядок проведения опыта с проверяемой гипотезой.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9492274"/>
                  </a:ext>
                </a:extLst>
              </a:tr>
              <a:tr h="798643"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Bef>
                          <a:spcPts val="840"/>
                        </a:spcBef>
                        <a:spcAft>
                          <a:spcPts val="840"/>
                        </a:spcAft>
                      </a:pPr>
                      <a:r>
                        <a:rPr lang="ru-RU" sz="1800" dirty="0">
                          <a:effectLst/>
                        </a:rPr>
                        <a:t>Делать выводы (оценивать соответствие выводов имеющимся экспериментальным данным).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31167232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9767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A76FA9C-16BD-4B73-94B7-AF756BB62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Формирование методологических умений в предметах естественнонаучного цикла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79799CF6-D816-4B29-93A2-9F96B10DBE6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00200"/>
            <a:ext cx="7126756" cy="498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6684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96752"/>
            <a:ext cx="88569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400" dirty="0"/>
              <a:t>Различать (выделять, предлагать) </a:t>
            </a:r>
            <a:r>
              <a:rPr lang="ru-RU" sz="2400" b="1" i="1" dirty="0"/>
              <a:t>цели</a:t>
            </a:r>
            <a:r>
              <a:rPr lang="ru-RU" sz="2400" dirty="0"/>
              <a:t> проведения (гипотезу) </a:t>
            </a:r>
            <a:r>
              <a:rPr lang="ru-RU" sz="2400" b="1" i="1" dirty="0"/>
              <a:t>опыта</a:t>
            </a:r>
            <a:r>
              <a:rPr lang="ru-RU" sz="2400" dirty="0"/>
              <a:t> по его описанию.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ru-RU" sz="2400" dirty="0"/>
              <a:t>Различать (предлагать) </a:t>
            </a:r>
            <a:r>
              <a:rPr lang="ru-RU" sz="2400" b="1" i="1" dirty="0"/>
              <a:t>порядок проведения опыта </a:t>
            </a:r>
            <a:r>
              <a:rPr lang="ru-RU" sz="2400" dirty="0"/>
              <a:t>или </a:t>
            </a:r>
            <a:r>
              <a:rPr lang="ru-RU" sz="2400" b="1" i="1" dirty="0"/>
              <a:t>наблюдения</a:t>
            </a:r>
            <a:r>
              <a:rPr lang="ru-RU" sz="2400" dirty="0"/>
              <a:t> в зависимости от поставленной цели.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ru-RU" sz="2400" b="1" i="1" dirty="0"/>
              <a:t>Выбирать измерительные приборы </a:t>
            </a:r>
            <a:r>
              <a:rPr lang="ru-RU" sz="2400" dirty="0"/>
              <a:t>и </a:t>
            </a:r>
            <a:r>
              <a:rPr lang="ru-RU" sz="2400" b="1" i="1" dirty="0"/>
              <a:t>оборудование</a:t>
            </a:r>
            <a:r>
              <a:rPr lang="ru-RU" sz="2400" dirty="0"/>
              <a:t> (по рисункам и фотографиям) для проведения опыты или исследования. 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ru-RU" sz="2400" b="1" i="1" dirty="0"/>
              <a:t>Знать назначение </a:t>
            </a:r>
            <a:r>
              <a:rPr lang="ru-RU" sz="2400" dirty="0"/>
              <a:t>и </a:t>
            </a:r>
            <a:r>
              <a:rPr lang="ru-RU" sz="2400" b="1" i="1" dirty="0"/>
              <a:t>схематическое обозначение прибора</a:t>
            </a:r>
            <a:r>
              <a:rPr lang="ru-RU" sz="2400" dirty="0"/>
              <a:t> и правильно составлять схемы его включения в экспериментальную установку.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ru-RU" sz="2400" b="1" i="1" dirty="0"/>
              <a:t>Определять</a:t>
            </a:r>
            <a:r>
              <a:rPr lang="ru-RU" sz="2400" dirty="0"/>
              <a:t> цену деления, пределы измерения прибора. Записывать показания приборов с учетом заданной абсолютной погрешности измерения.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6632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</a:rPr>
              <a:t>Примерный список методологических умений, развиваемых в ходе изучения предметов естественнонаучного цикла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7565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372</Words>
  <Application>Microsoft Office PowerPoint</Application>
  <PresentationFormat>Экран (4:3)</PresentationFormat>
  <Paragraphs>106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Современный урок физики в соответствии с ФГОС ООО и СОО </vt:lpstr>
      <vt:lpstr>Отличия ФГОС ООО</vt:lpstr>
      <vt:lpstr>Презентация PowerPoint</vt:lpstr>
      <vt:lpstr>Анализ конструкта урока</vt:lpstr>
      <vt:lpstr>Внедрение Сингапурской методики на уроках физики </vt:lpstr>
      <vt:lpstr>Презентация PowerPoint</vt:lpstr>
      <vt:lpstr>Презентация PowerPoint</vt:lpstr>
      <vt:lpstr>Формирование методологических умений в предметах естественнонаучного цикла </vt:lpstr>
      <vt:lpstr>Презентация PowerPoint</vt:lpstr>
      <vt:lpstr>Презентация PowerPoint</vt:lpstr>
      <vt:lpstr>Работа с цифровыми лабораториями </vt:lpstr>
      <vt:lpstr>Цифровые лаборатории «Архимед».</vt:lpstr>
      <vt:lpstr>Цифровые лаборатории EINSTEIN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15</cp:revision>
  <dcterms:created xsi:type="dcterms:W3CDTF">2021-10-21T03:21:27Z</dcterms:created>
  <dcterms:modified xsi:type="dcterms:W3CDTF">2021-10-28T04:27:27Z</dcterms:modified>
</cp:coreProperties>
</file>