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8" r:id="rId21"/>
    <p:sldId id="289" r:id="rId22"/>
    <p:sldId id="290" r:id="rId23"/>
    <p:sldId id="291" r:id="rId24"/>
    <p:sldId id="292" r:id="rId25"/>
    <p:sldId id="293" r:id="rId26"/>
    <p:sldId id="277" r:id="rId27"/>
    <p:sldId id="283" r:id="rId28"/>
    <p:sldId id="286" r:id="rId29"/>
    <p:sldId id="287" r:id="rId30"/>
    <p:sldId id="282" r:id="rId31"/>
    <p:sldId id="279" r:id="rId32"/>
    <p:sldId id="284" r:id="rId33"/>
    <p:sldId id="285" r:id="rId34"/>
    <p:sldId id="281" r:id="rId35"/>
    <p:sldId id="280" r:id="rId36"/>
    <p:sldId id="278" r:id="rId37"/>
    <p:sldId id="294" r:id="rId38"/>
    <p:sldId id="296" r:id="rId39"/>
    <p:sldId id="295" r:id="rId40"/>
    <p:sldId id="258" r:id="rId41"/>
    <p:sldId id="25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41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4843648"/>
        <c:axId val="80395584"/>
        <c:axId val="0"/>
      </c:bar3DChart>
      <c:catAx>
        <c:axId val="34843648"/>
        <c:scaling>
          <c:orientation val="minMax"/>
        </c:scaling>
        <c:delete val="0"/>
        <c:axPos val="b"/>
        <c:majorTickMark val="out"/>
        <c:minorTickMark val="none"/>
        <c:tickLblPos val="nextTo"/>
        <c:crossAx val="80395584"/>
        <c:crosses val="autoZero"/>
        <c:auto val="1"/>
        <c:lblAlgn val="ctr"/>
        <c:lblOffset val="100"/>
        <c:noMultiLvlLbl val="0"/>
      </c:catAx>
      <c:valAx>
        <c:axId val="80395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8436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1003" y="1201004"/>
            <a:ext cx="7151427" cy="20062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Эффективные методы на уроках ОБЖ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99455" y="3981330"/>
            <a:ext cx="5150224" cy="48587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МКОУ </a:t>
            </a:r>
            <a:r>
              <a:rPr lang="ru-RU" sz="2800" b="1" dirty="0" err="1" smtClean="0"/>
              <a:t>Харловская</a:t>
            </a:r>
            <a:r>
              <a:rPr lang="ru-RU" sz="2800" b="1" dirty="0" smtClean="0"/>
              <a:t> СОШ</a:t>
            </a:r>
          </a:p>
          <a:p>
            <a:r>
              <a:rPr lang="ru-RU" sz="2800" b="1" dirty="0" smtClean="0"/>
              <a:t>18 марта 2022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58" y="573205"/>
            <a:ext cx="7438029" cy="1992573"/>
          </a:xfrm>
        </p:spPr>
        <p:txBody>
          <a:bodyPr>
            <a:normAutofit fontScale="90000"/>
          </a:bodyPr>
          <a:lstStyle/>
          <a:p>
            <a:r>
              <a:rPr lang="ru-RU" dirty="0"/>
              <a:t>В  результате  использования  активных  методов  в  процессе  обучения </a:t>
            </a:r>
            <a:r>
              <a:rPr lang="ru-RU" dirty="0" smtClean="0"/>
              <a:t>повышается </a:t>
            </a:r>
            <a:r>
              <a:rPr lang="ru-RU" dirty="0"/>
              <a:t>эмоциональный отклик учеников на процесс познания, активно </a:t>
            </a:r>
            <a:r>
              <a:rPr lang="ru-RU" dirty="0" smtClean="0"/>
              <a:t>развиваются </a:t>
            </a:r>
            <a:r>
              <a:rPr lang="ru-RU" dirty="0"/>
              <a:t>творческие и </a:t>
            </a:r>
            <a:r>
              <a:rPr lang="ru-RU" dirty="0" smtClean="0"/>
              <a:t>коммуникативные способности</a:t>
            </a:r>
            <a:r>
              <a:rPr lang="ru-RU" dirty="0"/>
              <a:t>.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579427"/>
            <a:ext cx="7355290" cy="3597536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</a:p>
          <a:p>
            <a:r>
              <a:rPr lang="ru-RU" dirty="0" smtClean="0"/>
              <a:t>Задача </a:t>
            </a:r>
            <a:r>
              <a:rPr lang="ru-RU" dirty="0"/>
              <a:t>учителя ОБЖ – выпустить учащегося с определенным багажом </a:t>
            </a:r>
            <a:r>
              <a:rPr lang="ru-RU" dirty="0" smtClean="0"/>
              <a:t>знаний</a:t>
            </a:r>
            <a:r>
              <a:rPr lang="ru-RU" dirty="0"/>
              <a:t>, активно и заинтересованно познающего мир, </a:t>
            </a:r>
            <a:r>
              <a:rPr lang="ru-RU" dirty="0" smtClean="0"/>
              <a:t>социально активного </a:t>
            </a:r>
            <a:r>
              <a:rPr lang="ru-RU" dirty="0"/>
              <a:t>и </a:t>
            </a:r>
            <a:r>
              <a:rPr lang="ru-RU" dirty="0" smtClean="0"/>
              <a:t>уважающего  </a:t>
            </a:r>
            <a:r>
              <a:rPr lang="ru-RU" dirty="0"/>
              <a:t>других  людей,  осознанно  выполняющего  </a:t>
            </a:r>
            <a:r>
              <a:rPr lang="ru-RU" dirty="0" smtClean="0"/>
              <a:t> правила  </a:t>
            </a:r>
            <a:r>
              <a:rPr lang="ru-RU" dirty="0"/>
              <a:t>здорового </a:t>
            </a:r>
            <a:r>
              <a:rPr lang="ru-RU" dirty="0" smtClean="0"/>
              <a:t>образа  </a:t>
            </a:r>
            <a:r>
              <a:rPr lang="ru-RU" dirty="0"/>
              <a:t>жизни,  любящего  свой  родной  край  и  свое  Отечество  и </a:t>
            </a:r>
            <a:r>
              <a:rPr lang="ru-RU" dirty="0" smtClean="0"/>
              <a:t>ориентирующегося  </a:t>
            </a:r>
            <a:r>
              <a:rPr lang="ru-RU" dirty="0"/>
              <a:t>в  мире  профессий.  Именно  использование  активных </a:t>
            </a:r>
            <a:r>
              <a:rPr lang="ru-RU" dirty="0" smtClean="0"/>
              <a:t>методов </a:t>
            </a:r>
            <a:r>
              <a:rPr lang="ru-RU" dirty="0"/>
              <a:t>обучения, помогут  учителю  выполнить  поставленную  перед  ним, </a:t>
            </a:r>
            <a:r>
              <a:rPr lang="ru-RU" dirty="0" smtClean="0"/>
              <a:t>нелегкую </a:t>
            </a:r>
            <a:r>
              <a:rPr lang="ru-RU" dirty="0"/>
              <a:t>задачу. </a:t>
            </a:r>
          </a:p>
        </p:txBody>
      </p:sp>
    </p:spTree>
    <p:extLst>
      <p:ext uri="{BB962C8B-B14F-4D97-AF65-F5344CB8AC3E}">
        <p14:creationId xmlns:p14="http://schemas.microsoft.com/office/powerpoint/2010/main" val="1845335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ПРИМЕНЕНИЕ АКТИВНЫХ МЕТОДОВ ОБУЧЕНИЯ НА </a:t>
            </a:r>
            <a:r>
              <a:rPr lang="ru-RU" b="1" dirty="0" smtClean="0"/>
              <a:t>УРОКАХ </a:t>
            </a:r>
            <a:r>
              <a:rPr lang="ru-RU" b="1" dirty="0"/>
              <a:t>«ОСНОВ БЕЗОПАСНОСТИ ЖИЗНЕДЕЯТЕЛЬНОСТИ»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104" y="1825625"/>
            <a:ext cx="7628246" cy="4351338"/>
          </a:xfrm>
        </p:spPr>
        <p:txBody>
          <a:bodyPr/>
          <a:lstStyle/>
          <a:p>
            <a:r>
              <a:rPr lang="ru-RU" dirty="0"/>
              <a:t>Анализ деятельности учителя ОБЖ по использованию </a:t>
            </a:r>
          </a:p>
          <a:p>
            <a:pPr marL="0" indent="0">
              <a:buNone/>
            </a:pPr>
            <a:r>
              <a:rPr lang="ru-RU" dirty="0" smtClean="0"/>
              <a:t>                активных </a:t>
            </a:r>
            <a:r>
              <a:rPr lang="ru-RU" dirty="0"/>
              <a:t>методов обучения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  Цель исследования:  </a:t>
            </a:r>
          </a:p>
          <a:p>
            <a:pPr marL="0" indent="0">
              <a:buNone/>
            </a:pPr>
            <a:r>
              <a:rPr lang="ru-RU" dirty="0"/>
              <a:t>  исследовать  мнение  учащихся  об  использовании  активных </a:t>
            </a:r>
          </a:p>
          <a:p>
            <a:pPr marL="0" indent="0">
              <a:buNone/>
            </a:pPr>
            <a:r>
              <a:rPr lang="ru-RU" dirty="0"/>
              <a:t>методов обучения на уроках ОБЖ; </a:t>
            </a:r>
          </a:p>
          <a:p>
            <a:pPr marL="0" indent="0">
              <a:buNone/>
            </a:pPr>
            <a:r>
              <a:rPr lang="ru-RU" dirty="0"/>
              <a:t>  выяснить,  испытывает  ли  учитель  ОБЖ  трудности,  при </a:t>
            </a:r>
          </a:p>
          <a:p>
            <a:pPr marL="0" indent="0">
              <a:buNone/>
            </a:pPr>
            <a:r>
              <a:rPr lang="ru-RU" dirty="0"/>
              <a:t>интеграции активных методов на уроках.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457200" indent="-457200">
              <a:buAutoNum type="arabicPeriod"/>
            </a:pPr>
            <a:r>
              <a:rPr lang="ru-RU" dirty="0" smtClean="0"/>
              <a:t>В </a:t>
            </a:r>
            <a:r>
              <a:rPr lang="ru-RU" dirty="0"/>
              <a:t>опросе приняло участие 100 учащихся,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50 </a:t>
            </a:r>
            <a:r>
              <a:rPr lang="ru-RU" dirty="0"/>
              <a:t>учащихся из 8 класса, </a:t>
            </a:r>
          </a:p>
          <a:p>
            <a:pPr marL="0" indent="0">
              <a:buNone/>
            </a:pPr>
            <a:r>
              <a:rPr lang="ru-RU" dirty="0" smtClean="0"/>
              <a:t>       50 </a:t>
            </a:r>
            <a:r>
              <a:rPr lang="ru-RU" dirty="0"/>
              <a:t>- десятиклассники. </a:t>
            </a:r>
          </a:p>
        </p:txBody>
      </p:sp>
    </p:spTree>
    <p:extLst>
      <p:ext uri="{BB962C8B-B14F-4D97-AF65-F5344CB8AC3E}">
        <p14:creationId xmlns:p14="http://schemas.microsoft.com/office/powerpoint/2010/main" val="170870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/>
              <a:t>Рисунок 1. Ответы учащихся  на вопрос:  «Насколько интересно Вам </a:t>
            </a:r>
            <a:br>
              <a:rPr lang="ru-RU" sz="2800" dirty="0"/>
            </a:br>
            <a:r>
              <a:rPr lang="ru-RU" sz="2800" dirty="0"/>
              <a:t>изучать предмет «Основы безопасности жизнедеятельности»?»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3" y="2266949"/>
            <a:ext cx="6837529" cy="349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751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/>
              <a:t>Рисунок 2.  Процентные  показатели  ответа  на  вопрос:  «Насколько </a:t>
            </a:r>
            <a:r>
              <a:rPr lang="ru-RU" sz="2800" dirty="0" smtClean="0"/>
              <a:t>эффективнее </a:t>
            </a:r>
            <a:r>
              <a:rPr lang="ru-RU" sz="2800" dirty="0"/>
              <a:t>Вы усваиваете новый материал в виде лекций?»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34" y="2033517"/>
            <a:ext cx="6509982" cy="378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066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Рисунок 3. «Когда учитель преподносит новый материал в виде игры, </a:t>
            </a:r>
            <a:br>
              <a:rPr lang="ru-RU" dirty="0"/>
            </a:br>
            <a:r>
              <a:rPr lang="ru-RU" dirty="0"/>
              <a:t>как Вы воспринимаете новый материал?»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</a:p>
          <a:p>
            <a:endParaRPr lang="ru-RU" dirty="0"/>
          </a:p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18" y="1731716"/>
            <a:ext cx="6960358" cy="465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393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513" y="365126"/>
            <a:ext cx="772378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Рисунок  </a:t>
            </a:r>
            <a:r>
              <a:rPr lang="ru-RU" dirty="0"/>
              <a:t>4.  «При  каких  условиях  Вы  будете  готовы  представить </a:t>
            </a:r>
            <a:br>
              <a:rPr lang="ru-RU" dirty="0"/>
            </a:br>
            <a:r>
              <a:rPr lang="ru-RU" dirty="0"/>
              <a:t>самостоятельный проект?»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70" y="1651379"/>
            <a:ext cx="7301552" cy="4681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368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126"/>
            <a:ext cx="760095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Рисунок  5.  Готовы  ли  Вы  участвовать  в  разрешении  проблемной </a:t>
            </a:r>
            <a:br>
              <a:rPr lang="ru-RU" dirty="0"/>
            </a:br>
            <a:r>
              <a:rPr lang="ru-RU" dirty="0"/>
              <a:t>ситуации (вопроса)?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78647"/>
            <a:ext cx="6987654" cy="450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38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56" y="365126"/>
            <a:ext cx="7641893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   Рисунок 7. Насколько хорошо Вы воспринимаете информацию, работая </a:t>
            </a:r>
            <a:br>
              <a:rPr lang="ru-RU" dirty="0"/>
            </a:br>
            <a:r>
              <a:rPr lang="ru-RU" dirty="0"/>
              <a:t>в паре или группе?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08071"/>
            <a:ext cx="6892118" cy="474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55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160" y="365126"/>
            <a:ext cx="7042245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Рисунок  8.  Самые  эффективные  методы  для  познания  новой </a:t>
            </a:r>
            <a:r>
              <a:rPr lang="ru-RU" dirty="0" smtClean="0"/>
              <a:t>информации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0" y="1760561"/>
            <a:ext cx="7042245" cy="473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8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24" y="365126"/>
            <a:ext cx="7450825" cy="2992223"/>
          </a:xfrm>
        </p:spPr>
        <p:txBody>
          <a:bodyPr>
            <a:normAutofit fontScale="90000"/>
          </a:bodyPr>
          <a:lstStyle/>
          <a:p>
            <a:r>
              <a:rPr lang="ru-RU" dirty="0"/>
              <a:t> И  последний,  самый  главный  вопрос:  «Как  Вы  считаете, </a:t>
            </a:r>
            <a:br>
              <a:rPr lang="ru-RU" dirty="0"/>
            </a:br>
            <a:r>
              <a:rPr lang="ru-RU" dirty="0"/>
              <a:t>целесообразно ли применение активных методов обучения на уроках ОБЖ?» </a:t>
            </a:r>
            <a:br>
              <a:rPr lang="ru-RU" dirty="0"/>
            </a:br>
            <a:r>
              <a:rPr lang="ru-RU" dirty="0"/>
              <a:t>Большинство  учащихся  (98%  и  88%)  ответили,  что  да,  рационально </a:t>
            </a:r>
            <a:br>
              <a:rPr lang="ru-RU" dirty="0"/>
            </a:br>
            <a:r>
              <a:rPr lang="ru-RU" dirty="0"/>
              <a:t>использовать АМО на уроках.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191517" cy="435133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   Проанализировав результаты анкетирования, </a:t>
            </a:r>
            <a:r>
              <a:rPr lang="ru-RU" dirty="0" smtClean="0"/>
              <a:t> сделан </a:t>
            </a:r>
            <a:r>
              <a:rPr lang="ru-RU" dirty="0"/>
              <a:t>вывод о том, </a:t>
            </a:r>
            <a:r>
              <a:rPr lang="ru-RU" dirty="0" smtClean="0"/>
              <a:t>что  </a:t>
            </a:r>
            <a:r>
              <a:rPr lang="ru-RU" dirty="0"/>
              <a:t>ученикам  не  просто  нужно  изучать  «Основы  безопасности </a:t>
            </a:r>
            <a:r>
              <a:rPr lang="ru-RU" dirty="0" smtClean="0"/>
              <a:t>жизнедеятельности</a:t>
            </a:r>
            <a:r>
              <a:rPr lang="ru-RU" dirty="0"/>
              <a:t>» с учетом применения активных методов обучения, но и </a:t>
            </a:r>
            <a:r>
              <a:rPr lang="ru-RU" dirty="0" smtClean="0"/>
              <a:t>они</a:t>
            </a:r>
            <a:r>
              <a:rPr lang="ru-RU" dirty="0"/>
              <a:t>, в свою очередь, испытывают в этом острую потребность. </a:t>
            </a:r>
          </a:p>
        </p:txBody>
      </p:sp>
    </p:spTree>
    <p:extLst>
      <p:ext uri="{BB962C8B-B14F-4D97-AF65-F5344CB8AC3E}">
        <p14:creationId xmlns:p14="http://schemas.microsoft.com/office/powerpoint/2010/main" val="70033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     Немного из истории  </a:t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0070C0"/>
                </a:solidFill>
              </a:rPr>
              <a:t>           образования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246108" cy="4351338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3600" dirty="0" smtClean="0"/>
              <a:t>Понятие «активные методы обучения» появились в литературе</a:t>
            </a:r>
          </a:p>
          <a:p>
            <a:r>
              <a:rPr lang="ru-RU" sz="3600" dirty="0" smtClean="0"/>
              <a:t>  в середине </a:t>
            </a:r>
            <a:r>
              <a:rPr lang="en-US" sz="3600" dirty="0" smtClean="0"/>
              <a:t>XX</a:t>
            </a:r>
            <a:r>
              <a:rPr lang="ru-RU" sz="3600" dirty="0" smtClean="0"/>
              <a:t> века и его    усиленное развитие  обусловлено</a:t>
            </a:r>
          </a:p>
          <a:p>
            <a:r>
              <a:rPr lang="ru-RU" sz="3600" dirty="0" smtClean="0"/>
              <a:t>  Следующими предпосылками:…..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0744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757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56" y="0"/>
            <a:ext cx="91888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807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" y="0"/>
            <a:ext cx="913455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402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6486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068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240"/>
            <a:ext cx="9144000" cy="67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7004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173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4" y="0"/>
            <a:ext cx="90176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4173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4025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62"/>
            <a:ext cx="9143999" cy="681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51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400" b="1" dirty="0" smtClean="0"/>
              <a:t>     </a:t>
            </a:r>
            <a:r>
              <a:rPr lang="ru-RU" sz="6000" b="1" dirty="0" smtClean="0"/>
              <a:t>предпосылки: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341643" cy="4351338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r>
              <a:rPr lang="ru-RU" sz="3600" dirty="0" smtClean="0"/>
              <a:t>1.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</a:t>
            </a:r>
            <a:r>
              <a:rPr lang="ru-RU" sz="3600" b="1" dirty="0" smtClean="0"/>
              <a:t>Научно-теоретические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-теория деятельности</a:t>
            </a:r>
          </a:p>
          <a:p>
            <a:pPr marL="0" indent="0">
              <a:buNone/>
            </a:pPr>
            <a:r>
              <a:rPr lang="ru-RU" sz="3600" dirty="0" smtClean="0"/>
              <a:t>        - разработка и внедрение    </a:t>
            </a:r>
            <a:r>
              <a:rPr lang="ru-RU" sz="3600" dirty="0" err="1" smtClean="0"/>
              <a:t>деятельностного</a:t>
            </a:r>
            <a:r>
              <a:rPr lang="ru-RU" sz="3600" dirty="0" smtClean="0"/>
              <a:t>, </a:t>
            </a:r>
            <a:r>
              <a:rPr lang="ru-RU" sz="3600" dirty="0" err="1" smtClean="0"/>
              <a:t>культурологичес</a:t>
            </a:r>
            <a:r>
              <a:rPr lang="ru-RU" sz="3600" dirty="0" smtClean="0"/>
              <a:t>-кого, личностно ориентированного,</a:t>
            </a:r>
          </a:p>
          <a:p>
            <a:pPr marL="0" indent="0">
              <a:buNone/>
            </a:pPr>
            <a:r>
              <a:rPr lang="ru-RU" sz="3600" dirty="0" err="1"/>
              <a:t>к</a:t>
            </a:r>
            <a:r>
              <a:rPr lang="ru-RU" sz="3600" dirty="0" err="1" smtClean="0"/>
              <a:t>омпетентностного</a:t>
            </a:r>
            <a:r>
              <a:rPr lang="ru-RU" sz="3600" dirty="0" smtClean="0"/>
              <a:t> подходов.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84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878" y="365126"/>
            <a:ext cx="6714698" cy="132556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/>
              <a:t>       </a:t>
            </a:r>
            <a:r>
              <a:rPr lang="en-US" sz="8800" b="1" dirty="0" smtClean="0"/>
              <a:t>PISA 2022</a:t>
            </a: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1</a:t>
            </a:r>
            <a:r>
              <a:rPr lang="ru-RU" dirty="0" smtClean="0"/>
              <a:t>. </a:t>
            </a:r>
            <a:r>
              <a:rPr lang="ru-RU" sz="4000" dirty="0" smtClean="0"/>
              <a:t>Функциональная грамотность</a:t>
            </a:r>
          </a:p>
          <a:p>
            <a:pPr lvl="2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3200" dirty="0" smtClean="0"/>
              <a:t>Математическая грамотность</a:t>
            </a:r>
          </a:p>
          <a:p>
            <a:pPr lvl="2">
              <a:buFont typeface="Wingdings" pitchFamily="2" charset="2"/>
              <a:buChar char="Ø"/>
            </a:pPr>
            <a:r>
              <a:rPr lang="ru-RU" sz="3200" dirty="0" smtClean="0"/>
              <a:t>  Читательская грамотность</a:t>
            </a:r>
          </a:p>
          <a:p>
            <a:pPr lvl="2">
              <a:buFont typeface="Wingdings" pitchFamily="2" charset="2"/>
              <a:buChar char="Ø"/>
            </a:pPr>
            <a:r>
              <a:rPr lang="ru-RU" sz="3200" dirty="0" smtClean="0"/>
              <a:t>   Естественно –научная грамотность</a:t>
            </a:r>
          </a:p>
          <a:p>
            <a:pPr lvl="2">
              <a:buFont typeface="Wingdings" pitchFamily="2" charset="2"/>
              <a:buChar char="Ø"/>
            </a:pPr>
            <a:r>
              <a:rPr lang="ru-RU" sz="3200" dirty="0" smtClean="0"/>
              <a:t>   Финансовая грамотность</a:t>
            </a:r>
          </a:p>
          <a:p>
            <a:pPr lvl="2">
              <a:buFont typeface="Wingdings" pitchFamily="2" charset="2"/>
              <a:buChar char="Ø"/>
            </a:pPr>
            <a:r>
              <a:rPr lang="ru-RU" sz="3200" dirty="0" smtClean="0"/>
              <a:t>   Креативная грамотность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71932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Pictures\2022-02-17 2019-2022гг\2019-2022гг 22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0185" y="136478"/>
            <a:ext cx="11532358" cy="672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90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Pictures\2022-02-17 2019-2022гг\2019-2022гг 22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9909" y="0"/>
            <a:ext cx="106288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466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Pictures\2022-02-17 2019-2022гг\2019-2022гг 21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2072" y="0"/>
            <a:ext cx="11914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492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Pictures\2022-02-17 2019-2022гг\2019-2022гг 22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6626" y="1"/>
            <a:ext cx="1168999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0420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Pictures\2022-02-17 2019-2022гг\2019-2022гг 22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485" y="0"/>
            <a:ext cx="11098703" cy="67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9347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4000" b="1" dirty="0" smtClean="0"/>
              <a:t>Креативные приёмы на уроке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Игра «Да – </a:t>
            </a:r>
            <a:r>
              <a:rPr lang="ru-RU" dirty="0" err="1" smtClean="0"/>
              <a:t>нетка</a:t>
            </a:r>
            <a:r>
              <a:rPr lang="ru-RU" dirty="0" smtClean="0"/>
              <a:t>»</a:t>
            </a:r>
          </a:p>
          <a:p>
            <a:r>
              <a:rPr lang="ru-RU" dirty="0"/>
              <a:t> </a:t>
            </a:r>
            <a:r>
              <a:rPr lang="ru-RU" dirty="0" smtClean="0"/>
              <a:t>    приём «Верные – </a:t>
            </a:r>
            <a:r>
              <a:rPr lang="ru-RU" dirty="0"/>
              <a:t>н</a:t>
            </a:r>
            <a:r>
              <a:rPr lang="ru-RU" dirty="0" smtClean="0"/>
              <a:t>еверные утверждения»</a:t>
            </a:r>
          </a:p>
          <a:p>
            <a:r>
              <a:rPr lang="ru-RU" dirty="0"/>
              <a:t> </a:t>
            </a:r>
            <a:r>
              <a:rPr lang="ru-RU" dirty="0" smtClean="0"/>
              <a:t>    приём «Перепутанные логические цепочки»</a:t>
            </a:r>
          </a:p>
          <a:p>
            <a:r>
              <a:rPr lang="ru-RU" dirty="0"/>
              <a:t> </a:t>
            </a:r>
            <a:r>
              <a:rPr lang="ru-RU" dirty="0" smtClean="0"/>
              <a:t>    приём «Чтение с остановками»</a:t>
            </a:r>
          </a:p>
          <a:p>
            <a:r>
              <a:rPr lang="ru-RU" dirty="0"/>
              <a:t> </a:t>
            </a:r>
            <a:r>
              <a:rPr lang="ru-RU" dirty="0" smtClean="0"/>
              <a:t>    приём «Корзина»</a:t>
            </a:r>
          </a:p>
          <a:p>
            <a:r>
              <a:rPr lang="ru-RU" dirty="0"/>
              <a:t> </a:t>
            </a:r>
            <a:r>
              <a:rPr lang="ru-RU" dirty="0" smtClean="0"/>
              <a:t>    «Бортовой журнал»</a:t>
            </a:r>
          </a:p>
          <a:p>
            <a:r>
              <a:rPr lang="ru-RU" dirty="0"/>
              <a:t> </a:t>
            </a:r>
            <a:r>
              <a:rPr lang="ru-RU" dirty="0" smtClean="0"/>
              <a:t>    «</a:t>
            </a:r>
            <a:r>
              <a:rPr lang="ru-RU" dirty="0" err="1" smtClean="0"/>
              <a:t>Инсерт</a:t>
            </a:r>
            <a:r>
              <a:rPr lang="ru-RU" dirty="0" smtClean="0"/>
              <a:t>»</a:t>
            </a:r>
          </a:p>
          <a:p>
            <a:r>
              <a:rPr lang="ru-RU" dirty="0"/>
              <a:t> </a:t>
            </a:r>
            <a:r>
              <a:rPr lang="ru-RU" dirty="0" smtClean="0"/>
              <a:t>    «</a:t>
            </a:r>
            <a:r>
              <a:rPr lang="ru-RU" dirty="0" err="1" smtClean="0"/>
              <a:t>Синквейн</a:t>
            </a:r>
            <a:r>
              <a:rPr lang="ru-RU" dirty="0" smtClean="0"/>
              <a:t>»</a:t>
            </a:r>
          </a:p>
          <a:p>
            <a:r>
              <a:rPr lang="ru-RU" dirty="0"/>
              <a:t> </a:t>
            </a:r>
            <a:r>
              <a:rPr lang="ru-RU" dirty="0" smtClean="0"/>
              <a:t>    «Шесть шляп»</a:t>
            </a:r>
          </a:p>
          <a:p>
            <a:r>
              <a:rPr lang="ru-RU" dirty="0"/>
              <a:t> </a:t>
            </a:r>
            <a:r>
              <a:rPr lang="ru-RU" dirty="0" smtClean="0"/>
              <a:t>    «</a:t>
            </a:r>
            <a:r>
              <a:rPr lang="ru-RU" dirty="0" err="1" smtClean="0"/>
              <a:t>Взаимоопрос</a:t>
            </a:r>
            <a:r>
              <a:rPr lang="ru-RU" dirty="0" smtClean="0"/>
              <a:t>»</a:t>
            </a:r>
          </a:p>
          <a:p>
            <a:r>
              <a:rPr lang="ru-RU" dirty="0"/>
              <a:t> </a:t>
            </a:r>
            <a:r>
              <a:rPr lang="ru-RU" dirty="0" smtClean="0"/>
              <a:t>    «</a:t>
            </a:r>
            <a:r>
              <a:rPr lang="ru-RU" dirty="0" err="1" smtClean="0"/>
              <a:t>Попс</a:t>
            </a:r>
            <a:r>
              <a:rPr lang="ru-RU" dirty="0" smtClean="0"/>
              <a:t> формула»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4903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3600" b="1" dirty="0" smtClean="0"/>
              <a:t>Фрагменты видео с уроков ОБЖ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182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3434" y="2132455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за внимание</a:t>
            </a:r>
            <a:endParaRPr lang="ru-RU" sz="60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194" y="4571999"/>
            <a:ext cx="3517612" cy="50496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МКОУ </a:t>
            </a:r>
            <a:r>
              <a:rPr lang="ru-RU" sz="3200" b="1" spc="50" dirty="0" err="1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Харловская</a:t>
            </a:r>
            <a:r>
              <a:rPr lang="ru-RU" sz="32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 18 февраля 2022г</a:t>
            </a:r>
            <a:endParaRPr lang="ru-RU" sz="32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69994" y="1464291"/>
            <a:ext cx="4804012" cy="4802876"/>
          </a:xfrm>
          <a:prstGeom prst="ellipse">
            <a:avLst/>
          </a:prstGeom>
          <a:noFill/>
          <a:ln w="180975">
            <a:solidFill>
              <a:schemeClr val="bg1">
                <a:alpha val="7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5506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1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6000" b="1" dirty="0" smtClean="0"/>
              <a:t>предпосылки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r>
              <a:rPr lang="ru-RU" sz="3600" b="1" dirty="0" smtClean="0"/>
              <a:t>2.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социальные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</a:t>
            </a:r>
            <a:r>
              <a:rPr lang="ru-RU" sz="3600" b="1" dirty="0" smtClean="0"/>
              <a:t>3.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образовательные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6607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68452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88181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413169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220633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706033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544233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382433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081058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5400" b="1" dirty="0" smtClean="0"/>
              <a:t>Причины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866" y="1801504"/>
            <a:ext cx="7382586" cy="4580176"/>
          </a:xfrm>
        </p:spPr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ru-RU" sz="3600" b="1" dirty="0" smtClean="0"/>
              <a:t>увеличение объёма информации</a:t>
            </a:r>
          </a:p>
          <a:p>
            <a:pPr lvl="1">
              <a:buFont typeface="Wingdings" pitchFamily="2" charset="2"/>
              <a:buChar char="v"/>
            </a:pPr>
            <a:r>
              <a:rPr lang="ru-RU" sz="3600" b="1" dirty="0" smtClean="0"/>
              <a:t> снижение уровня мотивации</a:t>
            </a:r>
            <a:r>
              <a:rPr lang="ru-RU" dirty="0" smtClean="0"/>
              <a:t> </a:t>
            </a:r>
          </a:p>
          <a:p>
            <a:pPr lvl="1">
              <a:buFont typeface="Wingdings" pitchFamily="2" charset="2"/>
              <a:buChar char="v"/>
            </a:pPr>
            <a:r>
              <a:rPr lang="ru-RU" sz="3600" b="1" dirty="0" smtClean="0"/>
              <a:t>ухудшение качества образования   </a:t>
            </a:r>
          </a:p>
          <a:p>
            <a:pPr lvl="1">
              <a:buFont typeface="Wingdings" pitchFamily="2" charset="2"/>
              <a:buChar char="v"/>
            </a:pPr>
            <a:r>
              <a:rPr lang="ru-RU" sz="3600" b="1" dirty="0"/>
              <a:t> </a:t>
            </a:r>
            <a:r>
              <a:rPr lang="ru-RU" sz="3600" b="1" dirty="0" smtClean="0"/>
              <a:t>разрыв между научно-теоретическими знаниями</a:t>
            </a:r>
          </a:p>
          <a:p>
            <a:pPr marL="342900" lvl="1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и реальной жизнью 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35101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43" y="1473957"/>
            <a:ext cx="6919415" cy="470300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sz="2800" dirty="0" smtClean="0"/>
              <a:t>Активное обучение с применением эффективных методов   рекомендует применять такую систему методов, которая адресована главным образом не на изложение учителем готовых знаний , а на самостоятельное овладение учащимися знаниями и умениями в ходе активной мыслительной деятельности и практической деятельности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2495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43" y="1825625"/>
            <a:ext cx="693306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</a:t>
            </a:r>
            <a:r>
              <a:rPr lang="ru-RU" sz="3600" b="1" dirty="0"/>
              <a:t>Процесс  обучения,  с  использованием  а</a:t>
            </a:r>
            <a:r>
              <a:rPr lang="ru-RU" sz="3600" b="1" dirty="0" smtClean="0"/>
              <a:t>ктивных  </a:t>
            </a:r>
            <a:r>
              <a:rPr lang="ru-RU" sz="3600" b="1" dirty="0"/>
              <a:t>методов  обучения, </a:t>
            </a:r>
          </a:p>
          <a:p>
            <a:pPr marL="0" indent="0">
              <a:buNone/>
            </a:pPr>
            <a:r>
              <a:rPr lang="ru-RU" sz="3600" b="1" dirty="0"/>
              <a:t>направлен на эффективную подготовку и достижение хороших результатов </a:t>
            </a:r>
          </a:p>
          <a:p>
            <a:pPr marL="0" indent="0">
              <a:buNone/>
            </a:pPr>
            <a:r>
              <a:rPr lang="ru-RU" sz="3600" b="1" dirty="0"/>
              <a:t>обучающимися: </a:t>
            </a:r>
          </a:p>
        </p:txBody>
      </p:sp>
    </p:spTree>
    <p:extLst>
      <p:ext uri="{BB962C8B-B14F-4D97-AF65-F5344CB8AC3E}">
        <p14:creationId xmlns:p14="http://schemas.microsoft.com/office/powerpoint/2010/main" val="2396884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866" y="365126"/>
            <a:ext cx="7028597" cy="1325563"/>
          </a:xfrm>
        </p:spPr>
        <p:txBody>
          <a:bodyPr>
            <a:noAutofit/>
          </a:bodyPr>
          <a:lstStyle/>
          <a:p>
            <a:r>
              <a:rPr lang="ru-RU" sz="3200" b="1" dirty="0"/>
              <a:t>Характеристика активных методов обучения и их применение </a:t>
            </a:r>
            <a:br>
              <a:rPr lang="ru-RU" sz="3200" b="1" dirty="0"/>
            </a:br>
            <a:r>
              <a:rPr lang="ru-RU" sz="3200" b="1" dirty="0"/>
              <a:t>на уроках ОБЖ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512" y="1825625"/>
            <a:ext cx="711048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Изучая  курс  «Основы  безопасности  жизнедеятельности»,  ученик </a:t>
            </a:r>
            <a:r>
              <a:rPr lang="ru-RU" dirty="0" smtClean="0"/>
              <a:t>должен </a:t>
            </a:r>
            <a:r>
              <a:rPr lang="ru-RU" dirty="0"/>
              <a:t>освоить следующие предметные результаты: </a:t>
            </a:r>
            <a:endParaRPr lang="ru-RU" dirty="0" smtClean="0"/>
          </a:p>
          <a:p>
            <a:r>
              <a:rPr lang="ru-RU" dirty="0" err="1"/>
              <a:t>сформированность</a:t>
            </a:r>
            <a:r>
              <a:rPr lang="ru-RU" dirty="0"/>
              <a:t>  экологического  мышления,  </a:t>
            </a:r>
            <a:r>
              <a:rPr lang="ru-RU" dirty="0" smtClean="0"/>
              <a:t>навыков здорового</a:t>
            </a:r>
            <a:r>
              <a:rPr lang="ru-RU" dirty="0"/>
              <a:t>, </a:t>
            </a:r>
            <a:r>
              <a:rPr lang="ru-RU" dirty="0" smtClean="0"/>
              <a:t>безопасного  </a:t>
            </a:r>
            <a:r>
              <a:rPr lang="ru-RU" dirty="0"/>
              <a:t>и  экологически  целесообразного  образа  жизни,  понимание </a:t>
            </a:r>
            <a:r>
              <a:rPr lang="ru-RU" dirty="0" smtClean="0"/>
              <a:t>рисков </a:t>
            </a:r>
            <a:r>
              <a:rPr lang="ru-RU" dirty="0"/>
              <a:t>и угроз современного мира; </a:t>
            </a:r>
            <a:endParaRPr lang="ru-RU" dirty="0" smtClean="0"/>
          </a:p>
          <a:p>
            <a:r>
              <a:rPr lang="ru-RU" dirty="0"/>
              <a:t>знание  правил  и  владение  навыками  поведения  в  опасных  и </a:t>
            </a:r>
            <a:r>
              <a:rPr lang="ru-RU" dirty="0" smtClean="0"/>
              <a:t>чрезвычайных  </a:t>
            </a:r>
            <a:r>
              <a:rPr lang="ru-RU" dirty="0"/>
              <a:t>ситуациях  природного,  социального  и  техногенного </a:t>
            </a:r>
            <a:r>
              <a:rPr lang="ru-RU" dirty="0" smtClean="0"/>
              <a:t>характера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/>
              <a:t>владение  умением  сохранять  эмоциональную  устойчивость  в </a:t>
            </a:r>
            <a:r>
              <a:rPr lang="ru-RU" dirty="0" smtClean="0"/>
              <a:t>опасных  </a:t>
            </a:r>
            <a:r>
              <a:rPr lang="ru-RU" dirty="0"/>
              <a:t>и  чрезвычайных  ситуациях,  а  также  навыками  </a:t>
            </a:r>
            <a:r>
              <a:rPr lang="ru-RU" dirty="0" smtClean="0"/>
              <a:t>   оказания  </a:t>
            </a:r>
            <a:r>
              <a:rPr lang="ru-RU" dirty="0"/>
              <a:t>первой </a:t>
            </a:r>
            <a:r>
              <a:rPr lang="ru-RU" dirty="0" smtClean="0"/>
              <a:t>помощи </a:t>
            </a:r>
            <a:r>
              <a:rPr lang="ru-RU" dirty="0"/>
              <a:t>пострадавшим; </a:t>
            </a:r>
          </a:p>
        </p:txBody>
      </p:sp>
    </p:spTree>
    <p:extLst>
      <p:ext uri="{BB962C8B-B14F-4D97-AF65-F5344CB8AC3E}">
        <p14:creationId xmlns:p14="http://schemas.microsoft.com/office/powerpoint/2010/main" val="241933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365126"/>
            <a:ext cx="7028598" cy="22825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Рассмотрим  наиболее  эффективные  и  часто  используемые  активные </a:t>
            </a:r>
            <a:br>
              <a:rPr lang="ru-RU" b="1" dirty="0"/>
            </a:br>
            <a:r>
              <a:rPr lang="ru-RU" b="1" dirty="0"/>
              <a:t>методы  обучения,  которые  используется  на  уроках  «Основы  безопасности </a:t>
            </a:r>
            <a:br>
              <a:rPr lang="ru-RU" b="1" dirty="0"/>
            </a:br>
            <a:r>
              <a:rPr lang="ru-RU" b="1" dirty="0"/>
              <a:t>жизнедеятельности».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</a:t>
            </a:r>
            <a:r>
              <a:rPr lang="en-US" dirty="0"/>
              <a:t>I.  </a:t>
            </a:r>
            <a:r>
              <a:rPr lang="ru-RU" dirty="0"/>
              <a:t>КЕЙС-МЕТОД.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II.  </a:t>
            </a:r>
            <a:r>
              <a:rPr lang="ru-RU" dirty="0"/>
              <a:t>ПРОБЛЕМНЫЕ МЕТОДЫ.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III.  </a:t>
            </a:r>
            <a:r>
              <a:rPr lang="ru-RU" dirty="0"/>
              <a:t>ИГРОВЫЕ МЕТОДЫ.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IV.  </a:t>
            </a:r>
            <a:r>
              <a:rPr lang="ru-RU" dirty="0"/>
              <a:t>МЕТОД УЧЕБНЫХ ПРОЕКТОВ.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V.  </a:t>
            </a:r>
            <a:r>
              <a:rPr lang="ru-RU" dirty="0"/>
              <a:t>ДИСКУССИЯ.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VI.  </a:t>
            </a:r>
            <a:r>
              <a:rPr lang="ru-RU" dirty="0"/>
              <a:t>МОЗГОВАЯ АТАКА.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/>
              <a:t>VII.  </a:t>
            </a:r>
            <a:r>
              <a:rPr lang="ru-RU" dirty="0"/>
              <a:t>БАСКЕТ-МЕТОД.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755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721</Words>
  <Application>Microsoft Office PowerPoint</Application>
  <PresentationFormat>Экран (4:3)</PresentationFormat>
  <Paragraphs>110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Эффективные методы на уроках ОБЖ</vt:lpstr>
      <vt:lpstr>     Немного из истории               образования</vt:lpstr>
      <vt:lpstr>     предпосылки:</vt:lpstr>
      <vt:lpstr>        предпосылки</vt:lpstr>
      <vt:lpstr>     Причины</vt:lpstr>
      <vt:lpstr>Презентация PowerPoint</vt:lpstr>
      <vt:lpstr>Презентация PowerPoint</vt:lpstr>
      <vt:lpstr>Характеристика активных методов обучения и их применение  на уроках ОБЖ</vt:lpstr>
      <vt:lpstr>Рассмотрим  наиболее  эффективные  и  часто  используемые  активные  методы  обучения,  которые  используется  на  уроках  «Основы  безопасности  жизнедеятельности». </vt:lpstr>
      <vt:lpstr>В  результате  использования  активных  методов  в  процессе  обучения повышается эмоциональный отклик учеников на процесс познания, активно развиваются творческие и коммуникативные способности.   </vt:lpstr>
      <vt:lpstr>ПРИМЕНЕНИЕ АКТИВНЫХ МЕТОДОВ ОБУЧЕНИЯ НА УРОКАХ «ОСНОВ БЕЗОПАСНОСТИ ЖИЗНЕДЕЯТЕЛЬНОСТИ» </vt:lpstr>
      <vt:lpstr>Рисунок 1. Ответы учащихся  на вопрос:  «Насколько интересно Вам  изучать предмет «Основы безопасности жизнедеятельности»?» </vt:lpstr>
      <vt:lpstr>Рисунок 2.  Процентные  показатели  ответа  на  вопрос:  «Насколько эффективнее Вы усваиваете новый материал в виде лекций?» </vt:lpstr>
      <vt:lpstr>Рисунок 3. «Когда учитель преподносит новый материал в виде игры,  как Вы воспринимаете новый материал?» </vt:lpstr>
      <vt:lpstr> Рисунок  4.  «При  каких  условиях  Вы  будете  готовы  представить  самостоятельный проект?» </vt:lpstr>
      <vt:lpstr>Рисунок  5.  Готовы  ли  Вы  участвовать  в  разрешении  проблемной  ситуации (вопроса)? </vt:lpstr>
      <vt:lpstr>   Рисунок 7. Насколько хорошо Вы воспринимаете информацию, работая  в паре или группе? </vt:lpstr>
      <vt:lpstr>Рисунок  8.  Самые  эффективные  методы  для  познания  новой информации. </vt:lpstr>
      <vt:lpstr> И  последний,  самый  главный  вопрос:  «Как  Вы  считаете,  целесообразно ли применение активных методов обучения на уроках ОБЖ?»  Большинство  учащихся  (98%  и  88%)  ответили,  что  да,  рационально  использовать АМО на уроках.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PISA 2022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Креативные приёмы на уроке</vt:lpstr>
      <vt:lpstr>     Фрагменты видео с уроков ОБЖ</vt:lpstr>
      <vt:lpstr>СПАСИБО за внимание</vt:lpstr>
      <vt:lpstr>Презентация PowerPoint</vt:lpstr>
      <vt:lpstr>Презентация PowerPoint</vt:lpstr>
      <vt:lpstr>Slide title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</cp:lastModifiedBy>
  <cp:revision>68</cp:revision>
  <dcterms:created xsi:type="dcterms:W3CDTF">2014-11-21T11:00:06Z</dcterms:created>
  <dcterms:modified xsi:type="dcterms:W3CDTF">2022-02-17T16:29:52Z</dcterms:modified>
</cp:coreProperties>
</file>