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3C66"/>
    <a:srgbClr val="AC187B"/>
    <a:srgbClr val="C6247A"/>
    <a:srgbClr val="C52378"/>
    <a:srgbClr val="98124D"/>
    <a:srgbClr val="853E5B"/>
    <a:srgbClr val="F94900"/>
    <a:srgbClr val="613125"/>
    <a:srgbClr val="542939"/>
    <a:srgbClr val="E4EC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>
        <p:scale>
          <a:sx n="60" d="100"/>
          <a:sy n="60" d="100"/>
        </p:scale>
        <p:origin x="-1470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15.09.2021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form.instrao.ru/bitrix/documents/&#1052;&#1077;&#1090;&#1086;&#1076;&#1080;&#1095;&#1077;&#1089;&#1082;&#1086;&#1077;%20&#1087;&#1086;&#1089;&#1086;&#1073;&#1080;&#1077;%20&#1042;&#1086;&#1089;&#1087;&#1080;&#1090;&#1072;&#1085;&#1080;&#1077;%20&#1074;%20&#1089;&#1086;&#1074;&#1088;&#1077;&#1084;&#1077;&#1085;&#1085;&#1086;&#1081;%20&#1096;&#1082;&#1086;&#1083;&#1077;.pdf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hyperlink" Target="http://form.instrao.ru/examples.ph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8" t="1875" r="8868"/>
          <a:stretch/>
        </p:blipFill>
        <p:spPr>
          <a:xfrm>
            <a:off x="21431" y="0"/>
            <a:ext cx="912256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15672" y="1345508"/>
            <a:ext cx="673408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>
                <a:ln w="22225">
                  <a:noFill/>
                  <a:prstDash val="solid"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Коррекция рабочих программ </a:t>
            </a:r>
          </a:p>
          <a:p>
            <a:pPr algn="ctr"/>
            <a:r>
              <a:rPr lang="ru-RU" sz="4800" b="1" i="1" dirty="0">
                <a:ln w="22225">
                  <a:noFill/>
                  <a:prstDash val="solid"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с учетом рабочей программы воспитания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09986" y="128430"/>
            <a:ext cx="48824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ln w="22225">
                  <a:noFill/>
                  <a:prstDash val="solid"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rmounk@yandex.ru</a:t>
            </a:r>
            <a:endParaRPr lang="ru-RU" sz="3600" b="1" dirty="0">
              <a:ln w="22225">
                <a:noFill/>
                <a:prstDash val="solid"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4" t="1875" r="4959"/>
          <a:stretch/>
        </p:blipFill>
        <p:spPr>
          <a:xfrm>
            <a:off x="19318" y="0"/>
            <a:ext cx="9143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00251" y="520511"/>
            <a:ext cx="8475259" cy="71481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Нормативная база коррекции </a:t>
            </a:r>
            <a:r>
              <a:rPr lang="ru-RU" sz="2400" b="1" dirty="0" smtClean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рабочих программ </a:t>
            </a:r>
            <a:r>
              <a:rPr lang="ru-RU" sz="2400" b="1" dirty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с учетом рабочей программы </a:t>
            </a:r>
            <a:r>
              <a:rPr lang="ru-RU" sz="2400" b="1" dirty="0" smtClean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воспитания</a:t>
            </a:r>
          </a:p>
          <a:p>
            <a:pPr marL="531813" lvl="0" indent="-258763">
              <a:buFont typeface="Wingdings" panose="05000000000000000000" pitchFamily="2" charset="2"/>
              <a:buChar char="ü"/>
              <a:tabLst>
                <a:tab pos="8256588" algn="l"/>
              </a:tabLst>
            </a:pPr>
            <a:r>
              <a:rPr lang="ru-RU" sz="2000" b="1" spc="-10" dirty="0" smtClean="0">
                <a:solidFill>
                  <a:srgbClr val="002060"/>
                </a:solidFill>
                <a:latin typeface="Bookman Old Style" panose="02050604050505020204" pitchFamily="18" charset="0"/>
                <a:cs typeface="Calibri"/>
              </a:rPr>
              <a:t>Федеральный</a:t>
            </a:r>
            <a:r>
              <a:rPr lang="ru-RU" sz="2000" b="1" spc="5" dirty="0" smtClean="0">
                <a:solidFill>
                  <a:srgbClr val="002060"/>
                </a:solidFill>
                <a:latin typeface="Bookman Old Style" panose="02050604050505020204" pitchFamily="18" charset="0"/>
                <a:cs typeface="Calibri"/>
              </a:rPr>
              <a:t> </a:t>
            </a:r>
            <a:r>
              <a:rPr lang="ru-RU" sz="2000" b="1" spc="-10" dirty="0" smtClean="0">
                <a:solidFill>
                  <a:srgbClr val="002060"/>
                </a:solidFill>
                <a:latin typeface="Bookman Old Style" panose="02050604050505020204" pitchFamily="18" charset="0"/>
                <a:cs typeface="Calibri"/>
              </a:rPr>
              <a:t>закон </a:t>
            </a:r>
            <a:r>
              <a:rPr lang="ru-RU" sz="2000" b="1" dirty="0" smtClean="0">
                <a:solidFill>
                  <a:srgbClr val="002060"/>
                </a:solidFill>
                <a:latin typeface="Bookman Old Style" panose="02050604050505020204" pitchFamily="18" charset="0"/>
                <a:cs typeface="Calibri"/>
              </a:rPr>
              <a:t>№</a:t>
            </a:r>
            <a:r>
              <a:rPr lang="ru-RU" sz="2000" b="1" spc="-10" dirty="0" smtClean="0">
                <a:solidFill>
                  <a:srgbClr val="002060"/>
                </a:solidFill>
                <a:latin typeface="Bookman Old Style" panose="02050604050505020204" pitchFamily="18" charset="0"/>
                <a:cs typeface="Calibri"/>
              </a:rPr>
              <a:t> </a:t>
            </a:r>
            <a:r>
              <a:rPr lang="ru-RU" sz="2000" b="1" spc="-10" dirty="0">
                <a:solidFill>
                  <a:srgbClr val="002060"/>
                </a:solidFill>
                <a:latin typeface="Bookman Old Style" panose="02050604050505020204" pitchFamily="18" charset="0"/>
                <a:cs typeface="Calibri"/>
              </a:rPr>
              <a:t>304-ФЗ</a:t>
            </a:r>
            <a:r>
              <a:rPr lang="ru-RU" sz="2000" b="1" dirty="0">
                <a:solidFill>
                  <a:srgbClr val="002060"/>
                </a:solidFill>
                <a:latin typeface="Bookman Old Style" panose="02050604050505020204" pitchFamily="18" charset="0"/>
                <a:cs typeface="Calibri"/>
              </a:rPr>
              <a:t> </a:t>
            </a:r>
            <a:r>
              <a:rPr lang="ru-RU" sz="2000" b="1" spc="-10" dirty="0">
                <a:solidFill>
                  <a:srgbClr val="002060"/>
                </a:solidFill>
                <a:latin typeface="Bookman Old Style" panose="02050604050505020204" pitchFamily="18" charset="0"/>
                <a:cs typeface="Calibri"/>
              </a:rPr>
              <a:t>от</a:t>
            </a:r>
            <a:r>
              <a:rPr lang="ru-RU" sz="2000" b="1" spc="-35" dirty="0">
                <a:solidFill>
                  <a:srgbClr val="002060"/>
                </a:solidFill>
                <a:latin typeface="Bookman Old Style" panose="02050604050505020204" pitchFamily="18" charset="0"/>
                <a:cs typeface="Calibri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Bookman Old Style" panose="02050604050505020204" pitchFamily="18" charset="0"/>
                <a:cs typeface="Calibri"/>
              </a:rPr>
              <a:t>31</a:t>
            </a:r>
            <a:r>
              <a:rPr lang="ru-RU" sz="2000" b="1" spc="-20" dirty="0" smtClean="0">
                <a:solidFill>
                  <a:srgbClr val="002060"/>
                </a:solidFill>
                <a:latin typeface="Bookman Old Style" panose="02050604050505020204" pitchFamily="18" charset="0"/>
                <a:cs typeface="Calibri"/>
              </a:rPr>
              <a:t>.07.</a:t>
            </a:r>
            <a:r>
              <a:rPr lang="ru-RU" sz="2000" b="1" spc="-5" dirty="0" smtClean="0">
                <a:solidFill>
                  <a:srgbClr val="002060"/>
                </a:solidFill>
                <a:latin typeface="Bookman Old Style" panose="02050604050505020204" pitchFamily="18" charset="0"/>
                <a:cs typeface="Calibri"/>
              </a:rPr>
              <a:t>2020 </a:t>
            </a:r>
            <a:br>
              <a:rPr lang="ru-RU" sz="2000" b="1" spc="-5" dirty="0" smtClean="0">
                <a:solidFill>
                  <a:srgbClr val="002060"/>
                </a:solidFill>
                <a:latin typeface="Bookman Old Style" panose="02050604050505020204" pitchFamily="18" charset="0"/>
                <a:cs typeface="Calibri"/>
              </a:rPr>
            </a:br>
            <a:r>
              <a:rPr lang="ru-RU" sz="20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«О </a:t>
            </a:r>
            <a:r>
              <a:rPr lang="ru-RU" sz="20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внесении изменений в Федеральный закон </a:t>
            </a:r>
            <a:br>
              <a:rPr lang="ru-RU" sz="20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«</a:t>
            </a:r>
            <a:r>
              <a:rPr lang="ru-RU" sz="20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Об образовании в  Российской Федерации» </a:t>
            </a:r>
            <a:r>
              <a:rPr lang="ru-RU" sz="20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по вопросам </a:t>
            </a:r>
            <a:r>
              <a:rPr lang="ru-RU" sz="20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воспитания </a:t>
            </a:r>
            <a:r>
              <a:rPr lang="ru-RU" sz="20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обучающихся»</a:t>
            </a:r>
          </a:p>
          <a:p>
            <a:pPr marL="531813" lvl="0" indent="-258763">
              <a:buFont typeface="Wingdings" panose="05000000000000000000" pitchFamily="2" charset="2"/>
              <a:buChar char="ü"/>
              <a:tabLst>
                <a:tab pos="8256588" algn="l"/>
              </a:tabLst>
            </a:pPr>
            <a:r>
              <a:rPr lang="ru-RU" sz="20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Письмо Министерства просвещения </a:t>
            </a:r>
            <a:r>
              <a:rPr lang="ru-RU" sz="20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РФ от 04.08.2020 № ДГ-1249/06 </a:t>
            </a:r>
            <a:r>
              <a:rPr lang="ru-RU" sz="20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«О внедрении </a:t>
            </a:r>
            <a:r>
              <a:rPr lang="ru-RU" sz="20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примерной программы  </a:t>
            </a:r>
            <a:r>
              <a:rPr lang="ru-RU" sz="20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воспитания</a:t>
            </a:r>
            <a:r>
              <a:rPr lang="ru-RU" sz="20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»</a:t>
            </a:r>
          </a:p>
          <a:p>
            <a:pPr marL="531813" lvl="0" indent="-258763">
              <a:buFont typeface="Wingdings" panose="05000000000000000000" pitchFamily="2" charset="2"/>
              <a:buChar char="ü"/>
              <a:tabLst>
                <a:tab pos="8256588" algn="l"/>
              </a:tabLst>
            </a:pPr>
            <a:r>
              <a:rPr lang="ru-RU" sz="20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Распоряжение Правительства </a:t>
            </a:r>
            <a:r>
              <a:rPr lang="ru-RU" sz="20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РФ </a:t>
            </a:r>
            <a:r>
              <a:rPr lang="ru-RU" sz="20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от </a:t>
            </a:r>
            <a:r>
              <a:rPr lang="ru-RU" sz="20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12.11.2020 </a:t>
            </a:r>
            <a:br>
              <a:rPr lang="ru-RU" sz="20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№ 2945-Р </a:t>
            </a:r>
            <a:r>
              <a:rPr lang="ru-RU" sz="20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«Об утверждении плана мероприятий по реализации в  2021-2025 годах Стратегии развития воспитания в </a:t>
            </a:r>
            <a:r>
              <a:rPr lang="ru-RU" sz="20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РФ </a:t>
            </a:r>
            <a:r>
              <a:rPr lang="ru-RU" sz="20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на период до 2025 года</a:t>
            </a:r>
            <a:r>
              <a:rPr lang="ru-RU" sz="20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»</a:t>
            </a:r>
          </a:p>
          <a:p>
            <a:pPr marL="531813" lvl="0" indent="-258763">
              <a:buFont typeface="Wingdings" panose="05000000000000000000" pitchFamily="2" charset="2"/>
              <a:buChar char="ü"/>
              <a:tabLst>
                <a:tab pos="8256588" algn="l"/>
              </a:tabLst>
            </a:pPr>
            <a:r>
              <a:rPr lang="ru-RU" sz="20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Приказ Министерства просвещения </a:t>
            </a:r>
            <a:r>
              <a:rPr lang="ru-RU" sz="20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РФ от 11.12.2020 № 712 «О </a:t>
            </a:r>
            <a:r>
              <a:rPr lang="ru-RU" sz="20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внесении изменений в некоторые  федеральные государственные образовательные стандарты  общего образования по вопросам воспитания обучающихся»</a:t>
            </a:r>
          </a:p>
          <a:p>
            <a:pPr marL="531813" lvl="0" indent="-258763">
              <a:buFont typeface="Wingdings" panose="05000000000000000000" pitchFamily="2" charset="2"/>
              <a:buChar char="ü"/>
              <a:tabLst>
                <a:tab pos="8256588" algn="l"/>
              </a:tabLst>
            </a:pPr>
            <a:endParaRPr lang="ru-RU" sz="2000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531813" lvl="0" indent="-258763">
              <a:buFont typeface="Wingdings" panose="05000000000000000000" pitchFamily="2" charset="2"/>
              <a:buChar char="ü"/>
              <a:tabLst>
                <a:tab pos="8256588" algn="l"/>
              </a:tabLst>
            </a:pPr>
            <a:endParaRPr lang="ru-RU" sz="2000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615950" lvl="0" indent="-342900" algn="just">
              <a:buFont typeface="Wingdings" panose="05000000000000000000" pitchFamily="2" charset="2"/>
              <a:buChar char="ü"/>
              <a:tabLst>
                <a:tab pos="8256588" algn="l"/>
              </a:tabLst>
            </a:pPr>
            <a:endParaRPr lang="ru-RU" sz="2000" b="1" dirty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615950" lvl="0" indent="-342900" algn="just">
              <a:buFont typeface="Wingdings" panose="05000000000000000000" pitchFamily="2" charset="2"/>
              <a:buChar char="ü"/>
              <a:tabLst>
                <a:tab pos="8256588" algn="l"/>
              </a:tabLst>
            </a:pPr>
            <a:endParaRPr lang="ru-RU" sz="2000" b="1" dirty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930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4" t="1875" r="4959"/>
          <a:stretch/>
        </p:blipFill>
        <p:spPr>
          <a:xfrm>
            <a:off x="19318" y="0"/>
            <a:ext cx="9143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00251" y="520511"/>
            <a:ext cx="8475259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О внесении изменений в </a:t>
            </a:r>
            <a:r>
              <a:rPr lang="ru-RU" sz="2400" b="1" dirty="0" smtClean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Федеральный Закон </a:t>
            </a:r>
            <a:r>
              <a:rPr lang="ru-RU" sz="2400" b="1" dirty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«Об образовании  в Российской Федерации» </a:t>
            </a:r>
            <a:endParaRPr lang="ru-RU" sz="2400" b="1" dirty="0" smtClean="0">
              <a:ln w="9525">
                <a:noFill/>
              </a:ln>
              <a:solidFill>
                <a:srgbClr val="C0000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2000" b="1" dirty="0" smtClean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(</a:t>
            </a:r>
            <a:r>
              <a:rPr lang="ru-RU" sz="2000" b="1" dirty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ФЗ № 304-ФЗ от </a:t>
            </a:r>
            <a:r>
              <a:rPr lang="ru-RU" sz="2000" b="1" dirty="0" smtClean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31.07.2020)</a:t>
            </a:r>
            <a:endParaRPr lang="ru-RU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531813" lvl="0" indent="-258763">
              <a:buFont typeface="Wingdings" panose="05000000000000000000" pitchFamily="2" charset="2"/>
              <a:buChar char="ü"/>
              <a:tabLst>
                <a:tab pos="8256588" algn="l"/>
              </a:tabLst>
            </a:pPr>
            <a:endParaRPr lang="ru-RU" sz="2000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273050" lvl="0" algn="just">
              <a:tabLst>
                <a:tab pos="8256588" algn="l"/>
              </a:tabLst>
            </a:pPr>
            <a:endParaRPr lang="ru-RU" sz="2000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615950" lvl="0" indent="-342900" algn="just">
              <a:buFont typeface="Wingdings" panose="05000000000000000000" pitchFamily="2" charset="2"/>
              <a:buChar char="ü"/>
              <a:tabLst>
                <a:tab pos="8256588" algn="l"/>
              </a:tabLst>
            </a:pPr>
            <a:endParaRPr lang="ru-RU" sz="2000" b="1" dirty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9494279"/>
              </p:ext>
            </p:extLst>
          </p:nvPr>
        </p:nvGraphicFramePr>
        <p:xfrm>
          <a:off x="660761" y="1899098"/>
          <a:ext cx="7861112" cy="3395632"/>
        </p:xfrm>
        <a:graphic>
          <a:graphicData uri="http://schemas.openxmlformats.org/drawingml/2006/table">
            <a:tbl>
              <a:tblPr firstRow="1" bandRow="1"/>
              <a:tblGrid>
                <a:gridCol w="1140743"/>
                <a:gridCol w="1910687"/>
                <a:gridCol w="4809682"/>
              </a:tblGrid>
              <a:tr h="149730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Calibri"/>
                          <a:cs typeface="Times New Roman"/>
                        </a:rPr>
                        <a:t>Статья 2, 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Calibri"/>
                          <a:cs typeface="Times New Roman"/>
                        </a:rPr>
                        <a:t>пункт 2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Calibri"/>
                          <a:cs typeface="Times New Roman"/>
                        </a:rPr>
                        <a:t>изменена трактовка понятия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Calibri"/>
                          <a:cs typeface="Times New Roman"/>
                        </a:rPr>
                        <a:t>«воспитание»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lvl="0" indent="-177800" algn="just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173990" algn="l"/>
                        </a:tabLs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Times New Roman"/>
                          <a:cs typeface="Times New Roman"/>
                        </a:rPr>
                        <a:t>подчёркнута роль гражданского и патриотического и воспитания, 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Bookman Old Style" panose="02050604050505020204" pitchFamily="18" charset="0"/>
                        <a:ea typeface="Times New Roman"/>
                        <a:cs typeface="Times New Roman"/>
                      </a:endParaRPr>
                    </a:p>
                    <a:p>
                      <a:pPr marL="177800" lvl="0" indent="-177800" algn="just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173990" algn="l"/>
                        </a:tabLs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Times New Roman"/>
                          <a:cs typeface="Times New Roman"/>
                        </a:rPr>
                        <a:t>подчёркнут деятельностный характер воспитательного процесса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Bookman Old Style" panose="02050604050505020204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163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Calibri"/>
                          <a:cs typeface="Times New Roman"/>
                        </a:rPr>
                        <a:t>Статья 2, 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Calibri"/>
                          <a:cs typeface="Times New Roman"/>
                        </a:rPr>
                        <a:t>пункт 9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Calibri"/>
                          <a:cs typeface="Times New Roman"/>
                        </a:rPr>
                        <a:t>изменена трактовка понятия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Calibri"/>
                          <a:cs typeface="Times New Roman"/>
                        </a:rPr>
                        <a:t>образователь-</a:t>
                      </a:r>
                      <a:r>
                        <a:rPr lang="ru-RU" sz="1800" dirty="0" err="1" smtClean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Calibri"/>
                          <a:cs typeface="Times New Roman"/>
                        </a:rPr>
                        <a:t>ная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Calibri"/>
                          <a:cs typeface="Times New Roman"/>
                        </a:rPr>
                        <a:t>программа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Calibri"/>
                          <a:cs typeface="Times New Roman"/>
                        </a:rPr>
                        <a:t>»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lvl="0" indent="-177800" algn="just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2000" dirty="0" smtClean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Times New Roman"/>
                          <a:cs typeface="Times New Roman"/>
                        </a:rPr>
                        <a:t>в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Times New Roman"/>
                          <a:cs typeface="Times New Roman"/>
                        </a:rPr>
                        <a:t>структуру 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Times New Roman"/>
                          <a:cs typeface="Times New Roman"/>
                        </a:rPr>
                        <a:t>образовательной</a:t>
                      </a:r>
                      <a:r>
                        <a:rPr lang="ru-RU" sz="1600" baseline="0" dirty="0" smtClean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Calibri"/>
                          <a:cs typeface="Times New Roman"/>
                        </a:rPr>
                        <a:t>программы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Calibri"/>
                          <a:cs typeface="Times New Roman"/>
                        </a:rPr>
                        <a:t>в обязательном порядке должна входить </a:t>
                      </a:r>
                      <a:r>
                        <a:rPr lang="ru-RU" sz="2000" dirty="0">
                          <a:solidFill>
                            <a:srgbClr val="C00000"/>
                          </a:solidFill>
                          <a:effectLst/>
                          <a:latin typeface="Bookman Old Style" panose="02050604050505020204" pitchFamily="18" charset="0"/>
                          <a:ea typeface="Calibri"/>
                          <a:cs typeface="Times New Roman"/>
                        </a:rPr>
                        <a:t>рабочая программа воспитания</a:t>
                      </a:r>
                      <a:endParaRPr lang="ru-RU" sz="1400" dirty="0">
                        <a:solidFill>
                          <a:srgbClr val="C00000"/>
                        </a:solidFill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1442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4" t="1875" r="4959"/>
          <a:stretch/>
        </p:blipFill>
        <p:spPr>
          <a:xfrm>
            <a:off x="19318" y="0"/>
            <a:ext cx="9143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00251" y="520511"/>
            <a:ext cx="8475259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О внесении изменений в </a:t>
            </a:r>
            <a:r>
              <a:rPr lang="ru-RU" sz="2400" b="1" dirty="0" smtClean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Федеральный Закон </a:t>
            </a:r>
            <a:r>
              <a:rPr lang="ru-RU" sz="2400" b="1" dirty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«Об образовании  в Российской Федерации» </a:t>
            </a:r>
            <a:endParaRPr lang="ru-RU" sz="2400" b="1" dirty="0" smtClean="0">
              <a:ln w="9525">
                <a:noFill/>
              </a:ln>
              <a:solidFill>
                <a:srgbClr val="C0000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2000" b="1" dirty="0" smtClean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(</a:t>
            </a:r>
            <a:r>
              <a:rPr lang="ru-RU" sz="2000" b="1" dirty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ФЗ № 304-ФЗ от </a:t>
            </a:r>
            <a:r>
              <a:rPr lang="ru-RU" sz="2000" b="1" dirty="0" smtClean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31.07.2020)</a:t>
            </a:r>
            <a:endParaRPr lang="ru-RU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531813" lvl="0" indent="-258763">
              <a:buFont typeface="Wingdings" panose="05000000000000000000" pitchFamily="2" charset="2"/>
              <a:buChar char="ü"/>
              <a:tabLst>
                <a:tab pos="8256588" algn="l"/>
              </a:tabLst>
            </a:pPr>
            <a:endParaRPr lang="ru-RU" sz="2000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273050" lvl="0" algn="just">
              <a:tabLst>
                <a:tab pos="8256588" algn="l"/>
              </a:tabLst>
            </a:pPr>
            <a:endParaRPr lang="ru-RU" sz="2000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615950" lvl="0" indent="-342900" algn="just">
              <a:buFont typeface="Wingdings" panose="05000000000000000000" pitchFamily="2" charset="2"/>
              <a:buChar char="ü"/>
              <a:tabLst>
                <a:tab pos="8256588" algn="l"/>
              </a:tabLst>
            </a:pPr>
            <a:endParaRPr lang="ru-RU" sz="2000" b="1" dirty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500916"/>
              </p:ext>
            </p:extLst>
          </p:nvPr>
        </p:nvGraphicFramePr>
        <p:xfrm>
          <a:off x="607324" y="1817211"/>
          <a:ext cx="7861112" cy="3015391"/>
        </p:xfrm>
        <a:graphic>
          <a:graphicData uri="http://schemas.openxmlformats.org/drawingml/2006/table">
            <a:tbl>
              <a:tblPr firstRow="1" bandRow="1"/>
              <a:tblGrid>
                <a:gridCol w="1207828"/>
                <a:gridCol w="2101755"/>
                <a:gridCol w="4551529"/>
              </a:tblGrid>
              <a:tr h="171531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Calibri"/>
                          <a:cs typeface="Times New Roman"/>
                        </a:rPr>
                        <a:t>Статья 2,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Calibri"/>
                          <a:cs typeface="Times New Roman"/>
                        </a:rPr>
                        <a:t>пункт10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Calibri"/>
                          <a:cs typeface="Times New Roman"/>
                        </a:rPr>
                        <a:t>Статья12,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Calibri"/>
                          <a:cs typeface="Times New Roman"/>
                        </a:rPr>
                        <a:t>пункт 9 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Calibri"/>
                          <a:cs typeface="Times New Roman"/>
                        </a:rPr>
                        <a:t>(для СПО)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Calibri"/>
                          <a:cs typeface="Times New Roman"/>
                        </a:rPr>
                        <a:t>изменена трактовка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Calibri"/>
                          <a:cs typeface="Times New Roman"/>
                        </a:rPr>
                        <a:t>«примерная основная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Calibri"/>
                          <a:cs typeface="Times New Roman"/>
                        </a:rPr>
                        <a:t>образовательная программа»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lvl="0" indent="-177800" algn="just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156845" algn="l"/>
                        </a:tabLs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Times New Roman"/>
                          <a:cs typeface="Times New Roman"/>
                        </a:rPr>
                        <a:t>в структуру примерной образовательной программы 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Times New Roman"/>
                          <a:cs typeface="Times New Roman"/>
                        </a:rPr>
                        <a:t>включена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rgbClr val="C00000"/>
                          </a:solidFill>
                          <a:effectLst/>
                          <a:latin typeface="Bookman Old Style" panose="02050604050505020204" pitchFamily="18" charset="0"/>
                          <a:ea typeface="Calibri"/>
                          <a:cs typeface="Times New Roman"/>
                        </a:rPr>
                        <a:t>рабочая </a:t>
                      </a:r>
                      <a:r>
                        <a:rPr lang="ru-RU" sz="1800" dirty="0">
                          <a:solidFill>
                            <a:srgbClr val="C00000"/>
                          </a:solidFill>
                          <a:effectLst/>
                          <a:latin typeface="Bookman Old Style" panose="02050604050505020204" pitchFamily="18" charset="0"/>
                          <a:ea typeface="Calibri"/>
                          <a:cs typeface="Times New Roman"/>
                        </a:rPr>
                        <a:t>программа воспитания и примерный календарный план воспитательной работы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149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Calibri"/>
                          <a:cs typeface="Times New Roman"/>
                        </a:rPr>
                        <a:t>Статья 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Calibri"/>
                          <a:cs typeface="Times New Roman"/>
                        </a:rPr>
                        <a:t>изложены общие требования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Calibri"/>
                          <a:cs typeface="Times New Roman"/>
                        </a:rPr>
                        <a:t>к организации воспитания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lvl="0" indent="-177800" algn="just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177800" algn="l"/>
                        </a:tabLst>
                      </a:pPr>
                      <a:r>
                        <a:rPr lang="ru-RU" sz="1800" dirty="0">
                          <a:solidFill>
                            <a:srgbClr val="C00000"/>
                          </a:solidFill>
                          <a:effectLst/>
                          <a:latin typeface="Bookman Old Style" panose="02050604050505020204" pitchFamily="18" charset="0"/>
                          <a:ea typeface="Times New Roman"/>
                          <a:cs typeface="Times New Roman"/>
                        </a:rPr>
                        <a:t>«воспитание должно стать составной частью всех образовательных программ»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68741" y="5010624"/>
            <a:ext cx="779287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Не позднее 1 сентября 2021 г. </a:t>
            </a:r>
            <a:endParaRPr lang="ru-RU" sz="2000" b="1" dirty="0" smtClean="0">
              <a:ln w="9525">
                <a:noFill/>
              </a:ln>
              <a:solidFill>
                <a:srgbClr val="C0000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2000" b="1" dirty="0" smtClean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все образовательные программы подлежат приведению в соответствие с положениями ФЗ</a:t>
            </a:r>
            <a:endParaRPr lang="ru-RU" b="1" dirty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849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4" t="1875" r="4959"/>
          <a:stretch/>
        </p:blipFill>
        <p:spPr>
          <a:xfrm>
            <a:off x="19318" y="0"/>
            <a:ext cx="9143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00251" y="520511"/>
            <a:ext cx="847525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О внесении изменений в ФГОС НОО, ООО СОО  </a:t>
            </a:r>
            <a:r>
              <a:rPr lang="ru-RU" sz="20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(Приказ </a:t>
            </a:r>
            <a:r>
              <a:rPr lang="ru-RU" sz="2000" b="1" dirty="0" err="1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Минпросвещения</a:t>
            </a:r>
            <a:r>
              <a:rPr lang="ru-RU" sz="20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 России от 11.12.2020 N </a:t>
            </a:r>
            <a:r>
              <a:rPr lang="ru-RU" sz="20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712)</a:t>
            </a:r>
          </a:p>
          <a:p>
            <a:pPr lvl="0" indent="273050"/>
            <a:endParaRPr lang="ru-RU" sz="1200" b="1" dirty="0" smtClean="0">
              <a:ln w="9525">
                <a:noFill/>
              </a:ln>
              <a:solidFill>
                <a:srgbClr val="C0000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indent="273050"/>
            <a:r>
              <a:rPr lang="ru-RU" sz="2400" b="1" dirty="0" smtClean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Изменения </a:t>
            </a:r>
            <a:r>
              <a:rPr lang="ru-RU" sz="2400" b="1" dirty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в ФГОС НОО</a:t>
            </a:r>
          </a:p>
          <a:p>
            <a:pPr marL="531813" lvl="0" indent="-258763">
              <a:buFont typeface="Wingdings" panose="05000000000000000000" pitchFamily="2" charset="2"/>
              <a:buChar char="ü"/>
              <a:tabLst>
                <a:tab pos="8256588" algn="l"/>
              </a:tabLst>
            </a:pPr>
            <a:endParaRPr lang="ru-RU" sz="2000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273050" lvl="0" algn="just">
              <a:tabLst>
                <a:tab pos="8256588" algn="l"/>
              </a:tabLst>
            </a:pPr>
            <a:endParaRPr lang="ru-RU" sz="2000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615950" lvl="0" indent="-342900" algn="just">
              <a:buFont typeface="Wingdings" panose="05000000000000000000" pitchFamily="2" charset="2"/>
              <a:buChar char="ü"/>
              <a:tabLst>
                <a:tab pos="8256588" algn="l"/>
              </a:tabLst>
            </a:pPr>
            <a:endParaRPr lang="ru-RU" sz="2000" b="1" dirty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5748522"/>
              </p:ext>
            </p:extLst>
          </p:nvPr>
        </p:nvGraphicFramePr>
        <p:xfrm>
          <a:off x="607324" y="1992573"/>
          <a:ext cx="7826992" cy="3405090"/>
        </p:xfrm>
        <a:graphic>
          <a:graphicData uri="http://schemas.openxmlformats.org/drawingml/2006/table">
            <a:tbl>
              <a:tblPr firstRow="1" bandRow="1"/>
              <a:tblGrid>
                <a:gridCol w="1392825"/>
                <a:gridCol w="6434167"/>
              </a:tblGrid>
              <a:tr h="2106305">
                <a:tc>
                  <a:txBody>
                    <a:bodyPr/>
                    <a:lstStyle/>
                    <a:p>
                      <a:pPr marL="0" indent="95250" algn="l">
                        <a:lnSpc>
                          <a:spcPts val="1855"/>
                        </a:lnSpc>
                      </a:pPr>
                      <a:r>
                        <a:rPr sz="1800" b="0" spc="-5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Пункт</a:t>
                      </a:r>
                      <a:r>
                        <a:rPr sz="1800" b="0" spc="-25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 </a:t>
                      </a:r>
                      <a:r>
                        <a:rPr sz="1800" b="0" spc="-5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16,</a:t>
                      </a:r>
                      <a:endParaRPr sz="1800" b="0" dirty="0">
                        <a:solidFill>
                          <a:srgbClr val="002060"/>
                        </a:solidFill>
                        <a:latin typeface="Bookman Old Style" panose="02050604050505020204" pitchFamily="18" charset="0"/>
                        <a:cs typeface="Calibri"/>
                      </a:endParaRPr>
                    </a:p>
                    <a:p>
                      <a:pPr marL="0" indent="95250" algn="l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800" b="0" spc="-5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абз.11</a:t>
                      </a:r>
                      <a:endParaRPr sz="1800" b="0" dirty="0">
                        <a:solidFill>
                          <a:srgbClr val="002060"/>
                        </a:solidFill>
                        <a:latin typeface="Bookman Old Style" panose="02050604050505020204" pitchFamily="18" charset="0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indent="0" algn="just">
                        <a:lnSpc>
                          <a:spcPct val="100000"/>
                        </a:lnSpc>
                        <a:tabLst>
                          <a:tab pos="6454775" algn="l"/>
                        </a:tabLst>
                      </a:pPr>
                      <a:r>
                        <a:rPr sz="2000" b="1" u="sng" spc="-15" dirty="0">
                          <a:solidFill>
                            <a:srgbClr val="002060"/>
                          </a:solidFill>
                          <a:uFill>
                            <a:solidFill>
                              <a:srgbClr val="622422"/>
                            </a:solidFill>
                          </a:uFill>
                          <a:latin typeface="Bookman Old Style" panose="02050604050505020204" pitchFamily="18" charset="0"/>
                          <a:cs typeface="Calibri"/>
                        </a:rPr>
                        <a:t>Содержательный</a:t>
                      </a:r>
                      <a:r>
                        <a:rPr sz="2000" b="1" u="sng" spc="-25" dirty="0">
                          <a:solidFill>
                            <a:srgbClr val="002060"/>
                          </a:solidFill>
                          <a:uFill>
                            <a:solidFill>
                              <a:srgbClr val="622422"/>
                            </a:solidFill>
                          </a:uFill>
                          <a:latin typeface="Bookman Old Style" panose="02050604050505020204" pitchFamily="18" charset="0"/>
                          <a:cs typeface="Calibri"/>
                        </a:rPr>
                        <a:t> </a:t>
                      </a:r>
                      <a:r>
                        <a:rPr sz="2000" b="1" u="sng" spc="-10" dirty="0">
                          <a:solidFill>
                            <a:srgbClr val="002060"/>
                          </a:solidFill>
                          <a:uFill>
                            <a:solidFill>
                              <a:srgbClr val="622422"/>
                            </a:solidFill>
                          </a:uFill>
                          <a:latin typeface="Bookman Old Style" panose="02050604050505020204" pitchFamily="18" charset="0"/>
                          <a:cs typeface="Calibri"/>
                        </a:rPr>
                        <a:t>раздел</a:t>
                      </a:r>
                      <a:r>
                        <a:rPr sz="2000" b="1" u="sng" spc="-15" dirty="0">
                          <a:solidFill>
                            <a:srgbClr val="002060"/>
                          </a:solidFill>
                          <a:uFill>
                            <a:solidFill>
                              <a:srgbClr val="622422"/>
                            </a:solidFill>
                          </a:uFill>
                          <a:latin typeface="Bookman Old Style" panose="02050604050505020204" pitchFamily="18" charset="0"/>
                          <a:cs typeface="Calibri"/>
                        </a:rPr>
                        <a:t> </a:t>
                      </a:r>
                      <a:r>
                        <a:rPr sz="2000" b="1" u="sng" spc="-5" dirty="0">
                          <a:solidFill>
                            <a:srgbClr val="002060"/>
                          </a:solidFill>
                          <a:uFill>
                            <a:solidFill>
                              <a:srgbClr val="622422"/>
                            </a:solidFill>
                          </a:uFill>
                          <a:latin typeface="Bookman Old Style" panose="02050604050505020204" pitchFamily="18" charset="0"/>
                          <a:cs typeface="Calibri"/>
                        </a:rPr>
                        <a:t>ООП</a:t>
                      </a:r>
                      <a:r>
                        <a:rPr sz="2000" b="1" spc="30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 </a:t>
                      </a:r>
                      <a:r>
                        <a:rPr sz="2000" b="0" spc="-10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определяет</a:t>
                      </a:r>
                      <a:r>
                        <a:rPr sz="2000" b="0" spc="-35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 </a:t>
                      </a:r>
                      <a:r>
                        <a:rPr sz="2000" b="0" spc="-5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общее </a:t>
                      </a:r>
                      <a:r>
                        <a:rPr sz="2000" b="0" spc="-15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содержание</a:t>
                      </a:r>
                      <a:r>
                        <a:rPr sz="2000" b="0" spc="-35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 </a:t>
                      </a:r>
                      <a:r>
                        <a:rPr sz="2000" b="0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НОО</a:t>
                      </a:r>
                      <a:r>
                        <a:rPr sz="2000" b="0" spc="10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 </a:t>
                      </a:r>
                      <a:r>
                        <a:rPr sz="2000" b="0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и </a:t>
                      </a:r>
                      <a:r>
                        <a:rPr lang="ru-RU" sz="2000" b="0" spc="-5" dirty="0" smtClean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включает следующие программы</a:t>
                      </a:r>
                      <a:r>
                        <a:rPr sz="2000" b="0" spc="-5" dirty="0" smtClean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,</a:t>
                      </a:r>
                      <a:r>
                        <a:rPr sz="2000" b="0" spc="-20" dirty="0" smtClean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 </a:t>
                      </a:r>
                      <a:r>
                        <a:rPr sz="2000" b="0" spc="-5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ориентированные</a:t>
                      </a:r>
                      <a:r>
                        <a:rPr sz="2000" b="0" spc="-15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 </a:t>
                      </a:r>
                      <a:r>
                        <a:rPr sz="2000" b="0" spc="-5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на</a:t>
                      </a:r>
                      <a:r>
                        <a:rPr sz="2000" b="0" spc="5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 </a:t>
                      </a:r>
                      <a:r>
                        <a:rPr sz="2000" b="0" spc="-5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достижение </a:t>
                      </a:r>
                      <a:r>
                        <a:rPr lang="ru-RU" sz="2000" b="0" spc="-5" dirty="0" smtClean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личностных</a:t>
                      </a:r>
                      <a:r>
                        <a:rPr sz="2000" b="0" spc="-5" dirty="0" smtClean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,</a:t>
                      </a:r>
                      <a:r>
                        <a:rPr lang="ru-RU" sz="2000" b="0" spc="0" baseline="0" dirty="0" smtClean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 </a:t>
                      </a:r>
                      <a:r>
                        <a:rPr lang="ru-RU" sz="2000" b="0" spc="-10" dirty="0" smtClean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предметных</a:t>
                      </a:r>
                      <a:r>
                        <a:rPr sz="2000" b="0" spc="-20" dirty="0" smtClean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 </a:t>
                      </a:r>
                      <a:r>
                        <a:rPr sz="2000" b="0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и</a:t>
                      </a:r>
                      <a:r>
                        <a:rPr sz="2000" b="0" spc="-15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 </a:t>
                      </a:r>
                      <a:r>
                        <a:rPr sz="2000" b="0" spc="-5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метапредметных</a:t>
                      </a:r>
                      <a:r>
                        <a:rPr sz="2000" b="0" spc="-25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 </a:t>
                      </a:r>
                      <a:r>
                        <a:rPr lang="ru-RU" sz="2000" b="0" spc="-15" dirty="0" smtClean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результатов</a:t>
                      </a:r>
                      <a:r>
                        <a:rPr sz="2000" b="0" spc="-15" dirty="0" smtClean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:</a:t>
                      </a:r>
                      <a:r>
                        <a:rPr lang="ru-RU" sz="2000" b="0" spc="0" baseline="0" dirty="0" smtClean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 </a:t>
                      </a:r>
                      <a:r>
                        <a:rPr lang="ru-RU" sz="2000" b="0" spc="-5" dirty="0" smtClean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программ</a:t>
                      </a:r>
                      <a:r>
                        <a:rPr sz="2000" b="0" spc="-5" dirty="0" smtClean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ы </a:t>
                      </a:r>
                      <a:r>
                        <a:rPr sz="2000" b="0" spc="-20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отдельных </a:t>
                      </a:r>
                      <a:r>
                        <a:rPr sz="2000" b="0" spc="-5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учебных предметов, </a:t>
                      </a:r>
                      <a:r>
                        <a:rPr sz="2000" b="0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курсов и курсов </a:t>
                      </a:r>
                      <a:r>
                        <a:rPr sz="2000" b="0" spc="-5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внеурочной </a:t>
                      </a:r>
                      <a:r>
                        <a:rPr sz="2000" b="0" spc="-395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 </a:t>
                      </a:r>
                      <a:r>
                        <a:rPr sz="2000" b="0" spc="-5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деятельности;</a:t>
                      </a:r>
                      <a:r>
                        <a:rPr sz="2000" b="0" spc="-30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 </a:t>
                      </a:r>
                      <a:r>
                        <a:rPr sz="2000" b="0" u="sng" dirty="0">
                          <a:solidFill>
                            <a:srgbClr val="C00000"/>
                          </a:solidFill>
                          <a:uFill>
                            <a:solidFill>
                              <a:srgbClr val="622422"/>
                            </a:solidFill>
                          </a:uFill>
                          <a:latin typeface="Bookman Old Style" panose="02050604050505020204" pitchFamily="18" charset="0"/>
                          <a:cs typeface="Calibri"/>
                        </a:rPr>
                        <a:t>рабочую</a:t>
                      </a:r>
                      <a:r>
                        <a:rPr sz="2000" b="0" u="sng" spc="-25" dirty="0">
                          <a:solidFill>
                            <a:srgbClr val="C00000"/>
                          </a:solidFill>
                          <a:uFill>
                            <a:solidFill>
                              <a:srgbClr val="622422"/>
                            </a:solidFill>
                          </a:uFill>
                          <a:latin typeface="Bookman Old Style" panose="02050604050505020204" pitchFamily="18" charset="0"/>
                          <a:cs typeface="Calibri"/>
                        </a:rPr>
                        <a:t> </a:t>
                      </a:r>
                      <a:r>
                        <a:rPr sz="2000" b="0" u="sng" spc="-5" dirty="0">
                          <a:solidFill>
                            <a:srgbClr val="C00000"/>
                          </a:solidFill>
                          <a:uFill>
                            <a:solidFill>
                              <a:srgbClr val="622422"/>
                            </a:solidFill>
                          </a:uFill>
                          <a:latin typeface="Bookman Old Style" panose="02050604050505020204" pitchFamily="18" charset="0"/>
                          <a:cs typeface="Calibri"/>
                        </a:rPr>
                        <a:t>программу</a:t>
                      </a:r>
                      <a:r>
                        <a:rPr sz="2000" b="0" u="sng" spc="-15" dirty="0">
                          <a:solidFill>
                            <a:srgbClr val="C00000"/>
                          </a:solidFill>
                          <a:uFill>
                            <a:solidFill>
                              <a:srgbClr val="622422"/>
                            </a:solidFill>
                          </a:uFill>
                          <a:latin typeface="Bookman Old Style" panose="02050604050505020204" pitchFamily="18" charset="0"/>
                          <a:cs typeface="Calibri"/>
                        </a:rPr>
                        <a:t> </a:t>
                      </a:r>
                      <a:r>
                        <a:rPr sz="2000" b="0" u="sng" dirty="0">
                          <a:solidFill>
                            <a:srgbClr val="C00000"/>
                          </a:solidFill>
                          <a:uFill>
                            <a:solidFill>
                              <a:srgbClr val="622422"/>
                            </a:solidFill>
                          </a:uFill>
                          <a:latin typeface="Bookman Old Style" panose="02050604050505020204" pitchFamily="18" charset="0"/>
                          <a:cs typeface="Calibri"/>
                        </a:rPr>
                        <a:t>воспитания</a:t>
                      </a:r>
                      <a:r>
                        <a:rPr sz="2000" b="0" dirty="0">
                          <a:solidFill>
                            <a:srgbClr val="C0000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;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1490">
                <a:tc>
                  <a:txBody>
                    <a:bodyPr/>
                    <a:lstStyle/>
                    <a:p>
                      <a:pPr marL="58738" indent="0" algn="l">
                        <a:lnSpc>
                          <a:spcPts val="1855"/>
                        </a:lnSpc>
                      </a:pPr>
                      <a:r>
                        <a:rPr sz="1800" b="0" spc="-5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Пункт</a:t>
                      </a:r>
                      <a:r>
                        <a:rPr sz="1800" b="0" spc="-25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 </a:t>
                      </a:r>
                      <a:r>
                        <a:rPr sz="1800" b="0" spc="-5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16,</a:t>
                      </a:r>
                      <a:endParaRPr sz="1800" b="0" dirty="0">
                        <a:solidFill>
                          <a:srgbClr val="002060"/>
                        </a:solidFill>
                        <a:latin typeface="Bookman Old Style" panose="02050604050505020204" pitchFamily="18" charset="0"/>
                        <a:cs typeface="Calibri"/>
                      </a:endParaRPr>
                    </a:p>
                    <a:p>
                      <a:pPr marL="58738" indent="0" algn="l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800" b="0" spc="-5" dirty="0" smtClean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абз.1</a:t>
                      </a:r>
                      <a:r>
                        <a:rPr lang="ru-RU" sz="1800" b="0" spc="-5" dirty="0" smtClean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7</a:t>
                      </a:r>
                      <a:endParaRPr sz="1800" b="0" dirty="0">
                        <a:solidFill>
                          <a:srgbClr val="002060"/>
                        </a:solidFill>
                        <a:latin typeface="Bookman Old Style" panose="02050604050505020204" pitchFamily="18" charset="0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</a:pPr>
                      <a:r>
                        <a:rPr lang="ru-RU" sz="2000" b="1" u="sng" spc="-15" dirty="0" smtClean="0">
                          <a:solidFill>
                            <a:srgbClr val="002060"/>
                          </a:solidFill>
                          <a:uFill>
                            <a:solidFill>
                              <a:srgbClr val="622422"/>
                            </a:solidFill>
                          </a:uFill>
                          <a:latin typeface="Bookman Old Style" panose="02050604050505020204" pitchFamily="18" charset="0"/>
                          <a:cs typeface="Calibri"/>
                        </a:rPr>
                        <a:t>Организационный раздел ООП </a:t>
                      </a:r>
                      <a:r>
                        <a:rPr lang="ru-RU" sz="2000" b="0" u="none" spc="-15" dirty="0" smtClean="0">
                          <a:solidFill>
                            <a:srgbClr val="002060"/>
                          </a:solidFill>
                          <a:uFill>
                            <a:solidFill>
                              <a:srgbClr val="622422"/>
                            </a:solidFill>
                          </a:uFill>
                          <a:latin typeface="Bookman Old Style" panose="02050604050505020204" pitchFamily="18" charset="0"/>
                          <a:cs typeface="Calibri"/>
                        </a:rPr>
                        <a:t>включает:</a:t>
                      </a:r>
                    </a:p>
                    <a:p>
                      <a:pPr marL="59055">
                        <a:lnSpc>
                          <a:spcPct val="100000"/>
                        </a:lnSpc>
                      </a:pPr>
                      <a:r>
                        <a:rPr lang="ru-RU" sz="2000" b="0" u="none" spc="-15" dirty="0" smtClean="0">
                          <a:solidFill>
                            <a:srgbClr val="002060"/>
                          </a:solidFill>
                          <a:uFill>
                            <a:solidFill>
                              <a:srgbClr val="622422"/>
                            </a:solidFill>
                          </a:uFill>
                          <a:latin typeface="Bookman Old Style" panose="02050604050505020204" pitchFamily="18" charset="0"/>
                          <a:cs typeface="Calibri"/>
                        </a:rPr>
                        <a:t>учебный план НОО ; план внеурочной деятельности, календарный учебный  график, </a:t>
                      </a:r>
                      <a:r>
                        <a:rPr lang="ru-RU" sz="2000" b="0" u="sng" spc="-15" dirty="0" smtClean="0">
                          <a:solidFill>
                            <a:srgbClr val="C00000"/>
                          </a:solidFill>
                          <a:uFill>
                            <a:solidFill>
                              <a:srgbClr val="622422"/>
                            </a:solidFill>
                          </a:uFill>
                          <a:latin typeface="Bookman Old Style" panose="02050604050505020204" pitchFamily="18" charset="0"/>
                          <a:cs typeface="Calibri"/>
                        </a:rPr>
                        <a:t>календарный план воспитательной работы;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70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4" t="1875" r="4959"/>
          <a:stretch/>
        </p:blipFill>
        <p:spPr>
          <a:xfrm>
            <a:off x="19318" y="0"/>
            <a:ext cx="9143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00251" y="520511"/>
            <a:ext cx="847525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О внесении изменений в ФГОС НОО, ООО СОО  </a:t>
            </a:r>
            <a:r>
              <a:rPr lang="ru-RU" sz="20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(Приказ </a:t>
            </a:r>
            <a:r>
              <a:rPr lang="ru-RU" sz="2000" b="1" dirty="0" err="1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Минпросвещения</a:t>
            </a:r>
            <a:r>
              <a:rPr lang="ru-RU" sz="2000" b="1" dirty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 России от 11.12.2020 N </a:t>
            </a:r>
            <a:r>
              <a:rPr lang="ru-RU" sz="2000" b="1" dirty="0" smtClean="0">
                <a:ln w="9525">
                  <a:noFill/>
                </a:ln>
                <a:solidFill>
                  <a:srgbClr val="00206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712)</a:t>
            </a:r>
          </a:p>
          <a:p>
            <a:pPr lvl="0" indent="273050"/>
            <a:endParaRPr lang="ru-RU" sz="1200" b="1" dirty="0" smtClean="0">
              <a:ln w="9525">
                <a:noFill/>
              </a:ln>
              <a:solidFill>
                <a:srgbClr val="C0000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indent="273050"/>
            <a:r>
              <a:rPr lang="ru-RU" sz="2400" b="1" dirty="0" smtClean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Изменения </a:t>
            </a:r>
            <a:r>
              <a:rPr lang="ru-RU" sz="2400" b="1" dirty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в ФГОС НОО</a:t>
            </a:r>
          </a:p>
          <a:p>
            <a:pPr marL="531813" lvl="0" indent="-258763">
              <a:buFont typeface="Wingdings" panose="05000000000000000000" pitchFamily="2" charset="2"/>
              <a:buChar char="ü"/>
              <a:tabLst>
                <a:tab pos="8256588" algn="l"/>
              </a:tabLst>
            </a:pPr>
            <a:endParaRPr lang="ru-RU" sz="2000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273050" lvl="0" algn="just">
              <a:tabLst>
                <a:tab pos="8256588" algn="l"/>
              </a:tabLst>
            </a:pPr>
            <a:endParaRPr lang="ru-RU" sz="2000" b="1" dirty="0" smtClean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615950" lvl="0" indent="-342900" algn="just">
              <a:buFont typeface="Wingdings" panose="05000000000000000000" pitchFamily="2" charset="2"/>
              <a:buChar char="ü"/>
              <a:tabLst>
                <a:tab pos="8256588" algn="l"/>
              </a:tabLst>
            </a:pPr>
            <a:endParaRPr lang="ru-RU" sz="2000" b="1" dirty="0">
              <a:ln w="9525">
                <a:noFill/>
              </a:ln>
              <a:solidFill>
                <a:srgbClr val="00206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3886705"/>
              </p:ext>
            </p:extLst>
          </p:nvPr>
        </p:nvGraphicFramePr>
        <p:xfrm>
          <a:off x="624384" y="1828800"/>
          <a:ext cx="7826992" cy="3796157"/>
        </p:xfrm>
        <a:graphic>
          <a:graphicData uri="http://schemas.openxmlformats.org/drawingml/2006/table">
            <a:tbl>
              <a:tblPr firstRow="1" bandRow="1"/>
              <a:tblGrid>
                <a:gridCol w="907577"/>
                <a:gridCol w="6919415"/>
              </a:tblGrid>
              <a:tr h="210630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kern="1200" spc="-5" dirty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ea typeface="+mn-ea"/>
                          <a:cs typeface="Calibri"/>
                        </a:rPr>
                        <a:t>Пункт 19.2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11125"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421380" algn="l"/>
                        </a:tabLst>
                      </a:pPr>
                      <a:r>
                        <a:rPr lang="ru-RU" sz="1600" b="1" u="sng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Calibri"/>
                          <a:cs typeface="Times New Roman"/>
                        </a:rPr>
                        <a:t>Целевой раздел ООП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Bookman Old Style" panose="02050604050505020204" pitchFamily="18" charset="0"/>
                        <a:ea typeface="Calibri"/>
                        <a:cs typeface="Times New Roman"/>
                      </a:endParaRPr>
                    </a:p>
                    <a:p>
                      <a:pPr marR="111125"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421380" algn="l"/>
                        </a:tabLst>
                      </a:pPr>
                      <a:r>
                        <a:rPr lang="ru-RU" sz="1600" u="none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Calibri"/>
                          <a:cs typeface="Times New Roman"/>
                        </a:rPr>
                        <a:t>Планируемые результаты освоения основной образовательной программы  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Calibri"/>
                          <a:cs typeface="Times New Roman"/>
                        </a:rPr>
                        <a:t>НОО должны: являться содержательной и </a:t>
                      </a:r>
                      <a:r>
                        <a:rPr lang="ru-RU" sz="1600" dirty="0" err="1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Calibri"/>
                          <a:cs typeface="Times New Roman"/>
                        </a:rPr>
                        <a:t>критериальной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Calibri"/>
                          <a:cs typeface="Times New Roman"/>
                        </a:rPr>
                        <a:t> основой для разработки </a:t>
                      </a:r>
                      <a:r>
                        <a:rPr lang="ru-RU" sz="1600" u="none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Calibri"/>
                          <a:cs typeface="Times New Roman"/>
                        </a:rPr>
                        <a:t>рабочих программ учебных предметов, курсов внеурочной деятельности, </a:t>
                      </a:r>
                      <a:r>
                        <a:rPr lang="ru-RU" sz="1600" b="1" u="sng" dirty="0">
                          <a:solidFill>
                            <a:srgbClr val="C00000"/>
                          </a:solidFill>
                          <a:effectLst/>
                          <a:latin typeface="Bookman Old Style" panose="02050604050505020204" pitchFamily="18" charset="0"/>
                          <a:ea typeface="Calibri"/>
                          <a:cs typeface="Times New Roman"/>
                        </a:rPr>
                        <a:t>рабочей программы воспитания</a:t>
                      </a:r>
                      <a:r>
                        <a:rPr lang="ru-RU" sz="1600" dirty="0">
                          <a:solidFill>
                            <a:srgbClr val="C00000"/>
                          </a:solidFill>
                          <a:effectLst/>
                          <a:latin typeface="Bookman Old Style" panose="02050604050505020204" pitchFamily="18" charset="0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Calibri"/>
                          <a:cs typeface="Times New Roman"/>
                        </a:rPr>
                        <a:t> а также для системы оценки качества освоения обучающимися основной образовательной программы начального  общего образования в соответствии с требованиями Стандарта.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1490">
                <a:tc>
                  <a:txBody>
                    <a:bodyPr/>
                    <a:lstStyle/>
                    <a:p>
                      <a:pPr marL="58738" indent="0" algn="l">
                        <a:lnSpc>
                          <a:spcPts val="1855"/>
                        </a:lnSpc>
                      </a:pPr>
                      <a:r>
                        <a:rPr lang="ru-RU" sz="1800" b="0" spc="-5" dirty="0" smtClean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Пункт</a:t>
                      </a:r>
                      <a:r>
                        <a:rPr sz="1800" b="0" spc="-25" dirty="0" smtClean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 </a:t>
                      </a:r>
                      <a:r>
                        <a:rPr lang="ru-RU" sz="1800" b="0" spc="-5" dirty="0" smtClean="0">
                          <a:solidFill>
                            <a:srgbClr val="002060"/>
                          </a:solidFill>
                          <a:latin typeface="Bookman Old Style" panose="02050604050505020204" pitchFamily="18" charset="0"/>
                          <a:cs typeface="Calibri"/>
                        </a:rPr>
                        <a:t>19.5</a:t>
                      </a:r>
                      <a:endParaRPr sz="1800" b="0" dirty="0">
                        <a:solidFill>
                          <a:srgbClr val="002060"/>
                        </a:solidFill>
                        <a:latin typeface="Bookman Old Style" panose="02050604050505020204" pitchFamily="18" charset="0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9055" algn="just">
                        <a:lnSpc>
                          <a:spcPct val="100000"/>
                        </a:lnSpc>
                      </a:pPr>
                      <a:r>
                        <a:rPr lang="ru-RU" sz="1600" b="1" u="sng" kern="1200" dirty="0" smtClean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+mn-ea"/>
                          <a:cs typeface="+mn-cs"/>
                        </a:rPr>
                        <a:t>Рабочие программы учебных предметов, курсов должны содержать:</a:t>
                      </a:r>
                      <a:r>
                        <a:rPr lang="ru-RU" sz="160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u="none" kern="1200" dirty="0" smtClean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+mn-ea"/>
                          <a:cs typeface="+mn-cs"/>
                        </a:rPr>
                        <a:t>планируемые результаты освоения учебного предмета, курса; содержание учебного предмета, </a:t>
                      </a:r>
                      <a:r>
                        <a:rPr lang="ru-RU" sz="1600" kern="1200" dirty="0" smtClean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+mn-ea"/>
                          <a:cs typeface="+mn-cs"/>
                        </a:rPr>
                        <a:t>курса;</a:t>
                      </a:r>
                      <a:r>
                        <a:rPr lang="ru-RU" sz="1600" b="1" u="sng" kern="1200" dirty="0" smtClean="0">
                          <a:solidFill>
                            <a:srgbClr val="002060"/>
                          </a:solidFill>
                          <a:effectLst/>
                          <a:latin typeface="Bookman Old Style" panose="02050604050505020204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1" u="sng" kern="1200" dirty="0" smtClean="0">
                          <a:solidFill>
                            <a:srgbClr val="C00000"/>
                          </a:solidFill>
                          <a:effectLst/>
                          <a:latin typeface="Bookman Old Style" panose="02050604050505020204" pitchFamily="18" charset="0"/>
                          <a:ea typeface="+mn-ea"/>
                          <a:cs typeface="+mn-cs"/>
                        </a:rPr>
                        <a:t>тематическое планирование, в том числе с учетом рабочей программы  воспитания с указанием количества часов, отводимых на освоение каждой темы</a:t>
                      </a:r>
                      <a:r>
                        <a:rPr lang="ru-RU" sz="1600" kern="1200" dirty="0" smtClean="0">
                          <a:solidFill>
                            <a:srgbClr val="C00000"/>
                          </a:solidFill>
                          <a:effectLst/>
                          <a:latin typeface="Bookman Old Style" panose="02050604050505020204" pitchFamily="18" charset="0"/>
                          <a:ea typeface="+mn-ea"/>
                          <a:cs typeface="+mn-cs"/>
                        </a:rPr>
                        <a:t>.</a:t>
                      </a:r>
                      <a:endParaRPr lang="ru-RU" sz="1800" b="0" u="sng" spc="-15" dirty="0" smtClean="0">
                        <a:solidFill>
                          <a:srgbClr val="C00000"/>
                        </a:solidFill>
                        <a:uFill>
                          <a:solidFill>
                            <a:srgbClr val="622422"/>
                          </a:solidFill>
                        </a:uFill>
                        <a:latin typeface="Bookman Old Style" panose="02050604050505020204" pitchFamily="18" charset="0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099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4" t="1875" r="4959"/>
          <a:stretch/>
        </p:blipFill>
        <p:spPr>
          <a:xfrm>
            <a:off x="19318" y="0"/>
            <a:ext cx="9143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00251" y="520511"/>
            <a:ext cx="84752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Структура рабочей программы воспитания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219" y="982176"/>
            <a:ext cx="7881373" cy="5544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924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4" t="1875" r="4959"/>
          <a:stretch/>
        </p:blipFill>
        <p:spPr>
          <a:xfrm>
            <a:off x="19318" y="0"/>
            <a:ext cx="9143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00251" y="489229"/>
            <a:ext cx="86072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Форма календарного плана </a:t>
            </a:r>
            <a:endParaRPr lang="ru-RU" sz="2400" b="1" dirty="0" smtClean="0">
              <a:ln w="9525">
                <a:noFill/>
              </a:ln>
              <a:solidFill>
                <a:srgbClr val="C00000"/>
              </a:solidFill>
              <a:latin typeface="Bookman Old Style" panose="02050604050505020204" pitchFamily="18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2400" b="1" dirty="0" smtClean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воспитательной работы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25" y="1320226"/>
            <a:ext cx="8332892" cy="4310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357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4" t="1875" r="4959"/>
          <a:stretch/>
        </p:blipFill>
        <p:spPr>
          <a:xfrm>
            <a:off x="31884" y="0"/>
            <a:ext cx="9143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00251" y="489229"/>
            <a:ext cx="86072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ln w="9525">
                  <a:noFill/>
                </a:ln>
                <a:solidFill>
                  <a:srgbClr val="C00000"/>
                </a:solidFill>
                <a:latin typeface="Bookman Old Style" panose="02050604050505020204" pitchFamily="18" charset="0"/>
                <a:ea typeface="Tahoma" panose="020B0604030504040204" pitchFamily="34" charset="0"/>
                <a:cs typeface="Arial" panose="020B0604020202020204" pitchFamily="34" charset="0"/>
              </a:rPr>
              <a:t>Примерная программа воспитания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49215" y="1049016"/>
            <a:ext cx="770933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Bookman Old Style" panose="02050604050505020204" pitchFamily="18" charset="0"/>
              </a:rPr>
              <a:t>К программе разработаны методические рекомендации </a:t>
            </a:r>
            <a:r>
              <a:rPr lang="en-US" sz="2000" dirty="0" smtClean="0">
                <a:latin typeface="Bookman Old Style" panose="02050604050505020204" pitchFamily="18" charset="0"/>
                <a:hlinkClick r:id="rId3"/>
              </a:rPr>
              <a:t>http</a:t>
            </a:r>
            <a:r>
              <a:rPr lang="en-US" sz="2000" dirty="0">
                <a:latin typeface="Bookman Old Style" panose="02050604050505020204" pitchFamily="18" charset="0"/>
                <a:hlinkClick r:id="rId3"/>
              </a:rPr>
              <a:t>://form.instrao.ru/bitrix/documents/</a:t>
            </a:r>
            <a:r>
              <a:rPr lang="ru-RU" sz="2000" dirty="0">
                <a:latin typeface="Bookman Old Style" panose="02050604050505020204" pitchFamily="18" charset="0"/>
                <a:hlinkClick r:id="rId3"/>
              </a:rPr>
              <a:t>Методическое%20пособие%20Воспитание%20в%20современной%20школе.</a:t>
            </a:r>
            <a:r>
              <a:rPr lang="en-US" sz="2000" dirty="0" err="1">
                <a:latin typeface="Bookman Old Style" panose="02050604050505020204" pitchFamily="18" charset="0"/>
                <a:hlinkClick r:id="rId3"/>
              </a:rPr>
              <a:t>pdf</a:t>
            </a:r>
            <a:r>
              <a:rPr lang="ru-RU" sz="2000" dirty="0">
                <a:latin typeface="Bookman Old Style" panose="02050604050505020204" pitchFamily="18" charset="0"/>
              </a:rPr>
              <a:t> </a:t>
            </a:r>
          </a:p>
          <a:p>
            <a:r>
              <a:rPr lang="ru-RU" sz="2000" dirty="0">
                <a:latin typeface="Bookman Old Style" panose="02050604050505020204" pitchFamily="18" charset="0"/>
              </a:rPr>
              <a:t>и </a:t>
            </a:r>
            <a:r>
              <a:rPr lang="ru-RU" sz="2000" dirty="0" smtClean="0">
                <a:latin typeface="Bookman Old Style" panose="02050604050505020204" pitchFamily="18" charset="0"/>
              </a:rPr>
              <a:t>Сборник  </a:t>
            </a:r>
            <a:r>
              <a:rPr lang="ru-RU" sz="2000" dirty="0">
                <a:latin typeface="Bookman Old Style" panose="02050604050505020204" pitchFamily="18" charset="0"/>
              </a:rPr>
              <a:t>разработок модулей программы воспитания </a:t>
            </a:r>
            <a:r>
              <a:rPr lang="ru-RU" sz="2000" u="sng" dirty="0" smtClean="0">
                <a:latin typeface="Bookman Old Style" panose="02050604050505020204" pitchFamily="18" charset="0"/>
                <a:hlinkClick r:id="rId4"/>
              </a:rPr>
              <a:t>http</a:t>
            </a:r>
            <a:r>
              <a:rPr lang="ru-RU" sz="2000" u="sng" dirty="0">
                <a:latin typeface="Bookman Old Style" panose="02050604050505020204" pitchFamily="18" charset="0"/>
                <a:hlinkClick r:id="rId4"/>
              </a:rPr>
              <a:t>://</a:t>
            </a:r>
            <a:r>
              <a:rPr lang="ru-RU" sz="2000" u="sng" dirty="0" smtClean="0">
                <a:latin typeface="Bookman Old Style" panose="02050604050505020204" pitchFamily="18" charset="0"/>
                <a:hlinkClick r:id="rId4"/>
              </a:rPr>
              <a:t>form.instrao.ru/examples.php</a:t>
            </a:r>
            <a:endParaRPr lang="ru-RU" sz="2000" u="sng" dirty="0">
              <a:latin typeface="Bookman Old Style" panose="02050604050505020204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219" y="2988008"/>
            <a:ext cx="5872876" cy="3191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078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1661</TotalTime>
  <Words>428</Words>
  <Application>Microsoft Office PowerPoint</Application>
  <PresentationFormat>Экран (4:3)</PresentationFormat>
  <Paragraphs>68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Windows User</cp:lastModifiedBy>
  <cp:revision>147</cp:revision>
  <dcterms:created xsi:type="dcterms:W3CDTF">2013-11-19T05:52:05Z</dcterms:created>
  <dcterms:modified xsi:type="dcterms:W3CDTF">2021-09-15T08:48:17Z</dcterms:modified>
</cp:coreProperties>
</file>