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9" r:id="rId11"/>
    <p:sldId id="270" r:id="rId12"/>
    <p:sldId id="271" r:id="rId13"/>
    <p:sldId id="272" r:id="rId14"/>
    <p:sldId id="266" r:id="rId15"/>
    <p:sldId id="265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648E-2CC5-4A9D-846D-05A5BE58F28C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5D1B6-0213-45F3-BA44-923260F4C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648E-2CC5-4A9D-846D-05A5BE58F28C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5D1B6-0213-45F3-BA44-923260F4C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648E-2CC5-4A9D-846D-05A5BE58F28C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5D1B6-0213-45F3-BA44-923260F4C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648E-2CC5-4A9D-846D-05A5BE58F28C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5D1B6-0213-45F3-BA44-923260F4C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648E-2CC5-4A9D-846D-05A5BE58F28C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5D1B6-0213-45F3-BA44-923260F4C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648E-2CC5-4A9D-846D-05A5BE58F28C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5D1B6-0213-45F3-BA44-923260F4C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648E-2CC5-4A9D-846D-05A5BE58F28C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5D1B6-0213-45F3-BA44-923260F4C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648E-2CC5-4A9D-846D-05A5BE58F28C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5D1B6-0213-45F3-BA44-923260F4C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648E-2CC5-4A9D-846D-05A5BE58F28C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5D1B6-0213-45F3-BA44-923260F4C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648E-2CC5-4A9D-846D-05A5BE58F28C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5D1B6-0213-45F3-BA44-923260F4C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648E-2CC5-4A9D-846D-05A5BE58F28C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5D1B6-0213-45F3-BA44-923260F4C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C648E-2CC5-4A9D-846D-05A5BE58F28C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5D1B6-0213-45F3-BA44-923260F4C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85723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РМО учителей начальных классов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27.10.2021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2786058"/>
            <a:ext cx="7215238" cy="207170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Информационно-методический день </a:t>
            </a:r>
            <a:r>
              <a:rPr lang="ru-RU" dirty="0">
                <a:solidFill>
                  <a:schemeClr val="tx1"/>
                </a:solidFill>
              </a:rPr>
              <a:t>«Профессиональная компетентность педагогов – основа качества образования»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G:\выступление на РМО учителей начальных классов 27 октября 2021\Screenshot_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G:\выступление на РМО учителей начальных классов 27 октября 2021\Screenshot_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00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G:\выступление на РМО учителей начальных классов 27 октября 2021\Screenshot_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G:\выступление на РМО учителей начальных классов 27 октября 2021\Screenshot_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00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/>
              <a:t>Алгоритм   работы над индивидуальным образовательным маршрутом: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AutoNum type="arabicPeriod"/>
            </a:pPr>
            <a:r>
              <a:rPr lang="ru-RU" dirty="0" smtClean="0"/>
              <a:t>Запрос</a:t>
            </a:r>
          </a:p>
          <a:p>
            <a:pPr marL="514350" lvl="0" indent="-514350">
              <a:buAutoNum type="arabicPeriod"/>
            </a:pPr>
            <a:r>
              <a:rPr lang="ru-RU" dirty="0" smtClean="0"/>
              <a:t>Диагностика  профессионального мастерства </a:t>
            </a:r>
          </a:p>
          <a:p>
            <a:pPr marL="514350" lvl="0" indent="-514350">
              <a:buAutoNum type="arabicPeriod"/>
            </a:pPr>
            <a:r>
              <a:rPr lang="ru-RU" dirty="0" smtClean="0"/>
              <a:t>Результат диагностики </a:t>
            </a:r>
          </a:p>
          <a:p>
            <a:pPr marL="514350" lvl="0" indent="-514350">
              <a:buAutoNum type="arabicPeriod"/>
            </a:pPr>
            <a:r>
              <a:rPr lang="ru-RU" dirty="0" smtClean="0"/>
              <a:t>Составление на основе полученных результатов и из запросов педагога ИОМ</a:t>
            </a:r>
          </a:p>
          <a:p>
            <a:pPr marL="514350" lvl="0" indent="-514350">
              <a:buAutoNum type="arabicPeriod"/>
            </a:pPr>
            <a:r>
              <a:rPr lang="ru-RU" dirty="0" smtClean="0"/>
              <a:t>Процесс обучения по ИОМ</a:t>
            </a:r>
          </a:p>
          <a:p>
            <a:pPr marL="514350" lvl="0" indent="-514350">
              <a:buAutoNum type="arabicPeriod"/>
            </a:pPr>
            <a:r>
              <a:rPr lang="ru-RU" dirty="0" smtClean="0"/>
              <a:t>Рефлексивный анализ эффективности индивидуального образовательного маршрута </a:t>
            </a:r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Заключение: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525963"/>
          </a:xfrm>
        </p:spPr>
        <p:txBody>
          <a:bodyPr/>
          <a:lstStyle/>
          <a:p>
            <a:r>
              <a:rPr lang="ru-RU" dirty="0"/>
              <a:t>Подходить к разработке ИОМ нужно не формально, а творчески, объединяя свои интересы с интересами и целями </a:t>
            </a:r>
            <a:r>
              <a:rPr lang="ru-RU" dirty="0" smtClean="0"/>
              <a:t>школы, учащихся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этом случае составленный маршрут станет ступенькой на вашем пути к профессиональному мастерству.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55441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/>
              <a:t>Спасибо за внимание!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Тема выступления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«</a:t>
            </a:r>
            <a:r>
              <a:rPr lang="ru-RU" dirty="0"/>
              <a:t>Мониторинг профессиональных дефицитов. Индивидуальный образовательный маршрут педагога» (из опыта работы</a:t>
            </a:r>
            <a:r>
              <a:rPr lang="ru-RU" dirty="0" smtClean="0"/>
              <a:t>)»</a:t>
            </a:r>
            <a:endParaRPr lang="ru-RU" dirty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786314" y="4857760"/>
            <a:ext cx="3929090" cy="1285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Макарова Ирина Витальевна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учитель начальных классов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МОУ «Дубская СОШ»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13 апреля 2021г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455455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Диагностика </a:t>
            </a:r>
            <a:r>
              <a:rPr lang="ru-RU" dirty="0"/>
              <a:t>профессиональных </a:t>
            </a:r>
            <a:r>
              <a:rPr lang="ru-RU" dirty="0" smtClean="0"/>
              <a:t>компетенций педагогических работников общеобразовательных </a:t>
            </a:r>
            <a:r>
              <a:rPr lang="ru-RU" dirty="0"/>
              <a:t>организаций Свердловской </a:t>
            </a:r>
            <a:r>
              <a:rPr lang="ru-RU" dirty="0" smtClean="0"/>
              <a:t>области</a:t>
            </a:r>
          </a:p>
          <a:p>
            <a:pPr algn="ctr">
              <a:buNone/>
            </a:pPr>
            <a:r>
              <a:rPr lang="ru-RU" b="1" dirty="0" err="1" smtClean="0"/>
              <a:t>онлайн-платформа</a:t>
            </a:r>
            <a:r>
              <a:rPr lang="ru-RU" b="1" dirty="0" smtClean="0"/>
              <a:t> </a:t>
            </a:r>
            <a:r>
              <a:rPr lang="ru-RU" dirty="0" smtClean="0"/>
              <a:t>института </a:t>
            </a:r>
            <a:r>
              <a:rPr lang="ru-RU" dirty="0"/>
              <a:t>развития образования (ИРО) </a:t>
            </a:r>
            <a:endParaRPr lang="ru-RU" dirty="0" smtClean="0"/>
          </a:p>
          <a:p>
            <a:pPr algn="ctr">
              <a:buNone/>
            </a:pPr>
            <a:r>
              <a:rPr lang="ru-RU" dirty="0"/>
              <a:t>а</a:t>
            </a:r>
            <a:r>
              <a:rPr lang="ru-RU" dirty="0" smtClean="0"/>
              <a:t>дрес  </a:t>
            </a:r>
            <a:r>
              <a:rPr lang="ru-RU" dirty="0"/>
              <a:t>в сети Интернет  </a:t>
            </a:r>
            <a:r>
              <a:rPr lang="ru-RU" b="1" dirty="0"/>
              <a:t>https://test.gia66.ru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Профессиональные компетенции диагностики: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психолого-педагогические</a:t>
            </a:r>
            <a:endParaRPr lang="ru-RU" dirty="0"/>
          </a:p>
          <a:p>
            <a:pPr lvl="0"/>
            <a:r>
              <a:rPr lang="ru-RU" dirty="0"/>
              <a:t>коммуникативные</a:t>
            </a:r>
          </a:p>
          <a:p>
            <a:pPr lvl="0"/>
            <a:r>
              <a:rPr lang="ru-RU" dirty="0"/>
              <a:t>предметные</a:t>
            </a:r>
          </a:p>
          <a:p>
            <a:pPr lvl="0"/>
            <a:r>
              <a:rPr lang="ru-RU" dirty="0"/>
              <a:t>методические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Результат диагностики: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358246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индивидуальный образовательный маршрут 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педагога (ИОМ) </a:t>
            </a:r>
          </a:p>
          <a:p>
            <a:pPr algn="ctr">
              <a:buNone/>
            </a:pPr>
            <a:endParaRPr lang="ru-RU" dirty="0"/>
          </a:p>
          <a:p>
            <a:r>
              <a:rPr lang="ru-RU" dirty="0" smtClean="0"/>
              <a:t>составлена по 4 компетенциям</a:t>
            </a:r>
          </a:p>
          <a:p>
            <a:r>
              <a:rPr lang="ru-RU" dirty="0" smtClean="0"/>
              <a:t>срок реализации 1 год</a:t>
            </a:r>
          </a:p>
          <a:p>
            <a:r>
              <a:rPr lang="ru-RU" dirty="0" smtClean="0"/>
              <a:t>доступен </a:t>
            </a:r>
            <a:r>
              <a:rPr lang="ru-RU" dirty="0"/>
              <a:t>в личном </a:t>
            </a:r>
            <a:r>
              <a:rPr lang="ru-RU" dirty="0" smtClean="0"/>
              <a:t>кабинете</a:t>
            </a:r>
          </a:p>
          <a:p>
            <a:r>
              <a:rPr lang="ru-RU" dirty="0"/>
              <a:t>составляется только на </a:t>
            </a:r>
            <a:r>
              <a:rPr lang="ru-RU" dirty="0" smtClean="0"/>
              <a:t>основании обращения и запроса педагога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Зачем педагогу нужен ИОМ?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Согласно </a:t>
            </a:r>
            <a:r>
              <a:rPr lang="ru-RU" dirty="0" smtClean="0"/>
              <a:t>ФГОС учителя </a:t>
            </a:r>
            <a:r>
              <a:rPr lang="ru-RU" dirty="0"/>
              <a:t>должны постоянно развиваться и повышать </a:t>
            </a:r>
            <a:r>
              <a:rPr lang="ru-RU" dirty="0" smtClean="0"/>
              <a:t>квалификацию.</a:t>
            </a:r>
          </a:p>
          <a:p>
            <a:r>
              <a:rPr lang="ru-RU" dirty="0" smtClean="0"/>
              <a:t>Индивидуальный </a:t>
            </a:r>
            <a:r>
              <a:rPr lang="ru-RU" dirty="0"/>
              <a:t>маршрут поможет педагогу отслеживать и анализировать результаты работы, совершенствовать методику преподавания.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/>
              <a:t>правильном отношении ИОМ станет основой и для личностного роста.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Что представляет собой ИОМ?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/>
              <a:t>Основа ИОМ — </a:t>
            </a:r>
            <a:r>
              <a:rPr lang="ru-RU" sz="2800" b="1" dirty="0"/>
              <a:t>дорожная карта </a:t>
            </a:r>
            <a:r>
              <a:rPr lang="ru-RU" sz="2800" dirty="0"/>
              <a:t>на определенный период (обычно — год или несколько лет). </a:t>
            </a:r>
            <a:endParaRPr lang="ru-RU" sz="2800" dirty="0" smtClean="0"/>
          </a:p>
          <a:p>
            <a:r>
              <a:rPr lang="ru-RU" sz="2800" dirty="0" smtClean="0"/>
              <a:t>Рекомендуют </a:t>
            </a:r>
            <a:r>
              <a:rPr lang="ru-RU" sz="2800" dirty="0"/>
              <a:t>для реализации ИОМ выбрать </a:t>
            </a:r>
            <a:r>
              <a:rPr lang="ru-RU" sz="2800" b="1" dirty="0"/>
              <a:t>период не более 5 лет</a:t>
            </a:r>
            <a:r>
              <a:rPr lang="ru-RU" sz="2800" dirty="0"/>
              <a:t> — от одной обязательной аттестации до другой. </a:t>
            </a:r>
            <a:endParaRPr lang="ru-RU" sz="2800" dirty="0" smtClean="0"/>
          </a:p>
          <a:p>
            <a:r>
              <a:rPr lang="ru-RU" sz="2800" dirty="0" smtClean="0"/>
              <a:t>В </a:t>
            </a:r>
            <a:r>
              <a:rPr lang="ru-RU" sz="2800" dirty="0"/>
              <a:t>ИОМ вы описываете, </a:t>
            </a:r>
            <a:r>
              <a:rPr lang="ru-RU" sz="2800" b="1" dirty="0"/>
              <a:t>что планируете </a:t>
            </a:r>
            <a:r>
              <a:rPr lang="ru-RU" sz="2800" dirty="0"/>
              <a:t>делать для повышения своего профессионального уровня, в </a:t>
            </a:r>
            <a:r>
              <a:rPr lang="ru-RU" sz="2800" b="1" dirty="0"/>
              <a:t>какие сроки </a:t>
            </a:r>
            <a:r>
              <a:rPr lang="ru-RU" sz="2800" dirty="0"/>
              <a:t>и каких </a:t>
            </a:r>
            <a:r>
              <a:rPr lang="ru-RU" sz="2800" b="1" dirty="0"/>
              <a:t>результатов</a:t>
            </a:r>
            <a:r>
              <a:rPr lang="ru-RU" sz="2800" dirty="0"/>
              <a:t> намерены достичь.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928670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Какие разделы нужно включить в ИОМ?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714356"/>
            <a:ext cx="8229600" cy="550072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4800" i="1" u="sng" dirty="0"/>
              <a:t>1. Титульный лист:</a:t>
            </a:r>
            <a:endParaRPr lang="ru-RU" sz="4800" dirty="0"/>
          </a:p>
          <a:p>
            <a:pPr lvl="0"/>
            <a:r>
              <a:rPr lang="ru-RU" sz="4800" dirty="0"/>
              <a:t>наименование образовательной организации;</a:t>
            </a:r>
          </a:p>
          <a:p>
            <a:pPr lvl="0"/>
            <a:r>
              <a:rPr lang="ru-RU" sz="4800" dirty="0"/>
              <a:t>фамилия, имя и отчество педагога;</a:t>
            </a:r>
          </a:p>
          <a:p>
            <a:pPr lvl="0"/>
            <a:r>
              <a:rPr lang="ru-RU" sz="4800" dirty="0"/>
              <a:t>квалификационная категория.</a:t>
            </a:r>
          </a:p>
          <a:p>
            <a:pPr>
              <a:buNone/>
            </a:pPr>
            <a:r>
              <a:rPr lang="ru-RU" sz="4800" u="sng" dirty="0"/>
              <a:t>2. Персональная информация:</a:t>
            </a:r>
            <a:endParaRPr lang="ru-RU" sz="4800" dirty="0"/>
          </a:p>
          <a:p>
            <a:pPr lvl="0"/>
            <a:r>
              <a:rPr lang="ru-RU" sz="4800" dirty="0"/>
              <a:t>фамилия, имя и отчество педагога;</a:t>
            </a:r>
          </a:p>
          <a:p>
            <a:pPr lvl="0"/>
            <a:r>
              <a:rPr lang="ru-RU" sz="4800" dirty="0"/>
              <a:t>занимаемая должность;</a:t>
            </a:r>
          </a:p>
          <a:p>
            <a:pPr lvl="0"/>
            <a:r>
              <a:rPr lang="ru-RU" sz="4800" dirty="0"/>
              <a:t>сведения о полученном образовании — основном и </a:t>
            </a:r>
            <a:r>
              <a:rPr lang="ru-RU" sz="4800" dirty="0" err="1"/>
              <a:t>профпереподготовке</a:t>
            </a:r>
            <a:r>
              <a:rPr lang="ru-RU" sz="4800" dirty="0"/>
              <a:t>;</a:t>
            </a:r>
          </a:p>
          <a:p>
            <a:pPr lvl="0"/>
            <a:r>
              <a:rPr lang="ru-RU" sz="4800" dirty="0"/>
              <a:t>дата прохождения аттестации;</a:t>
            </a:r>
          </a:p>
          <a:p>
            <a:pPr lvl="0"/>
            <a:r>
              <a:rPr lang="ru-RU" sz="4800" dirty="0"/>
              <a:t>квалификационная категория;</a:t>
            </a:r>
          </a:p>
          <a:p>
            <a:pPr lvl="0"/>
            <a:r>
              <a:rPr lang="ru-RU" sz="4800" dirty="0"/>
              <a:t>педагогический стаж;</a:t>
            </a:r>
          </a:p>
          <a:p>
            <a:pPr lvl="0"/>
            <a:r>
              <a:rPr lang="ru-RU" sz="4800" dirty="0"/>
              <a:t>сведения о прохождении курсов повышения квалификации.</a:t>
            </a:r>
          </a:p>
          <a:p>
            <a:pPr>
              <a:buNone/>
            </a:pPr>
            <a:r>
              <a:rPr lang="ru-RU" sz="4800" u="sng" dirty="0"/>
              <a:t>3. Пояснительная записка с указанием:</a:t>
            </a:r>
            <a:endParaRPr lang="ru-RU" sz="4800" dirty="0"/>
          </a:p>
          <a:p>
            <a:pPr lvl="0"/>
            <a:r>
              <a:rPr lang="ru-RU" sz="4800" dirty="0"/>
              <a:t>общешкольной методической темы;</a:t>
            </a:r>
          </a:p>
          <a:p>
            <a:pPr lvl="0"/>
            <a:r>
              <a:rPr lang="ru-RU" sz="4800" dirty="0"/>
              <a:t>темы работы методического объединения;</a:t>
            </a:r>
          </a:p>
          <a:p>
            <a:pPr lvl="0"/>
            <a:r>
              <a:rPr lang="ru-RU" sz="4800" dirty="0"/>
              <a:t>индивидуальной темы самообразования;</a:t>
            </a:r>
          </a:p>
          <a:p>
            <a:pPr lvl="0"/>
            <a:r>
              <a:rPr lang="ru-RU" sz="4800" dirty="0"/>
              <a:t>целей и задач;</a:t>
            </a:r>
          </a:p>
          <a:p>
            <a:pPr lvl="0"/>
            <a:r>
              <a:rPr lang="ru-RU" sz="4800" dirty="0"/>
              <a:t>последовательности реализации ИОМ;</a:t>
            </a:r>
          </a:p>
          <a:p>
            <a:pPr lvl="0"/>
            <a:r>
              <a:rPr lang="ru-RU" sz="4800" dirty="0"/>
              <a:t>сроков работы и формы отчёта о проделанной работе.</a:t>
            </a:r>
          </a:p>
          <a:p>
            <a:pPr>
              <a:buNone/>
            </a:pPr>
            <a:r>
              <a:rPr lang="ru-RU" sz="4800" u="sng" dirty="0"/>
              <a:t>4. Дорожная карта, оформленная, например, в виде таблицы:</a:t>
            </a:r>
            <a:endParaRPr lang="ru-RU" sz="4800" dirty="0"/>
          </a:p>
          <a:p>
            <a:pPr lvl="0"/>
            <a:r>
              <a:rPr lang="ru-RU" sz="4800" dirty="0"/>
              <a:t>направления работы (профессиональное, психолого-педагогическое, </a:t>
            </a:r>
            <a:r>
              <a:rPr lang="ru-RU" sz="4800" smtClean="0"/>
              <a:t>коммуникативные, методическое</a:t>
            </a:r>
            <a:r>
              <a:rPr lang="ru-RU" sz="4800" dirty="0"/>
              <a:t>);</a:t>
            </a:r>
          </a:p>
          <a:p>
            <a:pPr lvl="0"/>
            <a:r>
              <a:rPr lang="ru-RU" sz="4800" dirty="0"/>
              <a:t>список мероприятий по каждому из направлений;</a:t>
            </a:r>
          </a:p>
          <a:p>
            <a:pPr lvl="0"/>
            <a:r>
              <a:rPr lang="ru-RU" sz="4800" dirty="0"/>
              <a:t>сроки реализации;</a:t>
            </a:r>
          </a:p>
          <a:p>
            <a:pPr lvl="0"/>
            <a:r>
              <a:rPr lang="ru-RU" sz="4800" dirty="0"/>
              <a:t>планируемый результат по каждому мероприятию (повышение профессиональной компетентности, изменение качественных показателей результатов работы, внедрение новых форм и методов обучения);</a:t>
            </a:r>
          </a:p>
          <a:p>
            <a:pPr lvl="0"/>
            <a:r>
              <a:rPr lang="ru-RU" sz="4800" dirty="0"/>
              <a:t>формы представления результатов (УПК, сертификат, выступление на заседаниях МО, открытый урок, разработка пакета педагогических диагностик, презентация, </a:t>
            </a:r>
            <a:r>
              <a:rPr lang="ru-RU" sz="4800" dirty="0" err="1"/>
              <a:t>портфолио</a:t>
            </a:r>
            <a:r>
              <a:rPr lang="ru-RU" sz="4800" dirty="0"/>
              <a:t>, методическое пособие и т. д.);</a:t>
            </a:r>
          </a:p>
          <a:p>
            <a:pPr lvl="0"/>
            <a:r>
              <a:rPr lang="ru-RU" sz="4800" dirty="0"/>
              <a:t>отметка о достижении цели и оценка эффективности.</a:t>
            </a:r>
          </a:p>
          <a:p>
            <a:pPr>
              <a:buNone/>
            </a:pPr>
            <a:r>
              <a:rPr lang="ru-RU" sz="4800" u="sng" dirty="0"/>
              <a:t>5. Выводы.</a:t>
            </a:r>
            <a:endParaRPr lang="ru-RU" sz="48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44858"/>
            <a:ext cx="7786742" cy="6563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</TotalTime>
  <Words>268</Words>
  <Application>Microsoft Office PowerPoint</Application>
  <PresentationFormat>Экран (4:3)</PresentationFormat>
  <Paragraphs>72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РМО учителей начальных классов 27.10.2021 </vt:lpstr>
      <vt:lpstr>Тема выступления </vt:lpstr>
      <vt:lpstr>13 апреля 2021г </vt:lpstr>
      <vt:lpstr>Профессиональные компетенции диагностики:</vt:lpstr>
      <vt:lpstr>Результат диагностики: </vt:lpstr>
      <vt:lpstr>Зачем педагогу нужен ИОМ? </vt:lpstr>
      <vt:lpstr>Что представляет собой ИОМ?</vt:lpstr>
      <vt:lpstr>Какие разделы нужно включить в ИОМ? </vt:lpstr>
      <vt:lpstr>Слайд 9</vt:lpstr>
      <vt:lpstr>Слайд 10</vt:lpstr>
      <vt:lpstr>Слайд 11</vt:lpstr>
      <vt:lpstr>Слайд 12</vt:lpstr>
      <vt:lpstr>Слайд 13</vt:lpstr>
      <vt:lpstr>Алгоритм   работы над индивидуальным образовательным маршрутом: </vt:lpstr>
      <vt:lpstr>Заключение:</vt:lpstr>
      <vt:lpstr>Слайд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РМО учителей начальных классов 27.10.2021 </dc:title>
  <dc:creator>макарова</dc:creator>
  <cp:lastModifiedBy>макарова</cp:lastModifiedBy>
  <cp:revision>19</cp:revision>
  <dcterms:created xsi:type="dcterms:W3CDTF">2021-10-25T07:56:07Z</dcterms:created>
  <dcterms:modified xsi:type="dcterms:W3CDTF">2021-10-27T04:37:02Z</dcterms:modified>
</cp:coreProperties>
</file>