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58" r:id="rId11"/>
    <p:sldId id="265" r:id="rId12"/>
    <p:sldId id="274" r:id="rId13"/>
    <p:sldId id="297" r:id="rId14"/>
    <p:sldId id="296" r:id="rId15"/>
    <p:sldId id="295" r:id="rId16"/>
    <p:sldId id="294" r:id="rId17"/>
    <p:sldId id="293" r:id="rId18"/>
    <p:sldId id="292" r:id="rId19"/>
    <p:sldId id="291" r:id="rId20"/>
    <p:sldId id="290" r:id="rId21"/>
    <p:sldId id="289" r:id="rId22"/>
    <p:sldId id="288" r:id="rId23"/>
    <p:sldId id="287" r:id="rId24"/>
    <p:sldId id="286" r:id="rId25"/>
    <p:sldId id="285" r:id="rId26"/>
    <p:sldId id="284" r:id="rId27"/>
    <p:sldId id="283" r:id="rId28"/>
    <p:sldId id="282" r:id="rId29"/>
    <p:sldId id="281" r:id="rId30"/>
    <p:sldId id="280" r:id="rId31"/>
    <p:sldId id="279" r:id="rId32"/>
    <p:sldId id="278" r:id="rId33"/>
    <p:sldId id="277" r:id="rId34"/>
    <p:sldId id="276" r:id="rId35"/>
    <p:sldId id="275" r:id="rId36"/>
    <p:sldId id="305" r:id="rId37"/>
    <p:sldId id="304" r:id="rId38"/>
    <p:sldId id="303" r:id="rId39"/>
    <p:sldId id="302" r:id="rId40"/>
    <p:sldId id="301" r:id="rId41"/>
    <p:sldId id="300" r:id="rId42"/>
    <p:sldId id="299" r:id="rId43"/>
    <p:sldId id="298" r:id="rId44"/>
    <p:sldId id="307" r:id="rId45"/>
    <p:sldId id="312" r:id="rId46"/>
    <p:sldId id="311" r:id="rId47"/>
    <p:sldId id="310" r:id="rId48"/>
    <p:sldId id="309" r:id="rId49"/>
    <p:sldId id="308" r:id="rId50"/>
    <p:sldId id="317" r:id="rId51"/>
    <p:sldId id="315" r:id="rId52"/>
    <p:sldId id="316" r:id="rId53"/>
    <p:sldId id="319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50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3/29/2022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14" y="-21771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38400" y="1343109"/>
            <a:ext cx="6400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ФГОС нового поколения. Сходства и различия – МОУ «Зайковская СОШ №1»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Еремина А.А.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Программы обновленного ФГОС 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МОУ «Зайковская СОШ №1» Ипатова Е.Н.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Конструкт программы- Ипатова Е.Н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«500+» - «Важен каждый ученик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МКОУ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Харловская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СОШ» -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Пятанова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Т.Ю.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образовательный проект-      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Дылдина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Т.А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 зарубежной культуры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81200" y="241542"/>
            <a:ext cx="5867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08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143"/>
            <a:ext cx="914186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05000" y="18143"/>
            <a:ext cx="5867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934" y="726029"/>
            <a:ext cx="61722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78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0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400" y="990600"/>
            <a:ext cx="62992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199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0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819150"/>
            <a:ext cx="65786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333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0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838200"/>
            <a:ext cx="64516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937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0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400" y="838200"/>
            <a:ext cx="62992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3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0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829" y="914400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777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0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3844" y="711515"/>
            <a:ext cx="6785613" cy="5089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87206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0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2287" y="711515"/>
            <a:ext cx="6772913" cy="5079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5772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0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7357" y="838200"/>
            <a:ext cx="6616700" cy="4962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60791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0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1057275"/>
            <a:ext cx="6019800" cy="4514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9467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14" y="-108858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46475" y="-87216"/>
            <a:ext cx="5257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124200" y="660976"/>
            <a:ext cx="39023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Обновление РП НОО в 2021-2022 </a:t>
            </a:r>
            <a:r>
              <a:rPr lang="ru-RU" dirty="0" err="1"/>
              <a:t>уч.г</a:t>
            </a:r>
            <a:r>
              <a:rPr lang="ru-RU" dirty="0"/>
              <a:t>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1000454"/>
            <a:ext cx="65532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8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-14515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895350"/>
            <a:ext cx="6184716" cy="46385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91872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-14514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087" y="711515"/>
            <a:ext cx="6417313" cy="4812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5617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-14514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914400"/>
            <a:ext cx="6284871" cy="47136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64431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-14515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4100" y="914400"/>
            <a:ext cx="6362700" cy="4772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04849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-14514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914400"/>
            <a:ext cx="6515915" cy="4886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1172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0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00" y="1066800"/>
            <a:ext cx="6400800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26214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0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733286"/>
            <a:ext cx="6865467" cy="5149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7914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0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657225"/>
            <a:ext cx="6781800" cy="5086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2550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-14514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711515"/>
            <a:ext cx="6855161" cy="5141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18111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0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666750"/>
            <a:ext cx="6223000" cy="4667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4838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14" y="-21771"/>
            <a:ext cx="914186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81200" y="-36285"/>
            <a:ext cx="5867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838200"/>
            <a:ext cx="6371352" cy="477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408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0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990600"/>
            <a:ext cx="5867400" cy="4400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0785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-14514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740544"/>
            <a:ext cx="6553200" cy="4914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0959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-14514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5134" y="914400"/>
            <a:ext cx="6315030" cy="4736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4046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-14514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914400"/>
            <a:ext cx="6320576" cy="4740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2384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-14514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1042761"/>
            <a:ext cx="6172200" cy="4629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18442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0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711515"/>
            <a:ext cx="6553200" cy="4914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56532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-14515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9000" y="914400"/>
            <a:ext cx="6638287" cy="4978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69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0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5800" y="990600"/>
            <a:ext cx="6654800" cy="4991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63688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0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827314"/>
            <a:ext cx="6466114" cy="4849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27164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0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914400"/>
            <a:ext cx="6553200" cy="4914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7586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" y="-18143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-36286"/>
            <a:ext cx="533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762000"/>
            <a:ext cx="62992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0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0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1066800"/>
            <a:ext cx="6781800" cy="5086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4989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0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914400"/>
            <a:ext cx="6248400" cy="4686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6040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0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1028700"/>
            <a:ext cx="6400800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5533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-14514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8800" y="729658"/>
            <a:ext cx="6985000" cy="5238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8953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-29028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838200"/>
            <a:ext cx="67818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-14514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43200" y="729658"/>
            <a:ext cx="6096000" cy="5374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Индивидуальный образовательный маршрут педагога – это технология профессионального развития для разработки эффективной и структурированной образовательной программы, направленной на достижение личного профессионального роста и мастерства</a:t>
            </a:r>
            <a:r>
              <a:rPr lang="ru-RU" sz="1200" dirty="0" smtClean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200" b="1" dirty="0">
                <a:solidFill>
                  <a:srgbClr val="A6223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Алгоритм разработки индивидуального образовательного маршрута педагога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2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Индивидуальный профессиональный маршрут педагога чаще всего оформляют в виде структурированной таблицы, в соответствии с требованиями образовательного стандарта. Данный способ наиболее наглядный и удобный в использовании.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2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Процесс составления ИОМ необходимо разделить на несколько этапов: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200" i="1" dirty="0" err="1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Саморефлексия</a:t>
            </a:r>
            <a:r>
              <a:rPr lang="ru-RU" sz="1200" i="1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Педагог должен проанализировать свою профессиональную деятельность и сделать выводы о ее сильных и слабых аспектах. Это необходимо для эффективной разработки дальнейших этапов ИОМ;</a:t>
            </a:r>
            <a:endParaRPr lang="ru-RU" sz="1100" dirty="0">
              <a:solidFill>
                <a:srgbClr val="48494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200" i="1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Составление дорожной карты.</a:t>
            </a:r>
            <a:r>
              <a:rPr lang="ru-RU" sz="12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По итогам первого пункта педагог составляет план работы на определенный период времени. </a:t>
            </a:r>
            <a:endParaRPr lang="ru-RU" sz="1100" dirty="0">
              <a:solidFill>
                <a:srgbClr val="48494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200" b="1" dirty="0" smtClean="0">
                <a:solidFill>
                  <a:srgbClr val="A6223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Дорожная </a:t>
            </a:r>
            <a:r>
              <a:rPr lang="ru-RU" sz="1200" b="1" dirty="0">
                <a:solidFill>
                  <a:srgbClr val="A6223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карта ИОМ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200" b="1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Дорожная карта содержит:</a:t>
            </a:r>
            <a:endParaRPr lang="ru-RU" sz="11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>
              <a:buFont typeface="Wingdings" panose="05000000000000000000" pitchFamily="2" charset="2"/>
              <a:buChar char="§"/>
              <a:tabLst>
                <a:tab pos="457200" algn="l"/>
              </a:tabLst>
            </a:pPr>
            <a:r>
              <a:rPr lang="ru-RU" sz="1200" dirty="0" smtClean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Тематические </a:t>
            </a:r>
            <a:r>
              <a:rPr lang="ru-RU" sz="12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направления, определяющие всю работу.</a:t>
            </a:r>
            <a:endParaRPr lang="ru-RU" sz="1100" dirty="0">
              <a:solidFill>
                <a:srgbClr val="48494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200" dirty="0" smtClean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Перечень </a:t>
            </a:r>
            <a:r>
              <a:rPr lang="ru-RU" sz="12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мероприятий для каждого направления.</a:t>
            </a:r>
            <a:endParaRPr lang="ru-RU" sz="1100" dirty="0">
              <a:solidFill>
                <a:srgbClr val="48494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200" dirty="0" smtClean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Четкие </a:t>
            </a:r>
            <a:r>
              <a:rPr lang="ru-RU" sz="12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сроки реализации планируемых </a:t>
            </a:r>
            <a:r>
              <a:rPr lang="ru-RU" sz="1200" dirty="0" smtClean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мероприятий.</a:t>
            </a:r>
            <a:endParaRPr lang="ru-RU" sz="1100" dirty="0">
              <a:solidFill>
                <a:srgbClr val="48494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200" dirty="0" smtClean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Прогноз </a:t>
            </a:r>
            <a:r>
              <a:rPr lang="ru-RU" sz="12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описание ожидаемых достижений.</a:t>
            </a:r>
            <a:endParaRPr lang="ru-RU" sz="1100" dirty="0">
              <a:solidFill>
                <a:srgbClr val="48494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200" dirty="0" smtClean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Формы </a:t>
            </a:r>
            <a:r>
              <a:rPr lang="ru-RU" sz="12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способы предоставления отчетности с отметкой о </a:t>
            </a:r>
            <a:r>
              <a:rPr lang="ru-RU" sz="1200" dirty="0" smtClean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выполнении</a:t>
            </a:r>
            <a:r>
              <a:rPr lang="ru-RU" sz="12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solidFill>
                <a:srgbClr val="48494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200" dirty="0" smtClean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Практическое </a:t>
            </a:r>
            <a:r>
              <a:rPr lang="ru-RU" sz="12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применение ИОМ.</a:t>
            </a:r>
            <a:endParaRPr lang="ru-RU" sz="1100" dirty="0">
              <a:solidFill>
                <a:srgbClr val="48494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71450" lvl="0" indent="-17145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ru-RU" sz="1200" dirty="0" smtClean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Оценка </a:t>
            </a:r>
            <a:r>
              <a:rPr lang="ru-RU" sz="12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своего профессионального пути и эффективности ИОМ.</a:t>
            </a:r>
            <a:endParaRPr lang="ru-RU" sz="1100" dirty="0">
              <a:solidFill>
                <a:srgbClr val="48494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ru-RU" sz="1200" dirty="0" smtClean="0">
              <a:solidFill>
                <a:srgbClr val="48494C"/>
              </a:solidFill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750"/>
              </a:spcAft>
            </a:pPr>
            <a:endParaRPr lang="ru-RU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6653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-29029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95600" y="990600"/>
            <a:ext cx="5029200" cy="43078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A62236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должен содержать ИОМ? Структура составления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ИОМ должны входить следующие пункты: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16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Титульный лист.</a:t>
            </a:r>
            <a:endParaRPr lang="ru-RU" sz="1600" dirty="0">
              <a:solidFill>
                <a:srgbClr val="48494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Название учебного заведения</a:t>
            </a:r>
            <a:endParaRPr lang="ru-RU" sz="1600" dirty="0">
              <a:solidFill>
                <a:srgbClr val="48494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Ф.И.О. педагога</a:t>
            </a:r>
            <a:endParaRPr lang="ru-RU" sz="1600" dirty="0">
              <a:solidFill>
                <a:srgbClr val="48494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Город, год создания</a:t>
            </a:r>
            <a:endParaRPr lang="ru-RU" sz="1600" dirty="0">
              <a:solidFill>
                <a:srgbClr val="48494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 startAt="2"/>
              <a:tabLst>
                <a:tab pos="457200" algn="l"/>
              </a:tabLst>
            </a:pPr>
            <a:r>
              <a:rPr lang="ru-RU" sz="16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Информационная справка о педагоге</a:t>
            </a:r>
            <a:endParaRPr lang="ru-RU" sz="1600" dirty="0">
              <a:solidFill>
                <a:srgbClr val="48494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dirty="0" err="1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ф.и.о.</a:t>
            </a:r>
            <a:r>
              <a:rPr lang="ru-RU" sz="16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600" dirty="0">
              <a:solidFill>
                <a:srgbClr val="48494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занимаемая должность;</a:t>
            </a:r>
            <a:endParaRPr lang="ru-RU" sz="1600" dirty="0">
              <a:solidFill>
                <a:srgbClr val="48494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образование;</a:t>
            </a:r>
            <a:endParaRPr lang="ru-RU" sz="1600" dirty="0">
              <a:solidFill>
                <a:srgbClr val="48494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дата аттестации;</a:t>
            </a:r>
            <a:endParaRPr lang="ru-RU" sz="1600" dirty="0">
              <a:solidFill>
                <a:srgbClr val="48494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квалификационная категория;</a:t>
            </a:r>
            <a:endParaRPr lang="ru-RU" sz="1600" dirty="0">
              <a:solidFill>
                <a:srgbClr val="48494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дата прохождения программ повышения квалификации;</a:t>
            </a:r>
            <a:endParaRPr lang="ru-RU" sz="1600" dirty="0">
              <a:solidFill>
                <a:srgbClr val="48494C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1600" dirty="0">
                <a:solidFill>
                  <a:srgbClr val="48494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педагогический стаж.</a:t>
            </a:r>
            <a:endParaRPr lang="ru-RU" sz="1600" dirty="0">
              <a:solidFill>
                <a:srgbClr val="48494C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5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-14514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914400"/>
            <a:ext cx="6172200" cy="4629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5417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-14514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985611"/>
            <a:ext cx="6477000" cy="4857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52689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-14514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990600"/>
            <a:ext cx="6172200" cy="4629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8224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" y="-14514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09800" y="0"/>
            <a:ext cx="5486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838200"/>
            <a:ext cx="67818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153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-14514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914400"/>
            <a:ext cx="6400800" cy="4800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86169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-14514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990600"/>
            <a:ext cx="6172200" cy="4629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3868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-14514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990600"/>
            <a:ext cx="609600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4252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257" y="-14514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362200" y="3629"/>
            <a:ext cx="541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914400"/>
            <a:ext cx="6019800" cy="4514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5413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14" y="-21772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4600" y="10886"/>
            <a:ext cx="533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762316"/>
            <a:ext cx="67818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70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14" y="-21771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38400" y="-21771"/>
            <a:ext cx="533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700629"/>
            <a:ext cx="6934200" cy="520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511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14" y="-7257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38400" y="0"/>
            <a:ext cx="533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715143"/>
            <a:ext cx="64770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48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186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286000" y="32657"/>
            <a:ext cx="5257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dirty="0">
                <a:solidFill>
                  <a:srgbClr val="C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Обновление содержания образования в современных условиях</a:t>
            </a:r>
            <a:endParaRPr lang="ru-RU" sz="2000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714" y="914400"/>
            <a:ext cx="64008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054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</TotalTime>
  <Words>504</Words>
  <Application>Microsoft Office PowerPoint</Application>
  <PresentationFormat>Экран (4:3)</PresentationFormat>
  <Paragraphs>92</Paragraphs>
  <Slides>53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9" baseType="lpstr">
      <vt:lpstr>Arial</vt:lpstr>
      <vt:lpstr>Calibri</vt:lpstr>
      <vt:lpstr>Symbol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</dc:creator>
  <cp:lastModifiedBy>петр</cp:lastModifiedBy>
  <cp:revision>20</cp:revision>
  <dcterms:created xsi:type="dcterms:W3CDTF">2006-08-16T00:00:00Z</dcterms:created>
  <dcterms:modified xsi:type="dcterms:W3CDTF">2022-03-29T03:51:13Z</dcterms:modified>
</cp:coreProperties>
</file>