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0" r:id="rId15"/>
    <p:sldId id="268" r:id="rId16"/>
    <p:sldId id="271" r:id="rId17"/>
    <p:sldId id="272" r:id="rId18"/>
    <p:sldId id="273" r:id="rId19"/>
    <p:sldId id="277" r:id="rId20"/>
    <p:sldId id="275" r:id="rId21"/>
    <p:sldId id="276" r:id="rId22"/>
    <p:sldId id="282" r:id="rId23"/>
    <p:sldId id="283" r:id="rId24"/>
    <p:sldId id="284" r:id="rId25"/>
    <p:sldId id="281" r:id="rId26"/>
    <p:sldId id="285" r:id="rId27"/>
    <p:sldId id="286" r:id="rId28"/>
    <p:sldId id="287" r:id="rId29"/>
    <p:sldId id="288" r:id="rId30"/>
    <p:sldId id="289" r:id="rId31"/>
    <p:sldId id="290" r:id="rId32"/>
    <p:sldId id="291" r:id="rId33"/>
    <p:sldId id="292" r:id="rId34"/>
    <p:sldId id="293" r:id="rId35"/>
    <p:sldId id="278" r:id="rId36"/>
    <p:sldId id="279" r:id="rId37"/>
    <p:sldId id="280" r:id="rId3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50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1.bin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0287751989116543"/>
          <c:y val="0.13970535941071882"/>
          <c:w val="0.89470474874200678"/>
          <c:h val="0.41779346130120831"/>
        </c:manualLayout>
      </c:layout>
      <c:barChart>
        <c:barDir val="col"/>
        <c:grouping val="clustered"/>
        <c:varyColors val="0"/>
        <c:ser>
          <c:idx val="0"/>
          <c:order val="0"/>
          <c:spPr>
            <a:gradFill rotWithShape="1">
              <a:gsLst>
                <a:gs pos="0">
                  <a:schemeClr val="accent2">
                    <a:lumMod val="110000"/>
                    <a:satMod val="105000"/>
                    <a:tint val="67000"/>
                  </a:schemeClr>
                </a:gs>
                <a:gs pos="50000">
                  <a:schemeClr val="accent2">
                    <a:lumMod val="105000"/>
                    <a:satMod val="103000"/>
                    <a:tint val="73000"/>
                  </a:schemeClr>
                </a:gs>
                <a:gs pos="100000">
                  <a:schemeClr val="accent2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6350" cap="flat" cmpd="sng" algn="ctr">
              <a:solidFill>
                <a:schemeClr val="accent2"/>
              </a:solidFill>
              <a:prstDash val="solid"/>
              <a:miter lim="800000"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Sheet1!$A$2:$A$10</c:f>
              <c:strCache>
                <c:ptCount val="9"/>
                <c:pt idx="0">
                  <c:v>1 - АУДИРОВАНИЕ</c:v>
                </c:pt>
                <c:pt idx="1">
                  <c:v>2 - ЧТЕНИЕ ВСЛУХ</c:v>
                </c:pt>
                <c:pt idx="2">
                  <c:v>3К1  - МОНОЛОГ</c:v>
                </c:pt>
                <c:pt idx="3">
                  <c:v>3К2 - МОНОЛОГ</c:v>
                </c:pt>
                <c:pt idx="4">
                  <c:v>3К3 - МОНОЛОГ</c:v>
                </c:pt>
                <c:pt idx="5">
                  <c:v>3К4 - МОНОЛОГ</c:v>
                </c:pt>
                <c:pt idx="6">
                  <c:v>4 - ПОНИМАНИЕ СОДЕРЖАНИЕ ТЕКСТОВ</c:v>
                </c:pt>
                <c:pt idx="7">
                  <c:v>5 - ГРАММАТИЧЕСКИЕ НАВЫКИ</c:v>
                </c:pt>
                <c:pt idx="8">
                  <c:v>6 - ЛЕКСИЧЕСКИЕ НАВЫКИ</c:v>
                </c:pt>
              </c:strCache>
            </c:strRef>
          </c:cat>
          <c:val>
            <c:numRef>
              <c:f>Sheet1!$B$2:$B$10</c:f>
              <c:numCache>
                <c:formatCode>General</c:formatCode>
                <c:ptCount val="9"/>
                <c:pt idx="0">
                  <c:v>43.83</c:v>
                </c:pt>
                <c:pt idx="1">
                  <c:v>44.39</c:v>
                </c:pt>
                <c:pt idx="2">
                  <c:v>35.75</c:v>
                </c:pt>
                <c:pt idx="3">
                  <c:v>34.81</c:v>
                </c:pt>
                <c:pt idx="4">
                  <c:v>29.21</c:v>
                </c:pt>
                <c:pt idx="5">
                  <c:v>30.14</c:v>
                </c:pt>
                <c:pt idx="6">
                  <c:v>43.18</c:v>
                </c:pt>
                <c:pt idx="7">
                  <c:v>37.659999999999997</c:v>
                </c:pt>
                <c:pt idx="8">
                  <c:v>31.21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FF81-4EF8-A438-6431A0368D7F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370460840"/>
        <c:axId val="370459664"/>
      </c:barChart>
      <c:catAx>
        <c:axId val="37046084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370459664"/>
        <c:crosses val="autoZero"/>
        <c:auto val="1"/>
        <c:lblAlgn val="ctr"/>
        <c:lblOffset val="100"/>
        <c:noMultiLvlLbl val="0"/>
      </c:catAx>
      <c:valAx>
        <c:axId val="370459664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37046084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600"/>
      </a:pPr>
      <a:endParaRPr lang="ru-RU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8.2633528967099135E-2"/>
          <c:y val="0.12588056471412548"/>
          <c:w val="0.89470474874200678"/>
          <c:h val="0.52958109784177942"/>
        </c:manualLayout>
      </c:layout>
      <c:barChart>
        <c:barDir val="col"/>
        <c:grouping val="clustered"/>
        <c:varyColors val="0"/>
        <c:ser>
          <c:idx val="0"/>
          <c:order val="0"/>
          <c:spPr>
            <a:gradFill rotWithShape="1">
              <a:gsLst>
                <a:gs pos="0">
                  <a:schemeClr val="accent2">
                    <a:lumMod val="110000"/>
                    <a:satMod val="105000"/>
                    <a:tint val="67000"/>
                  </a:schemeClr>
                </a:gs>
                <a:gs pos="50000">
                  <a:schemeClr val="accent2">
                    <a:lumMod val="105000"/>
                    <a:satMod val="103000"/>
                    <a:tint val="73000"/>
                  </a:schemeClr>
                </a:gs>
                <a:gs pos="100000">
                  <a:schemeClr val="accent2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6350" cap="flat" cmpd="sng" algn="ctr">
              <a:solidFill>
                <a:schemeClr val="accent2"/>
              </a:solidFill>
              <a:prstDash val="solid"/>
              <a:miter lim="800000"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'[Диаграмма в Microsoft Word]Sheet1'!$A$2:$A$10</c:f>
              <c:strCache>
                <c:ptCount val="9"/>
                <c:pt idx="0">
                  <c:v>1. Аудирование</c:v>
                </c:pt>
                <c:pt idx="1">
                  <c:v>2. Чтение</c:v>
                </c:pt>
                <c:pt idx="2">
                  <c:v>3. Грамматические навыки</c:v>
                </c:pt>
                <c:pt idx="3">
                  <c:v>4. Лексико-грамматические навыки</c:v>
                </c:pt>
                <c:pt idx="4">
                  <c:v>5K1. Осмысленное чтение текста вслух</c:v>
                </c:pt>
                <c:pt idx="5">
                  <c:v>5K2. Осмысленное чтение текста вслух</c:v>
                </c:pt>
                <c:pt idx="6">
                  <c:v>6K1. Описание картинки</c:v>
                </c:pt>
                <c:pt idx="7">
                  <c:v>6K2. Описание картинки</c:v>
                </c:pt>
                <c:pt idx="8">
                  <c:v>6K3. Описание картинки</c:v>
                </c:pt>
              </c:strCache>
            </c:strRef>
          </c:cat>
          <c:val>
            <c:numRef>
              <c:f>'[Диаграмма в Microsoft Word]Sheet1'!$B$2:$B$10</c:f>
              <c:numCache>
                <c:formatCode>General</c:formatCode>
                <c:ptCount val="9"/>
                <c:pt idx="0">
                  <c:v>55.22</c:v>
                </c:pt>
                <c:pt idx="1">
                  <c:v>66.87</c:v>
                </c:pt>
                <c:pt idx="2">
                  <c:v>48.26</c:v>
                </c:pt>
                <c:pt idx="3">
                  <c:v>39.799999999999997</c:v>
                </c:pt>
                <c:pt idx="4">
                  <c:v>85.07</c:v>
                </c:pt>
                <c:pt idx="5">
                  <c:v>55.97</c:v>
                </c:pt>
                <c:pt idx="6">
                  <c:v>23.38</c:v>
                </c:pt>
                <c:pt idx="7">
                  <c:v>26.87</c:v>
                </c:pt>
                <c:pt idx="8">
                  <c:v>23.88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C04E-4A15-AC87-96DD5456E5BD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281458088"/>
        <c:axId val="281454952"/>
      </c:barChart>
      <c:catAx>
        <c:axId val="28145808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1600"/>
            </a:pPr>
            <a:endParaRPr lang="ru-RU"/>
          </a:p>
        </c:txPr>
        <c:crossAx val="281454952"/>
        <c:crosses val="autoZero"/>
        <c:auto val="1"/>
        <c:lblAlgn val="ctr"/>
        <c:lblOffset val="100"/>
        <c:noMultiLvlLbl val="0"/>
      </c:catAx>
      <c:valAx>
        <c:axId val="28145495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281458088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8977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6673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10293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8947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54062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4929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11/2/2021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3609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11/2/2021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1324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11/2/2021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2087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7249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7160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11/2/2021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90862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14" y="14514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476500" y="2722948"/>
            <a:ext cx="50292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Методическая тема: </a:t>
            </a:r>
            <a:b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«Повышение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качества образования в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Ирбитском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МО»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38400" y="635487"/>
            <a:ext cx="5105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нформационно-методический день «Профессиональная компетентность педагогов – основа качества образования»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0238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828800" y="762000"/>
            <a:ext cx="6477000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Концепция повышает статус предмета «Иностранный язык» как образовательной учебной дисциплины</a:t>
            </a:r>
            <a:r>
              <a:rPr lang="ru-RU" sz="28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endParaRPr lang="ru-RU" sz="2400" b="1" i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24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Выделяет </a:t>
            </a:r>
            <a:r>
              <a:rPr lang="ru-RU" sz="24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проблемы лингвистического образования. 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24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Концепция нацелена на реализацию личностно-ориентированного обучения.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24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Определяет современные подходы к обучению иностранного языка.</a:t>
            </a:r>
            <a:endParaRPr lang="ru-RU" sz="2400" b="1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86734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133600" y="609600"/>
            <a:ext cx="5867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Мониторинг профессиональных компетенций педагогов. </a:t>
            </a:r>
          </a:p>
          <a:p>
            <a:pPr lvl="0" algn="ctr">
              <a:defRPr/>
            </a:pP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КИМ диагностической работы.  Профессиональные дефициты учителей</a:t>
            </a:r>
            <a:endParaRPr lang="ru-RU" sz="2400" b="1" dirty="0">
              <a:solidFill>
                <a:srgbClr val="C00000"/>
              </a:solidFill>
              <a:latin typeface="Garamond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57400" y="2362200"/>
            <a:ext cx="5943600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0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Целью ДР </a:t>
            </a:r>
            <a:r>
              <a:rPr lang="ru-RU" altLang="ru-RU" sz="20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АЯ явилось определение уровня владения  учителем предметными и методическими компетенциями</a:t>
            </a:r>
            <a:r>
              <a:rPr lang="ru-RU" altLang="ru-RU" sz="20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600" b="1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ДР была разделена на две части: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altLang="ru-RU" sz="1600" i="1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600" i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оценка </a:t>
            </a:r>
            <a:r>
              <a:rPr lang="ru-RU" altLang="ru-RU" sz="16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предметных результатов (контроль иноязычной коммуникативной компетенции);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600" i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 </a:t>
            </a:r>
            <a:r>
              <a:rPr lang="ru-RU" altLang="ru-RU" sz="16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исследование методических компетенций.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altLang="ru-RU" sz="1600" i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6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Апробация диагностики  учителей АЯ началась в 2020 году.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altLang="ru-RU" sz="2000" i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05587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1222375" y="609600"/>
            <a:ext cx="79216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Распределение заданий по уровням </a:t>
            </a:r>
            <a:r>
              <a:rPr lang="ru-RU" alt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сложности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(часть 1)</a:t>
            </a:r>
            <a:endParaRPr lang="en-US" altLang="ru-RU" sz="24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8396178"/>
              </p:ext>
            </p:extLst>
          </p:nvPr>
        </p:nvGraphicFramePr>
        <p:xfrm>
          <a:off x="914400" y="1966040"/>
          <a:ext cx="7643811" cy="2925920"/>
        </p:xfrm>
        <a:graphic>
          <a:graphicData uri="http://schemas.openxmlformats.org/drawingml/2006/table">
            <a:tbl>
              <a:tblPr/>
              <a:tblGrid>
                <a:gridCol w="2546872"/>
                <a:gridCol w="1274501"/>
                <a:gridCol w="1274501"/>
                <a:gridCol w="2547937"/>
              </a:tblGrid>
              <a:tr h="560769">
                <a:tc rowSpan="2"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Liberation Serif"/>
                          <a:ea typeface="Calibri"/>
                          <a:cs typeface="Times New Roman"/>
                        </a:rPr>
                        <a:t>Уровень сложности задания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Liberation Serif"/>
                          <a:ea typeface="Calibri"/>
                          <a:cs typeface="Times New Roman"/>
                        </a:rPr>
                        <a:t>Количество заданий в части 1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Liberation Serif"/>
                          <a:ea typeface="Calibri"/>
                          <a:cs typeface="Times New Roman"/>
                        </a:rPr>
                        <a:t>Максимальный балл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84115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Liberation Serif"/>
                          <a:ea typeface="Calibri"/>
                          <a:cs typeface="Times New Roman"/>
                        </a:rPr>
                        <a:t>Задания в тестовой форме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Liberation Serif"/>
                          <a:ea typeface="Calibri"/>
                          <a:cs typeface="Times New Roman"/>
                        </a:rPr>
                        <a:t>Задания в формате </a:t>
                      </a:r>
                      <a:r>
                        <a:rPr lang="en-US" sz="1600">
                          <a:latin typeface="Liberation Serif"/>
                          <a:ea typeface="Calibri"/>
                          <a:cs typeface="Times New Roman"/>
                        </a:rPr>
                        <a:t>PISA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0960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Liberation Serif"/>
                          <a:ea typeface="Calibri"/>
                          <a:cs typeface="Times New Roman"/>
                        </a:rPr>
                        <a:t>Базовый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Liberation Serif"/>
                          <a:ea typeface="Calibri"/>
                          <a:cs typeface="Times New Roman"/>
                        </a:rPr>
                        <a:t>3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Liberation Serif"/>
                          <a:ea typeface="Calibri"/>
                          <a:cs typeface="Times New Roman"/>
                        </a:rPr>
                        <a:t>-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Liberation Serif"/>
                          <a:ea typeface="Calibri"/>
                          <a:cs typeface="Times New Roman"/>
                        </a:rPr>
                        <a:t>3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80960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Liberation Serif"/>
                          <a:ea typeface="Calibri"/>
                          <a:cs typeface="Times New Roman"/>
                        </a:rPr>
                        <a:t>Повышенный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Liberation Serif"/>
                          <a:ea typeface="Calibri"/>
                          <a:cs typeface="Times New Roman"/>
                        </a:rPr>
                        <a:t>5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Liberation Serif"/>
                          <a:ea typeface="Calibri"/>
                          <a:cs typeface="Times New Roman"/>
                        </a:rPr>
                        <a:t>-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Liberation Serif"/>
                          <a:ea typeface="Calibri"/>
                          <a:cs typeface="Times New Roman"/>
                        </a:rPr>
                        <a:t>9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80960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Liberation Serif"/>
                          <a:ea typeface="Calibri"/>
                          <a:cs typeface="Times New Roman"/>
                        </a:rPr>
                        <a:t>Высокий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Liberation Serif"/>
                          <a:ea typeface="Calibri"/>
                          <a:cs typeface="Times New Roman"/>
                        </a:rPr>
                        <a:t>2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Liberation Serif"/>
                          <a:ea typeface="Calibri"/>
                          <a:cs typeface="Times New Roman"/>
                        </a:rPr>
                        <a:t>1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Liberation Serif"/>
                          <a:ea typeface="Calibri"/>
                          <a:cs typeface="Times New Roman"/>
                        </a:rPr>
                        <a:t>20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80960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Liberation Serif"/>
                          <a:ea typeface="Calibri"/>
                          <a:cs typeface="Times New Roman"/>
                        </a:rPr>
                        <a:t>Итого 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Liberation Serif"/>
                          <a:ea typeface="Calibri"/>
                          <a:cs typeface="Times New Roman"/>
                        </a:rPr>
                        <a:t>10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Liberation Serif"/>
                          <a:ea typeface="Calibri"/>
                          <a:cs typeface="Times New Roman"/>
                        </a:rPr>
                        <a:t>1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Liberation Serif"/>
                          <a:ea typeface="Calibri"/>
                          <a:cs typeface="Times New Roman"/>
                        </a:rPr>
                        <a:t>32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057279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286000" y="609600"/>
            <a:ext cx="5638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Распределение заданий по уровням сложности (часть 2)</a:t>
            </a:r>
            <a:endParaRPr lang="en-US" altLang="ru-RU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8066658"/>
              </p:ext>
            </p:extLst>
          </p:nvPr>
        </p:nvGraphicFramePr>
        <p:xfrm>
          <a:off x="1066800" y="2312193"/>
          <a:ext cx="7572375" cy="2233613"/>
        </p:xfrm>
        <a:graphic>
          <a:graphicData uri="http://schemas.openxmlformats.org/drawingml/2006/table">
            <a:tbl>
              <a:tblPr/>
              <a:tblGrid>
                <a:gridCol w="3027937"/>
                <a:gridCol w="2322711"/>
                <a:gridCol w="2221727"/>
              </a:tblGrid>
              <a:tr h="709613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Liberation Serif"/>
                          <a:ea typeface="Calibri"/>
                          <a:cs typeface="Times New Roman"/>
                        </a:rPr>
                        <a:t>Уровень сложности задания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Liberation Serif"/>
                          <a:ea typeface="Calibri"/>
                          <a:cs typeface="Times New Roman"/>
                        </a:rPr>
                        <a:t>Количество заданий в части </a:t>
                      </a:r>
                      <a:r>
                        <a:rPr lang="ru-RU" sz="1600" dirty="0" smtClean="0">
                          <a:latin typeface="Liberation Serif"/>
                          <a:ea typeface="Calibri"/>
                          <a:cs typeface="Times New Roman"/>
                        </a:rPr>
                        <a:t>2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Liberation Serif"/>
                          <a:ea typeface="Calibri"/>
                          <a:cs typeface="Times New Roman"/>
                        </a:rPr>
                        <a:t>Максимальный балл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Liberation Serif"/>
                          <a:ea typeface="Calibri"/>
                          <a:cs typeface="Times New Roman"/>
                        </a:rPr>
                        <a:t>Базовый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Liberation Serif"/>
                          <a:ea typeface="Calibri"/>
                          <a:cs typeface="Times New Roman"/>
                        </a:rPr>
                        <a:t>2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Liberation Serif"/>
                          <a:ea typeface="Calibri"/>
                          <a:cs typeface="Times New Roman"/>
                        </a:rPr>
                        <a:t>2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Liberation Serif"/>
                          <a:ea typeface="Calibri"/>
                          <a:cs typeface="Times New Roman"/>
                        </a:rPr>
                        <a:t>Повышенный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Liberation Serif"/>
                          <a:ea typeface="Calibri"/>
                          <a:cs typeface="Times New Roman"/>
                        </a:rPr>
                        <a:t>1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Liberation Serif"/>
                          <a:ea typeface="Calibri"/>
                          <a:cs typeface="Times New Roman"/>
                        </a:rPr>
                        <a:t>5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Liberation Serif"/>
                          <a:ea typeface="Calibri"/>
                          <a:cs typeface="Times New Roman"/>
                        </a:rPr>
                        <a:t>Высокий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Liberation Serif"/>
                          <a:ea typeface="Calibri"/>
                          <a:cs typeface="Times New Roman"/>
                        </a:rPr>
                        <a:t>1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Liberation Serif"/>
                          <a:ea typeface="Calibri"/>
                          <a:cs typeface="Times New Roman"/>
                        </a:rPr>
                        <a:t>7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Liberation Serif"/>
                          <a:ea typeface="Calibri"/>
                          <a:cs typeface="Times New Roman"/>
                        </a:rPr>
                        <a:t>Итого 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Liberation Serif"/>
                          <a:ea typeface="Calibri"/>
                          <a:cs typeface="Times New Roman"/>
                        </a:rPr>
                        <a:t>4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Liberation Serif"/>
                          <a:ea typeface="Calibri"/>
                          <a:cs typeface="Times New Roman"/>
                        </a:rPr>
                        <a:t>14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140073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371600" y="838200"/>
            <a:ext cx="7459662" cy="440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tabLst>
                <a:tab pos="59404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tabLst>
                <a:tab pos="59404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tabLst>
                <a:tab pos="59404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tabLst>
                <a:tab pos="59404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tabLst>
                <a:tab pos="59404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9404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9404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9404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9404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задания закрытого типа с выбором одного верного ответа </a:t>
            </a:r>
            <a:r>
              <a:rPr lang="ru-RU" alt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четырех/пяти </a:t>
            </a:r>
            <a:r>
              <a:rPr lang="ru-RU" alt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предложенных, направленных на проверку практических умений по планированию учебной деятельности;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задания с развернутым ответом – методические задачи </a:t>
            </a:r>
            <a:r>
              <a:rPr lang="ru-RU" alt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позволяющие оценить владение учителем закрепленными проектом профессионального стандарта педагога трудовыми действиями: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alt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0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оценка знания учителем основ методики преподавания АЯ как учебного предмета и современных </a:t>
            </a:r>
            <a:r>
              <a:rPr lang="ru-RU" altLang="ru-RU" sz="2000" i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педтехнологий</a:t>
            </a:r>
            <a:r>
              <a:rPr lang="ru-RU" altLang="ru-RU" sz="20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 частности, метод проектов;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altLang="ru-RU" sz="20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оценка умения оценивать развернутые ответы обучающихся по стандартизированным критериям, включая анализ ошибок ученика и разработку методических путей их </a:t>
            </a:r>
            <a:r>
              <a:rPr lang="ru-RU" altLang="ru-RU" sz="2000" i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преодоленияв</a:t>
            </a:r>
            <a:r>
              <a:rPr lang="ru-RU" altLang="ru-RU" sz="20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дальнейшем обучении, в том числе, с использованием ИКТ</a:t>
            </a:r>
            <a:endParaRPr lang="ru-RU" altLang="ru-RU" sz="2400" i="1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62440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4" descr="C:\Users\ученик_3\Desktop\Новая папка (2)\Screenshot_2021-10-26-17-37-53-024_cn.wps.xiaomi.abroad.lite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740" t="10684" r="5556" b="68974"/>
          <a:stretch>
            <a:fillRect/>
          </a:stretch>
        </p:blipFill>
        <p:spPr bwMode="auto">
          <a:xfrm>
            <a:off x="1828800" y="762000"/>
            <a:ext cx="6842960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569924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C:\Users\ученик_3\Desktop\Новая папка (2)\Screenshot_2021-10-26-17-37-53-024_cn.wps.xiaomi.abroad.lite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703" t="30855" r="5927" b="49487"/>
          <a:stretch>
            <a:fillRect/>
          </a:stretch>
        </p:blipFill>
        <p:spPr bwMode="auto">
          <a:xfrm>
            <a:off x="1524000" y="990600"/>
            <a:ext cx="6985686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607941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1905000" y="1219200"/>
            <a:ext cx="6834187" cy="4893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 на выявление уровня методической компетенции выполнены значительно менее успешно по сравнению с заданиями на установление уровня предметной компетентности, так как средний процент решаемости данных заданий на 10% ниже и составляет лишь 46 </a:t>
            </a:r>
            <a:r>
              <a:rPr lang="ru-RU" alt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altLang="ru-RU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</a:t>
            </a:r>
            <a:r>
              <a:rPr lang="ru-RU" alt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распределения участников апробации в зависимости от уровня компетентности в 2020 г. (количество участников 78):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alt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alt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ниже базового уровня – выполнено до 50% заданий – 65,4% участников (51 человек);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alt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базовый – 51-70% - 17,4% (8 человек);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alt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повышенный – 71-90% заданий (6 человек);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alt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высокий – 91-100% заданий - отсутствует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altLang="ru-RU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ru-RU" altLang="ru-RU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ru-RU" altLang="ru-RU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32664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057400" y="762000"/>
            <a:ext cx="60960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Профессиональные дефициты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предметные дефициты по темам: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  <a:defRPr/>
            </a:pP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аффиксы как элементы словообразования глаголов, имен существительных, прилагательных, наречий, числительных;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  <a:defRPr/>
            </a:pP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согласование времен АЯ и косвенная речь;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  <a:defRPr/>
            </a:pPr>
            <a:r>
              <a:rPr lang="ru-RU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лексическая сочетаемость. </a:t>
            </a:r>
            <a:r>
              <a:rPr lang="ru-RU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Коллокации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. Сложносочиненные предложения с союзами </a:t>
            </a:r>
            <a:r>
              <a:rPr lang="en-US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and, but, or. 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Сложноподчиненные предложения с союзами и союзными словами;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  <a:defRPr/>
            </a:pP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описание событий/фактов/явлений , в том числе  с выражением собственного мнения/суждения;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  <a:defRPr/>
            </a:pP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понимание необходимой информации из текста статьи, проспекта, художественного текста;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  <a:defRPr/>
            </a:pP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полное и точное понимание информации прагматических текстов, публикаций научно-популярного характера, произведений/отрывков художественной литературы.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0917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9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828800" y="685800"/>
            <a:ext cx="6623050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Профессиональные дефициты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дефициты </a:t>
            </a: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при осуществлении оценочной деятельности: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  <a:defRPr/>
            </a:pP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неспособность осуществлять объективную (</a:t>
            </a:r>
            <a:r>
              <a:rPr lang="ru-RU" sz="20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критериальноориентированную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 оценку образовательных результатов обучающихся по АЯ с учетом требований нормативно-методических документов;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  <a:defRPr/>
            </a:pP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неспособность использовать результаты оценочных процедур для корректировки и индивидуализации используемых форм и методов обучения и воспитания учащихся;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  <a:defRPr/>
            </a:pPr>
            <a:r>
              <a:rPr lang="ru-RU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неспособность создавать (подбирать) диагностические задания по АЯ для последующей разработки индивидуальных траекторий обучения и воспитания школьников.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  <a:defRPr/>
            </a:pPr>
            <a:endParaRPr lang="ru-RU" sz="12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87219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09800" y="-29029"/>
            <a:ext cx="6400800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u="sng" dirty="0" smtClean="0"/>
          </a:p>
          <a:p>
            <a:pPr algn="ctr"/>
            <a:endParaRPr lang="ru-RU" sz="2000" b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 работы:</a:t>
            </a:r>
            <a:br>
              <a:rPr lang="ru-RU" sz="2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b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Мониторинг профессиональных компетенций педагогов.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Пономарева Е.А. МОУ «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Килачевская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СОШ»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мониторинговых процедур ЕГЭ.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Кабдуакитова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С.К. МОУ «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Дубская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СОШ»</a:t>
            </a:r>
          </a:p>
          <a:p>
            <a:pPr lvl="0"/>
            <a:r>
              <a:rPr lang="ru-RU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3.Составление 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плана внедрения концепции учебного </a:t>
            </a:r>
            <a:r>
              <a:rPr lang="ru-RU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предмета.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Еремина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А.А. МОУ «Зайковская СОШ №1»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29343" y="2895600"/>
            <a:ext cx="842917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4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Анализ мониторинговых процедур по английскому языку ВПР (7, 11 классы).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Ипатова Е.Н. МОУ «Зайковская СОШ №1»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Анализ мониторинговых процедур по немецкому языку ВПР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Хенкель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Н.В. МОУ «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Бердюгинская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СОШ»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Анализ участия школ в проекте «500+»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Чернова А.В. МОУ «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Черновская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СОШ»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6018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40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524000" y="609600"/>
            <a:ext cx="6851650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Предложения/рекомендации по ликвидации предметных, методических дефицитов и дефицитов в деятельности по оцениванию работ обучающихся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  <a:defRPr/>
            </a:pPr>
            <a:r>
              <a:rPr lang="ru-RU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реализация адресных программ непрерывного и планомерного развития профессиональной компетентности учителей ИЯ с включением в их содержание предметных и методических тем и направлений, вызвавших наибольшие затруднения у учителей, принимавших участие в тестировании;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  <a:defRPr/>
            </a:pP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включение в реализуемые дополнительные профессиональные программы повышения квалификации материалов по вопросам введения в практику </a:t>
            </a:r>
            <a:r>
              <a:rPr lang="ru-RU" sz="20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критериального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и формирующего оценивания учащихся при обучении ИЯ.</a:t>
            </a:r>
            <a:endParaRPr lang="ru-RU" sz="12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088227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40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057400" y="1828800"/>
            <a:ext cx="58674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1" u="none" strike="noStrike" kern="0" cap="none" spc="-5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Анализ мониторинговых процедур  ВПР по английскому языку</a:t>
            </a:r>
            <a:endParaRPr kumimoji="0" lang="ru-RU" sz="4000" b="1" i="1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96972613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286" y="-152400"/>
            <a:ext cx="9144000" cy="6858000"/>
          </a:xfrm>
          <a:prstGeom prst="rect">
            <a:avLst/>
          </a:prstGeom>
        </p:spPr>
      </p:pic>
      <p:sp>
        <p:nvSpPr>
          <p:cNvPr id="3" name="Заголовок 1">
            <a:extLst>
              <a:ext uri="{FF2B5EF4-FFF2-40B4-BE49-F238E27FC236}">
                <a16:creationId xmlns:a16="http://schemas.microsoft.com/office/drawing/2014/main" xmlns="" id="{1DD34395-B49B-42A5-AB20-9915C696A415}"/>
              </a:ext>
            </a:extLst>
          </p:cNvPr>
          <p:cNvSpPr txBox="1">
            <a:spLocks/>
          </p:cNvSpPr>
          <p:nvPr/>
        </p:nvSpPr>
        <p:spPr>
          <a:xfrm>
            <a:off x="1600200" y="152400"/>
            <a:ext cx="667512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8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-5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Статистика по отметкам</a:t>
            </a:r>
          </a:p>
          <a:p>
            <a:pPr marL="0" marR="0" lvl="0" indent="0" algn="ctr" defTabSz="914400" rtl="0" eaLnBrk="1" fontAlgn="auto" latinLnBrk="0" hangingPunct="1">
              <a:lnSpc>
                <a:spcPct val="8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-5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7 классы:</a:t>
            </a:r>
            <a:endParaRPr kumimoji="0" lang="ru-RU" sz="3200" b="0" i="0" u="none" strike="noStrike" kern="1200" cap="none" spc="-5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xmlns="" id="{27886D70-695B-4B95-96ED-E2E60369563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62991409"/>
              </p:ext>
            </p:extLst>
          </p:nvPr>
        </p:nvGraphicFramePr>
        <p:xfrm>
          <a:off x="1" y="2219908"/>
          <a:ext cx="8686798" cy="2313214"/>
        </p:xfrm>
        <a:graphic>
          <a:graphicData uri="http://schemas.openxmlformats.org/drawingml/2006/table">
            <a:tbl>
              <a:tblPr/>
              <a:tblGrid>
                <a:gridCol w="2113666">
                  <a:extLst>
                    <a:ext uri="{9D8B030D-6E8A-4147-A177-3AD203B41FA5}">
                      <a16:colId xmlns:a16="http://schemas.microsoft.com/office/drawing/2014/main" xmlns="" val="807744157"/>
                    </a:ext>
                  </a:extLst>
                </a:gridCol>
                <a:gridCol w="1086733">
                  <a:extLst>
                    <a:ext uri="{9D8B030D-6E8A-4147-A177-3AD203B41FA5}">
                      <a16:colId xmlns:a16="http://schemas.microsoft.com/office/drawing/2014/main" xmlns="" val="1036062305"/>
                    </a:ext>
                  </a:extLst>
                </a:gridCol>
                <a:gridCol w="2133600">
                  <a:extLst>
                    <a:ext uri="{9D8B030D-6E8A-4147-A177-3AD203B41FA5}">
                      <a16:colId xmlns:a16="http://schemas.microsoft.com/office/drawing/2014/main" xmlns="" val="2412870654"/>
                    </a:ext>
                  </a:extLst>
                </a:gridCol>
                <a:gridCol w="1593449">
                  <a:extLst>
                    <a:ext uri="{9D8B030D-6E8A-4147-A177-3AD203B41FA5}">
                      <a16:colId xmlns:a16="http://schemas.microsoft.com/office/drawing/2014/main" xmlns="" val="1791608247"/>
                    </a:ext>
                  </a:extLst>
                </a:gridCol>
                <a:gridCol w="586450">
                  <a:extLst>
                    <a:ext uri="{9D8B030D-6E8A-4147-A177-3AD203B41FA5}">
                      <a16:colId xmlns:a16="http://schemas.microsoft.com/office/drawing/2014/main" xmlns="" val="4227189808"/>
                    </a:ext>
                  </a:extLst>
                </a:gridCol>
                <a:gridCol w="586450">
                  <a:extLst>
                    <a:ext uri="{9D8B030D-6E8A-4147-A177-3AD203B41FA5}">
                      <a16:colId xmlns:a16="http://schemas.microsoft.com/office/drawing/2014/main" xmlns="" val="4096539404"/>
                    </a:ext>
                  </a:extLst>
                </a:gridCol>
                <a:gridCol w="586450">
                  <a:extLst>
                    <a:ext uri="{9D8B030D-6E8A-4147-A177-3AD203B41FA5}">
                      <a16:colId xmlns:a16="http://schemas.microsoft.com/office/drawing/2014/main" xmlns="" val="3709031839"/>
                    </a:ext>
                  </a:extLst>
                </a:gridCol>
              </a:tblGrid>
              <a:tr h="904292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b"/>
                      <a:r>
                        <a:rPr lang="ru-RU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Группы участников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8312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b"/>
                      <a:r>
                        <a:rPr lang="ru-RU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Кол-во </a:t>
                      </a:r>
                      <a:r>
                        <a:rPr lang="ru-RU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ОО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8312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ru-RU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Кол-во     участников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8312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ru-RU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8312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ru-RU" sz="1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8312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ru-RU" sz="1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8312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ru-RU" sz="1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8312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165626637"/>
                  </a:ext>
                </a:extLst>
              </a:tr>
              <a:tr h="704461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b"/>
                      <a:r>
                        <a:rPr lang="ru-RU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Свердловская обл.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8312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ru-RU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839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8312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ru-RU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34879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8312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ru-RU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45,01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8312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ru-RU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35,51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8312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ru-RU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15,25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8312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ru-RU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4,23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8312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39479272"/>
                  </a:ext>
                </a:extLst>
              </a:tr>
              <a:tr h="704461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b"/>
                      <a:r>
                        <a:rPr lang="ru-RU" sz="1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Ирбитское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8312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ru-RU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8312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ru-RU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214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8312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ru-RU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50,95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8312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ru-RU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34,29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8312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ru-RU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12,86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8312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ru-RU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1,9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8312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5092996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4331943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4800" y="0"/>
            <a:ext cx="9144000" cy="6858000"/>
          </a:xfrm>
          <a:prstGeom prst="rect">
            <a:avLst/>
          </a:prstGeom>
        </p:spPr>
      </p:pic>
      <p:sp>
        <p:nvSpPr>
          <p:cNvPr id="3" name="Заголовок 1">
            <a:extLst>
              <a:ext uri="{FF2B5EF4-FFF2-40B4-BE49-F238E27FC236}">
                <a16:creationId xmlns:a16="http://schemas.microsoft.com/office/drawing/2014/main" xmlns="" id="{F8279CDA-3416-4860-B356-E56051BBBC2D}"/>
              </a:ext>
            </a:extLst>
          </p:cNvPr>
          <p:cNvSpPr txBox="1">
            <a:spLocks/>
          </p:cNvSpPr>
          <p:nvPr/>
        </p:nvSpPr>
        <p:spPr>
          <a:xfrm>
            <a:off x="1524000" y="304800"/>
            <a:ext cx="6827520" cy="12373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8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-5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</a:rPr>
              <a:t>Распределение первичных баллов </a:t>
            </a:r>
            <a:r>
              <a:rPr kumimoji="0" lang="ru-RU" sz="2400" b="1" i="0" u="none" strike="noStrike" kern="1200" cap="none" spc="-5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  <a:t>по результатам выполнения ВПР </a:t>
            </a:r>
            <a:endParaRPr kumimoji="0" lang="ru-RU" sz="2400" b="1" i="0" u="none" strike="noStrike" kern="1200" cap="none" spc="-5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 panose="020F0502020204030204"/>
            </a:endParaRPr>
          </a:p>
        </p:txBody>
      </p:sp>
      <p:graphicFrame>
        <p:nvGraphicFramePr>
          <p:cNvPr id="4" name="Диаграмма 3">
            <a:extLst>
              <a:ext uri="{FF2B5EF4-FFF2-40B4-BE49-F238E27FC236}">
                <a16:creationId xmlns:a16="http://schemas.microsoft.com/office/drawing/2014/main" xmlns="" id="{A4C8D032-8B47-4114-9C9D-99D70F08D12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32236715"/>
              </p:ext>
            </p:extLst>
          </p:nvPr>
        </p:nvGraphicFramePr>
        <p:xfrm>
          <a:off x="18143" y="1371600"/>
          <a:ext cx="8646160" cy="47921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15305937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40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87194" y="685800"/>
            <a:ext cx="3934090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Статистика по отметкам 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11 классы:</a:t>
            </a:r>
            <a:endParaRPr kumimoji="0" lang="ru-RU" sz="2800" b="0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</a:endParaRPr>
          </a:p>
        </p:txBody>
      </p:sp>
      <p:graphicFrame>
        <p:nvGraphicFramePr>
          <p:cNvPr id="4" name="Объект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90508082"/>
              </p:ext>
            </p:extLst>
          </p:nvPr>
        </p:nvGraphicFramePr>
        <p:xfrm>
          <a:off x="685800" y="2401316"/>
          <a:ext cx="7772399" cy="1954276"/>
        </p:xfrm>
        <a:graphic>
          <a:graphicData uri="http://schemas.openxmlformats.org/drawingml/2006/table">
            <a:tbl>
              <a:tblPr/>
              <a:tblGrid>
                <a:gridCol w="210096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465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637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17607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89092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649876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685357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516128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b"/>
                      <a:r>
                        <a:rPr lang="ru-RU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Группы участников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8312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b"/>
                      <a:r>
                        <a:rPr lang="ru-RU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Кол-во ОО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8312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b"/>
                      <a:r>
                        <a:rPr lang="ru-RU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Кол-во участников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8312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ru-RU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8312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ru-RU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8312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ru-RU" sz="2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2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8312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ru-RU" sz="2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2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8312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16128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b"/>
                      <a:r>
                        <a:rPr lang="ru-RU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Свердловская обл.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8312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ru-RU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356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8312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ru-RU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6496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8312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ru-RU" sz="2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13,02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8312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ru-RU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28,67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8312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ru-RU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34,86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8312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ru-RU" sz="2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23,45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8312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16128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b"/>
                      <a:r>
                        <a:rPr lang="ru-RU" sz="20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Ирбитское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8312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ru-RU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8312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ru-RU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67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8312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ru-RU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22,39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8312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ru-RU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37,31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8312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ru-RU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29,85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8312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ru-RU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10,45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8312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1509331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40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667000" y="762000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0" cap="none" spc="-5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Распределение первичных баллов </a:t>
            </a:r>
            <a:r>
              <a:rPr kumimoji="0" lang="ru-RU" sz="2400" b="1" i="0" u="none" strike="noStrike" kern="0" cap="none" spc="-5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 Light" panose="020F0302020204030204"/>
                <a:ea typeface="Times New Roman" panose="02020603050405020304" pitchFamily="18" charset="0"/>
                <a:cs typeface="Times New Roman" panose="02020603050405020304" pitchFamily="18" charset="0"/>
              </a:rPr>
              <a:t>по результатам выполнения ВПР </a:t>
            </a:r>
            <a:endParaRPr kumimoji="0" lang="ru-RU" sz="2400" b="1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</a:endParaRPr>
          </a:p>
        </p:txBody>
      </p:sp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23973702"/>
              </p:ext>
            </p:extLst>
          </p:nvPr>
        </p:nvGraphicFramePr>
        <p:xfrm>
          <a:off x="72571" y="1177498"/>
          <a:ext cx="8741664" cy="48188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08396470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400" y="0"/>
            <a:ext cx="9144000" cy="6858000"/>
          </a:xfrm>
          <a:prstGeom prst="rect">
            <a:avLst/>
          </a:prstGeom>
        </p:spPr>
      </p:pic>
      <p:graphicFrame>
        <p:nvGraphicFramePr>
          <p:cNvPr id="3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19051783"/>
              </p:ext>
            </p:extLst>
          </p:nvPr>
        </p:nvGraphicFramePr>
        <p:xfrm>
          <a:off x="457200" y="1524000"/>
          <a:ext cx="8111005" cy="3779519"/>
        </p:xfrm>
        <a:graphic>
          <a:graphicData uri="http://schemas.openxmlformats.org/drawingml/2006/table">
            <a:tbl>
              <a:tblPr firstRow="1" firstCol="1" bandRow="1"/>
              <a:tblGrid>
                <a:gridCol w="500158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5471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55471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36612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Liberation Serif"/>
                          <a:ea typeface="Calibri"/>
                          <a:cs typeface="Times New Roman"/>
                        </a:rPr>
                        <a:t>БЛОКИ</a:t>
                      </a:r>
                    </a:p>
                  </a:txBody>
                  <a:tcPr marL="68580" marR="68580" marT="0" marB="0" anchor="b">
                    <a:lnL w="12700" cmpd="sng">
                      <a:solidFill>
                        <a:srgbClr val="E48312"/>
                      </a:solidFill>
                    </a:lnL>
                    <a:lnR w="12700" cmpd="sng">
                      <a:solidFill>
                        <a:srgbClr val="E48312"/>
                      </a:solidFill>
                    </a:lnR>
                    <a:lnT w="12700" cmpd="sng">
                      <a:solidFill>
                        <a:srgbClr val="E48312"/>
                      </a:solidFill>
                    </a:lnT>
                    <a:lnB w="12700" cmpd="sng">
                      <a:solidFill>
                        <a:srgbClr val="E4831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8312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err="1">
                          <a:effectLst/>
                          <a:latin typeface="Liberation Serif"/>
                          <a:ea typeface="Calibri"/>
                          <a:cs typeface="Times New Roman"/>
                        </a:rPr>
                        <a:t>Ирбитское</a:t>
                      </a:r>
                      <a:r>
                        <a:rPr lang="ru-RU" sz="1400" b="0" dirty="0">
                          <a:effectLst/>
                          <a:latin typeface="Liberation Serif"/>
                          <a:ea typeface="Calibri"/>
                          <a:cs typeface="Times New Roman"/>
                        </a:rPr>
                        <a:t> МО</a:t>
                      </a:r>
                    </a:p>
                  </a:txBody>
                  <a:tcPr marL="68580" marR="68580" marT="0" marB="0" anchor="b">
                    <a:lnL w="12700" cmpd="sng">
                      <a:solidFill>
                        <a:srgbClr val="E48312"/>
                      </a:solidFill>
                    </a:lnL>
                    <a:lnR w="12700" cmpd="sng">
                      <a:solidFill>
                        <a:srgbClr val="E48312"/>
                      </a:solidFill>
                    </a:lnR>
                    <a:lnT w="12700" cmpd="sng">
                      <a:solidFill>
                        <a:srgbClr val="E48312"/>
                      </a:solidFill>
                    </a:lnT>
                    <a:lnB w="12700" cmpd="sng">
                      <a:solidFill>
                        <a:srgbClr val="E4831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8312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Свердловская</a:t>
                      </a:r>
                      <a:r>
                        <a:rPr lang="ru-RU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обл.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 w="12700" cmpd="sng">
                      <a:solidFill>
                        <a:srgbClr val="E48312"/>
                      </a:solidFill>
                    </a:lnL>
                    <a:lnR w="12700" cmpd="sng">
                      <a:solidFill>
                        <a:srgbClr val="E48312"/>
                      </a:solidFill>
                    </a:lnR>
                    <a:lnT w="12700" cmpd="sng">
                      <a:solidFill>
                        <a:srgbClr val="E48312"/>
                      </a:solidFill>
                    </a:lnT>
                    <a:lnB w="12700" cmpd="sng">
                      <a:solidFill>
                        <a:srgbClr val="E4831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8312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36433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1. </a:t>
                      </a:r>
                      <a:r>
                        <a:rPr lang="ru-RU" sz="1400" dirty="0" err="1">
                          <a:effectLst/>
                        </a:rPr>
                        <a:t>Аудирование</a:t>
                      </a:r>
                      <a:r>
                        <a:rPr lang="ru-RU" sz="1400" dirty="0">
                          <a:effectLst/>
                        </a:rPr>
                        <a:t>: понимание в прослушанном тексте запрашиваемой информации</a:t>
                      </a:r>
                      <a:endParaRPr lang="ru-RU" sz="1400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rgbClr val="E48312"/>
                      </a:solidFill>
                    </a:lnL>
                    <a:lnR w="12700" cmpd="sng">
                      <a:solidFill>
                        <a:srgbClr val="E48312"/>
                      </a:solidFill>
                    </a:lnR>
                    <a:lnT w="12700" cmpd="sng">
                      <a:solidFill>
                        <a:srgbClr val="E48312"/>
                      </a:solidFill>
                    </a:lnT>
                    <a:lnB w="12700" cmpd="sng">
                      <a:solidFill>
                        <a:srgbClr val="E4831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8312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</a:rPr>
                        <a:t>55,22</a:t>
                      </a:r>
                      <a:endParaRPr lang="ru-RU" sz="1400" b="0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rgbClr val="E48312"/>
                      </a:solidFill>
                    </a:lnL>
                    <a:lnR w="12700" cmpd="sng">
                      <a:solidFill>
                        <a:srgbClr val="E48312"/>
                      </a:solidFill>
                    </a:lnR>
                    <a:lnT w="12700" cmpd="sng">
                      <a:solidFill>
                        <a:srgbClr val="E48312"/>
                      </a:solidFill>
                    </a:lnT>
                    <a:lnB w="12700" cmpd="sng">
                      <a:solidFill>
                        <a:srgbClr val="E4831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8312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63,12</a:t>
                      </a:r>
                    </a:p>
                  </a:txBody>
                  <a:tcPr marL="7620" marR="7620" marT="7620" marB="0" anchor="b">
                    <a:lnL w="12700" cmpd="sng">
                      <a:solidFill>
                        <a:srgbClr val="E48312"/>
                      </a:solidFill>
                    </a:lnL>
                    <a:lnR w="12700" cmpd="sng">
                      <a:solidFill>
                        <a:srgbClr val="E48312"/>
                      </a:solidFill>
                    </a:lnR>
                    <a:lnT w="12700" cmpd="sng">
                      <a:solidFill>
                        <a:srgbClr val="E48312"/>
                      </a:solidFill>
                    </a:lnT>
                    <a:lnB w="12700" cmpd="sng">
                      <a:solidFill>
                        <a:srgbClr val="E4831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8312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9435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2. Чтение: понимание основного содержания текста</a:t>
                      </a:r>
                      <a:endParaRPr lang="ru-RU" sz="1400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rgbClr val="E48312"/>
                      </a:solidFill>
                    </a:lnL>
                    <a:lnR w="12700" cmpd="sng">
                      <a:solidFill>
                        <a:srgbClr val="E48312"/>
                      </a:solidFill>
                    </a:lnR>
                    <a:lnT w="12700" cmpd="sng">
                      <a:solidFill>
                        <a:srgbClr val="E48312"/>
                      </a:solidFill>
                    </a:lnT>
                    <a:lnB w="12700" cmpd="sng">
                      <a:solidFill>
                        <a:srgbClr val="E4831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8312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u="sng" dirty="0">
                          <a:effectLst/>
                        </a:rPr>
                        <a:t>66,87</a:t>
                      </a:r>
                      <a:endParaRPr lang="ru-RU" sz="1400" u="sng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rgbClr val="E48312"/>
                      </a:solidFill>
                    </a:lnL>
                    <a:lnR w="12700" cmpd="sng">
                      <a:solidFill>
                        <a:srgbClr val="E48312"/>
                      </a:solidFill>
                    </a:lnR>
                    <a:lnT w="12700" cmpd="sng">
                      <a:solidFill>
                        <a:srgbClr val="E48312"/>
                      </a:solidFill>
                    </a:lnT>
                    <a:lnB w="12700" cmpd="sng">
                      <a:solidFill>
                        <a:srgbClr val="E4831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8312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76,86</a:t>
                      </a:r>
                    </a:p>
                  </a:txBody>
                  <a:tcPr marL="7620" marR="7620" marT="7620" marB="0" anchor="b">
                    <a:lnL w="12700" cmpd="sng">
                      <a:solidFill>
                        <a:srgbClr val="E48312"/>
                      </a:solidFill>
                    </a:lnL>
                    <a:lnR w="12700" cmpd="sng">
                      <a:solidFill>
                        <a:srgbClr val="E48312"/>
                      </a:solidFill>
                    </a:lnR>
                    <a:lnT w="12700" cmpd="sng">
                      <a:solidFill>
                        <a:srgbClr val="E48312"/>
                      </a:solidFill>
                    </a:lnT>
                    <a:lnB w="12700" cmpd="sng">
                      <a:solidFill>
                        <a:srgbClr val="E4831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8312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9435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3. Грамматические навыки</a:t>
                      </a:r>
                      <a:endParaRPr lang="ru-RU" sz="1400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rgbClr val="E48312"/>
                      </a:solidFill>
                    </a:lnL>
                    <a:lnR w="12700" cmpd="sng">
                      <a:solidFill>
                        <a:srgbClr val="E48312"/>
                      </a:solidFill>
                    </a:lnR>
                    <a:lnT w="12700" cmpd="sng">
                      <a:solidFill>
                        <a:srgbClr val="E48312"/>
                      </a:solidFill>
                    </a:lnT>
                    <a:lnB w="12700" cmpd="sng">
                      <a:solidFill>
                        <a:srgbClr val="E4831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8312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48,26</a:t>
                      </a:r>
                      <a:endParaRPr lang="ru-RU" sz="140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rgbClr val="E48312"/>
                      </a:solidFill>
                    </a:lnL>
                    <a:lnR w="12700" cmpd="sng">
                      <a:solidFill>
                        <a:srgbClr val="E48312"/>
                      </a:solidFill>
                    </a:lnR>
                    <a:lnT w="12700" cmpd="sng">
                      <a:solidFill>
                        <a:srgbClr val="E48312"/>
                      </a:solidFill>
                    </a:lnT>
                    <a:lnB w="12700" cmpd="sng">
                      <a:solidFill>
                        <a:srgbClr val="E4831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8312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</a:t>
                      </a:r>
                    </a:p>
                  </a:txBody>
                  <a:tcPr marL="7620" marR="7620" marT="7620" marB="0" anchor="b">
                    <a:lnL w="12700" cmpd="sng">
                      <a:solidFill>
                        <a:srgbClr val="E48312"/>
                      </a:solidFill>
                    </a:lnL>
                    <a:lnR w="12700" cmpd="sng">
                      <a:solidFill>
                        <a:srgbClr val="E48312"/>
                      </a:solidFill>
                    </a:lnR>
                    <a:lnT w="12700" cmpd="sng">
                      <a:solidFill>
                        <a:srgbClr val="E48312"/>
                      </a:solidFill>
                    </a:lnT>
                    <a:lnB w="12700" cmpd="sng">
                      <a:solidFill>
                        <a:srgbClr val="E4831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8312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59435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4. Лексико-грамматические навыки</a:t>
                      </a:r>
                      <a:endParaRPr lang="ru-RU" sz="1400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rgbClr val="E48312"/>
                      </a:solidFill>
                    </a:lnL>
                    <a:lnR w="12700" cmpd="sng">
                      <a:solidFill>
                        <a:srgbClr val="E48312"/>
                      </a:solidFill>
                    </a:lnR>
                    <a:lnT w="12700" cmpd="sng">
                      <a:solidFill>
                        <a:srgbClr val="E48312"/>
                      </a:solidFill>
                    </a:lnT>
                    <a:lnB w="12700" cmpd="sng">
                      <a:solidFill>
                        <a:srgbClr val="E4831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8312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u="sng" dirty="0">
                          <a:solidFill>
                            <a:srgbClr val="FF0000"/>
                          </a:solidFill>
                          <a:effectLst/>
                        </a:rPr>
                        <a:t>39,8</a:t>
                      </a:r>
                      <a:endParaRPr lang="ru-RU" sz="1400" b="1" u="sng" dirty="0">
                        <a:solidFill>
                          <a:srgbClr val="FF0000"/>
                        </a:solidFill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rgbClr val="E48312"/>
                      </a:solidFill>
                    </a:lnL>
                    <a:lnR w="12700" cmpd="sng">
                      <a:solidFill>
                        <a:srgbClr val="E48312"/>
                      </a:solidFill>
                    </a:lnR>
                    <a:lnT w="12700" cmpd="sng">
                      <a:solidFill>
                        <a:srgbClr val="E48312"/>
                      </a:solidFill>
                    </a:lnT>
                    <a:lnB w="12700" cmpd="sng">
                      <a:solidFill>
                        <a:srgbClr val="E4831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8312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57,71</a:t>
                      </a:r>
                    </a:p>
                  </a:txBody>
                  <a:tcPr marL="7620" marR="7620" marT="7620" marB="0" anchor="b">
                    <a:lnL w="12700" cmpd="sng">
                      <a:solidFill>
                        <a:srgbClr val="E48312"/>
                      </a:solidFill>
                    </a:lnL>
                    <a:lnR w="12700" cmpd="sng">
                      <a:solidFill>
                        <a:srgbClr val="E48312"/>
                      </a:solidFill>
                    </a:lnR>
                    <a:lnT w="12700" cmpd="sng">
                      <a:solidFill>
                        <a:srgbClr val="E48312"/>
                      </a:solidFill>
                    </a:lnT>
                    <a:lnB w="12700" cmpd="sng">
                      <a:solidFill>
                        <a:srgbClr val="E4831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8312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9435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5K1. Осмысленное чтение текста вслух</a:t>
                      </a:r>
                      <a:endParaRPr lang="ru-RU" sz="140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rgbClr val="E48312"/>
                      </a:solidFill>
                    </a:lnL>
                    <a:lnR w="12700" cmpd="sng">
                      <a:solidFill>
                        <a:srgbClr val="E48312"/>
                      </a:solidFill>
                    </a:lnR>
                    <a:lnT w="12700" cmpd="sng">
                      <a:solidFill>
                        <a:srgbClr val="E48312"/>
                      </a:solidFill>
                    </a:lnT>
                    <a:lnB w="12700" cmpd="sng">
                      <a:solidFill>
                        <a:srgbClr val="E4831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8312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u="sng" dirty="0">
                          <a:effectLst/>
                        </a:rPr>
                        <a:t>85,07</a:t>
                      </a:r>
                      <a:endParaRPr lang="ru-RU" sz="1400" u="sng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rgbClr val="E48312"/>
                      </a:solidFill>
                    </a:lnL>
                    <a:lnR w="12700" cmpd="sng">
                      <a:solidFill>
                        <a:srgbClr val="E48312"/>
                      </a:solidFill>
                    </a:lnR>
                    <a:lnT w="12700" cmpd="sng">
                      <a:solidFill>
                        <a:srgbClr val="E48312"/>
                      </a:solidFill>
                    </a:lnT>
                    <a:lnB w="12700" cmpd="sng">
                      <a:solidFill>
                        <a:srgbClr val="E4831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8312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79,2</a:t>
                      </a:r>
                    </a:p>
                  </a:txBody>
                  <a:tcPr marL="7620" marR="7620" marT="7620" marB="0" anchor="b">
                    <a:lnL w="12700" cmpd="sng">
                      <a:solidFill>
                        <a:srgbClr val="E48312"/>
                      </a:solidFill>
                    </a:lnL>
                    <a:lnR w="12700" cmpd="sng">
                      <a:solidFill>
                        <a:srgbClr val="E48312"/>
                      </a:solidFill>
                    </a:lnR>
                    <a:lnT w="12700" cmpd="sng">
                      <a:solidFill>
                        <a:srgbClr val="E48312"/>
                      </a:solidFill>
                    </a:lnT>
                    <a:lnB w="12700" cmpd="sng">
                      <a:solidFill>
                        <a:srgbClr val="E4831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8312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9435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5K2. Осмысленное чтение текста вслух</a:t>
                      </a:r>
                      <a:endParaRPr lang="ru-RU" sz="140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rgbClr val="E48312"/>
                      </a:solidFill>
                    </a:lnL>
                    <a:lnR w="12700" cmpd="sng">
                      <a:solidFill>
                        <a:srgbClr val="E48312"/>
                      </a:solidFill>
                    </a:lnR>
                    <a:lnT w="12700" cmpd="sng">
                      <a:solidFill>
                        <a:srgbClr val="E48312"/>
                      </a:solidFill>
                    </a:lnT>
                    <a:lnB w="12700" cmpd="sng">
                      <a:solidFill>
                        <a:srgbClr val="E4831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8312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55,97</a:t>
                      </a:r>
                      <a:endParaRPr lang="ru-RU" sz="1400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rgbClr val="E48312"/>
                      </a:solidFill>
                    </a:lnL>
                    <a:lnR w="12700" cmpd="sng">
                      <a:solidFill>
                        <a:srgbClr val="E48312"/>
                      </a:solidFill>
                    </a:lnR>
                    <a:lnT w="12700" cmpd="sng">
                      <a:solidFill>
                        <a:srgbClr val="E48312"/>
                      </a:solidFill>
                    </a:lnT>
                    <a:lnB w="12700" cmpd="sng">
                      <a:solidFill>
                        <a:srgbClr val="E4831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8312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56,94</a:t>
                      </a:r>
                    </a:p>
                  </a:txBody>
                  <a:tcPr marL="7620" marR="7620" marT="7620" marB="0" anchor="b">
                    <a:lnL w="12700" cmpd="sng">
                      <a:solidFill>
                        <a:srgbClr val="E48312"/>
                      </a:solidFill>
                    </a:lnL>
                    <a:lnR w="12700" cmpd="sng">
                      <a:solidFill>
                        <a:srgbClr val="E48312"/>
                      </a:solidFill>
                    </a:lnR>
                    <a:lnT w="12700" cmpd="sng">
                      <a:solidFill>
                        <a:srgbClr val="E48312"/>
                      </a:solidFill>
                    </a:lnT>
                    <a:lnB w="12700" cmpd="sng">
                      <a:solidFill>
                        <a:srgbClr val="E4831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8312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536433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6K1. Тематическое монологическое высказывание (описание выбранной фотографии)</a:t>
                      </a:r>
                      <a:endParaRPr lang="ru-RU" sz="140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rgbClr val="E48312"/>
                      </a:solidFill>
                    </a:lnL>
                    <a:lnR w="12700" cmpd="sng">
                      <a:solidFill>
                        <a:srgbClr val="E48312"/>
                      </a:solidFill>
                    </a:lnR>
                    <a:lnT w="12700" cmpd="sng">
                      <a:solidFill>
                        <a:srgbClr val="E48312"/>
                      </a:solidFill>
                    </a:lnT>
                    <a:lnB w="12700" cmpd="sng">
                      <a:solidFill>
                        <a:srgbClr val="E4831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8312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u="sng" dirty="0">
                          <a:solidFill>
                            <a:srgbClr val="FF0000"/>
                          </a:solidFill>
                          <a:effectLst/>
                        </a:rPr>
                        <a:t>23,38</a:t>
                      </a:r>
                      <a:endParaRPr lang="ru-RU" sz="1400" b="1" u="sng" dirty="0">
                        <a:solidFill>
                          <a:srgbClr val="FF0000"/>
                        </a:solidFill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rgbClr val="E48312"/>
                      </a:solidFill>
                    </a:lnL>
                    <a:lnR w="12700" cmpd="sng">
                      <a:solidFill>
                        <a:srgbClr val="E48312"/>
                      </a:solidFill>
                    </a:lnR>
                    <a:lnT w="12700" cmpd="sng">
                      <a:solidFill>
                        <a:srgbClr val="E48312"/>
                      </a:solidFill>
                    </a:lnT>
                    <a:lnB w="12700" cmpd="sng">
                      <a:solidFill>
                        <a:srgbClr val="E4831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8312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43,83</a:t>
                      </a:r>
                    </a:p>
                  </a:txBody>
                  <a:tcPr marL="7620" marR="7620" marT="7620" marB="0" anchor="b">
                    <a:lnL w="12700" cmpd="sng">
                      <a:solidFill>
                        <a:srgbClr val="E48312"/>
                      </a:solidFill>
                    </a:lnL>
                    <a:lnR w="12700" cmpd="sng">
                      <a:solidFill>
                        <a:srgbClr val="E48312"/>
                      </a:solidFill>
                    </a:lnR>
                    <a:lnT w="12700" cmpd="sng">
                      <a:solidFill>
                        <a:srgbClr val="E48312"/>
                      </a:solidFill>
                    </a:lnT>
                    <a:lnB w="12700" cmpd="sng">
                      <a:solidFill>
                        <a:srgbClr val="E4831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8312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536433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6K2. Тематическое монологическое высказывание (описание выбранной фотографии)</a:t>
                      </a:r>
                      <a:endParaRPr lang="ru-RU" sz="140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rgbClr val="E48312"/>
                      </a:solidFill>
                    </a:lnL>
                    <a:lnR w="12700" cmpd="sng">
                      <a:solidFill>
                        <a:srgbClr val="E48312"/>
                      </a:solidFill>
                    </a:lnR>
                    <a:lnT w="12700" cmpd="sng">
                      <a:solidFill>
                        <a:srgbClr val="E48312"/>
                      </a:solidFill>
                    </a:lnT>
                    <a:lnB w="12700" cmpd="sng">
                      <a:solidFill>
                        <a:srgbClr val="E4831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8312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u="sng" dirty="0">
                          <a:solidFill>
                            <a:srgbClr val="FF0000"/>
                          </a:solidFill>
                          <a:effectLst/>
                        </a:rPr>
                        <a:t>26,87</a:t>
                      </a:r>
                      <a:endParaRPr lang="ru-RU" sz="1400" b="1" u="sng" dirty="0">
                        <a:solidFill>
                          <a:srgbClr val="FF0000"/>
                        </a:solidFill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rgbClr val="E48312"/>
                      </a:solidFill>
                    </a:lnL>
                    <a:lnR w="12700" cmpd="sng">
                      <a:solidFill>
                        <a:srgbClr val="E48312"/>
                      </a:solidFill>
                    </a:lnR>
                    <a:lnT w="12700" cmpd="sng">
                      <a:solidFill>
                        <a:srgbClr val="E48312"/>
                      </a:solidFill>
                    </a:lnT>
                    <a:lnB w="12700" cmpd="sng">
                      <a:solidFill>
                        <a:srgbClr val="E4831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8312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46,37</a:t>
                      </a:r>
                    </a:p>
                  </a:txBody>
                  <a:tcPr marL="7620" marR="7620" marT="7620" marB="0" anchor="b">
                    <a:lnL w="12700" cmpd="sng">
                      <a:solidFill>
                        <a:srgbClr val="E48312"/>
                      </a:solidFill>
                    </a:lnL>
                    <a:lnR w="12700" cmpd="sng">
                      <a:solidFill>
                        <a:srgbClr val="E48312"/>
                      </a:solidFill>
                    </a:lnR>
                    <a:lnT w="12700" cmpd="sng">
                      <a:solidFill>
                        <a:srgbClr val="E48312"/>
                      </a:solidFill>
                    </a:lnT>
                    <a:lnB w="12700" cmpd="sng">
                      <a:solidFill>
                        <a:srgbClr val="E4831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8312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536433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6K3. Тематическое монологическое высказывание (описание выбранной фотографии)</a:t>
                      </a:r>
                      <a:endParaRPr lang="ru-RU" sz="1400" dirty="0"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rgbClr val="E48312"/>
                      </a:solidFill>
                    </a:lnL>
                    <a:lnR w="12700" cmpd="sng">
                      <a:solidFill>
                        <a:srgbClr val="E48312"/>
                      </a:solidFill>
                    </a:lnR>
                    <a:lnT w="12700" cmpd="sng">
                      <a:solidFill>
                        <a:srgbClr val="E48312"/>
                      </a:solidFill>
                    </a:lnT>
                    <a:lnB w="12700" cmpd="sng">
                      <a:solidFill>
                        <a:srgbClr val="E4831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8312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u="sng" dirty="0">
                          <a:solidFill>
                            <a:srgbClr val="FF0000"/>
                          </a:solidFill>
                          <a:effectLst/>
                        </a:rPr>
                        <a:t>23,88</a:t>
                      </a:r>
                      <a:endParaRPr lang="ru-RU" sz="1400" b="1" u="sng" dirty="0">
                        <a:solidFill>
                          <a:srgbClr val="FF0000"/>
                        </a:solidFill>
                        <a:effectLst/>
                        <a:latin typeface="Liberation Serif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mpd="sng">
                      <a:solidFill>
                        <a:srgbClr val="E48312"/>
                      </a:solidFill>
                    </a:lnL>
                    <a:lnR w="12700" cmpd="sng">
                      <a:solidFill>
                        <a:srgbClr val="E48312"/>
                      </a:solidFill>
                    </a:lnR>
                    <a:lnT w="12700" cmpd="sng">
                      <a:solidFill>
                        <a:srgbClr val="E48312"/>
                      </a:solidFill>
                    </a:lnT>
                    <a:lnB w="12700" cmpd="sng">
                      <a:solidFill>
                        <a:srgbClr val="E4831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8312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33,91</a:t>
                      </a:r>
                    </a:p>
                  </a:txBody>
                  <a:tcPr marL="7620" marR="7620" marT="7620" marB="0" anchor="b">
                    <a:lnL w="12700" cmpd="sng">
                      <a:solidFill>
                        <a:srgbClr val="E48312"/>
                      </a:solidFill>
                    </a:lnL>
                    <a:lnR w="12700" cmpd="sng">
                      <a:solidFill>
                        <a:srgbClr val="E48312"/>
                      </a:solidFill>
                    </a:lnR>
                    <a:lnT w="12700" cmpd="sng">
                      <a:solidFill>
                        <a:srgbClr val="E48312"/>
                      </a:solidFill>
                    </a:lnT>
                    <a:lnB w="12700" cmpd="sng">
                      <a:solidFill>
                        <a:srgbClr val="E4831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8312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3062623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40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133600" y="914400"/>
            <a:ext cx="601980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sng" strike="noStrike" kern="0" cap="none" spc="-5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Microsoft Sans Serif" panose="020B0604020202020204" pitchFamily="34" charset="0"/>
                <a:cs typeface="Times New Roman" panose="02020603050405020304" pitchFamily="18" charset="0"/>
              </a:rPr>
              <a:t>Рекомендации:</a:t>
            </a:r>
            <a:r>
              <a:rPr kumimoji="0" lang="ru-RU" sz="2000" b="0" i="0" u="none" strike="noStrike" kern="0" cap="none" spc="-50" normalizeH="0" baseline="0" noProof="0" dirty="0" smtClean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kumimoji="0" lang="ru-RU" sz="2000" b="0" i="0" u="none" strike="noStrike" kern="0" cap="none" spc="-50" normalizeH="0" baseline="0" noProof="0" dirty="0" smtClean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ru-RU" sz="2000" b="0" i="0" u="none" strike="noStrike" kern="0" cap="none" spc="-5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проанализировать положительные и отрицательные моменты в выполнении работы, разработать план мероприятий по устранению типичных ошибок и ликвидации пробелов в знаниях учащихся по основным темам и разделам программы;</a:t>
            </a:r>
            <a:r>
              <a:rPr kumimoji="0" lang="ru-RU" sz="2000" b="0" i="0" u="none" strike="noStrike" kern="0" cap="none" spc="-50" normalizeH="0" baseline="0" noProof="0" dirty="0" smtClean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kumimoji="0" lang="ru-RU" sz="2000" b="0" i="0" u="none" strike="noStrike" kern="0" cap="none" spc="-50" normalizeH="0" baseline="0" noProof="0" dirty="0" smtClean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ru-RU" sz="2000" b="0" i="0" u="none" strike="noStrike" kern="0" cap="none" spc="-5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на уроках включать упражнения из демоверсий проверочных работ, тренировать   учащихся в выполнении подобных заданий;</a:t>
            </a:r>
            <a:r>
              <a:rPr kumimoji="0" lang="ru-RU" sz="2000" b="0" i="0" u="none" strike="noStrike" kern="0" cap="none" spc="-50" normalizeH="0" baseline="0" noProof="0" dirty="0" smtClean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kumimoji="0" lang="ru-RU" sz="2000" b="0" i="0" u="none" strike="noStrike" kern="0" cap="none" spc="-50" normalizeH="0" baseline="0" noProof="0" dirty="0" smtClean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ru-RU" sz="2000" b="0" i="0" u="none" strike="noStrike" kern="0" cap="none" spc="-5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проводить работу по консультированию родителей обучающихся;</a:t>
            </a:r>
            <a:r>
              <a:rPr kumimoji="0" lang="ru-RU" sz="2000" b="0" i="0" u="none" strike="noStrike" kern="0" cap="none" spc="-50" normalizeH="0" baseline="0" noProof="0" dirty="0" smtClean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kumimoji="0" lang="ru-RU" sz="2000" b="0" i="0" u="none" strike="noStrike" kern="0" cap="none" spc="-50" normalizeH="0" baseline="0" noProof="0" dirty="0" smtClean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ru-RU" sz="2000" b="0" i="0" u="none" strike="noStrike" kern="0" cap="none" spc="-5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использовать Интернет при работе обучающихся на уроках (презентации, интерактивные задания из проверочных работ).</a:t>
            </a:r>
            <a:r>
              <a:rPr kumimoji="0" lang="ru-RU" sz="2000" b="0" i="0" u="none" strike="noStrike" kern="0" cap="none" spc="-50" normalizeH="0" baseline="0" noProof="0" dirty="0" smtClean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kumimoji="0" lang="ru-RU" sz="2000" b="0" i="0" u="none" strike="noStrike" kern="0" cap="none" spc="-50" normalizeH="0" baseline="0" noProof="0" dirty="0" smtClean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kumimoji="0" lang="ru-RU" sz="20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557073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095" y="-7257"/>
            <a:ext cx="9144000" cy="6858000"/>
          </a:xfrm>
          <a:prstGeom prst="rect">
            <a:avLst/>
          </a:prstGeom>
        </p:spPr>
      </p:pic>
      <p:pic>
        <p:nvPicPr>
          <p:cNvPr id="3" name="Picture 2" descr="C:\Users\FirstNote\Desktop\images (3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43199" y="732478"/>
            <a:ext cx="3581411" cy="226695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247905" y="3314557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Анализ мониторинговых процедур по ЕГЭ</a:t>
            </a:r>
            <a:endParaRPr kumimoji="0" lang="ru-RU" sz="2800" b="0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278005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40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90800" y="533400"/>
            <a:ext cx="51054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j-ea"/>
                <a:cs typeface="+mj-cs"/>
              </a:rPr>
              <a:t>Количество участников ЕГЭ по учебному предмету (за 3 года) </a:t>
            </a:r>
            <a:endParaRPr kumimoji="0" lang="ru-RU" sz="2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aphicFrame>
        <p:nvGraphicFramePr>
          <p:cNvPr id="4" name="Содержимое 3"/>
          <p:cNvGraphicFramePr>
            <a:graphicFrameLocks/>
          </p:cNvGraphicFramePr>
          <p:nvPr/>
        </p:nvGraphicFramePr>
        <p:xfrm>
          <a:off x="457200" y="1600200"/>
          <a:ext cx="8229600" cy="4619636"/>
        </p:xfrm>
        <a:graphic>
          <a:graphicData uri="http://schemas.openxmlformats.org/drawingml/2006/table">
            <a:tbl>
              <a:tblPr firstRow="1" bandRow="1"/>
              <a:tblGrid>
                <a:gridCol w="1371600"/>
                <a:gridCol w="1371600"/>
                <a:gridCol w="1371600"/>
                <a:gridCol w="1371600"/>
                <a:gridCol w="1371600"/>
                <a:gridCol w="1371600"/>
              </a:tblGrid>
              <a:tr h="1395418">
                <a:tc gridSpan="2"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dirty="0" smtClean="0"/>
                        <a:t>2019</a:t>
                      </a:r>
                      <a:endParaRPr lang="ru-RU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dirty="0" smtClean="0"/>
                        <a:t>2020</a:t>
                      </a:r>
                      <a:endParaRPr lang="ru-RU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dirty="0" smtClean="0"/>
                        <a:t>2021</a:t>
                      </a:r>
                      <a:endParaRPr lang="ru-RU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395418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чел. </a:t>
                      </a:r>
                      <a:br>
                        <a:rPr lang="ru-RU" sz="2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</a:br>
                      <a:endParaRPr lang="ru-RU" sz="2400" dirty="0">
                        <a:solidFill>
                          <a:srgbClr val="000000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% от общего </a:t>
                      </a:r>
                      <a:br>
                        <a:rPr lang="ru-RU" sz="2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</a:br>
                      <a:r>
                        <a:rPr lang="ru-RU" sz="2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числа </a:t>
                      </a:r>
                      <a:br>
                        <a:rPr lang="ru-RU" sz="2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</a:br>
                      <a:r>
                        <a:rPr lang="ru-RU" sz="2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участников</a:t>
                      </a: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Чел.</a:t>
                      </a: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% от общего </a:t>
                      </a:r>
                      <a:br>
                        <a:rPr lang="ru-RU" sz="2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</a:br>
                      <a:r>
                        <a:rPr lang="ru-RU" sz="2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числа </a:t>
                      </a:r>
                      <a:br>
                        <a:rPr lang="ru-RU" sz="2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</a:br>
                      <a:r>
                        <a:rPr lang="ru-RU" sz="2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участников</a:t>
                      </a: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Чел.</a:t>
                      </a: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% от общего </a:t>
                      </a:r>
                      <a:br>
                        <a:rPr lang="ru-RU" sz="2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</a:br>
                      <a:r>
                        <a:rPr lang="ru-RU" sz="2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числа </a:t>
                      </a:r>
                      <a:br>
                        <a:rPr lang="ru-RU" sz="2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</a:br>
                      <a:r>
                        <a:rPr lang="ru-RU" sz="2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участников</a:t>
                      </a: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1395418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1807</a:t>
                      </a: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8,89</a:t>
                      </a: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1754</a:t>
                      </a: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9,65</a:t>
                      </a: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2001</a:t>
                      </a: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9,34</a:t>
                      </a: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254950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133600" y="1219200"/>
            <a:ext cx="53340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План реализации концепции преподавания предметной области </a:t>
            </a:r>
            <a:r>
              <a:rPr kumimoji="0" lang="ru-RU" sz="4000" b="1" i="1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«Иностранные языки» </a:t>
            </a:r>
          </a:p>
        </p:txBody>
      </p:sp>
    </p:spTree>
    <p:extLst>
      <p:ext uri="{BB962C8B-B14F-4D97-AF65-F5344CB8AC3E}">
        <p14:creationId xmlns:p14="http://schemas.microsoft.com/office/powerpoint/2010/main" val="154555264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400" y="0"/>
            <a:ext cx="9144000" cy="6858000"/>
          </a:xfrm>
          <a:prstGeom prst="rect">
            <a:avLst/>
          </a:prstGeom>
        </p:spPr>
      </p:pic>
      <p:graphicFrame>
        <p:nvGraphicFramePr>
          <p:cNvPr id="3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4863278"/>
              </p:ext>
            </p:extLst>
          </p:nvPr>
        </p:nvGraphicFramePr>
        <p:xfrm>
          <a:off x="457200" y="1752600"/>
          <a:ext cx="8229600" cy="3810000"/>
        </p:xfrm>
        <a:graphic>
          <a:graphicData uri="http://schemas.openxmlformats.org/drawingml/2006/table">
            <a:tbl>
              <a:tblPr firstRow="1" bandRow="1"/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1905000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Средний балл по результатам ЕГЭ по выбору выпускников 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Предмет </a:t>
                      </a: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2019 </a:t>
                      </a: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2020 </a:t>
                      </a: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2021 </a:t>
                      </a: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Максимальный балл в ОУ в 2021 году </a:t>
                      </a: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</a:tr>
              <a:tr h="1905000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Английский язык </a:t>
                      </a: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81,3 </a:t>
                      </a: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68,70 </a:t>
                      </a: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83,5 </a:t>
                      </a: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93 – МОУ «Пионерская СОШ» </a:t>
                      </a: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3517141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400" y="0"/>
            <a:ext cx="9144000" cy="6858000"/>
          </a:xfrm>
          <a:prstGeom prst="rect">
            <a:avLst/>
          </a:prstGeom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0437833"/>
              </p:ext>
            </p:extLst>
          </p:nvPr>
        </p:nvGraphicFramePr>
        <p:xfrm>
          <a:off x="838200" y="1828800"/>
          <a:ext cx="7715304" cy="4214841"/>
        </p:xfrm>
        <a:graphic>
          <a:graphicData uri="http://schemas.openxmlformats.org/drawingml/2006/table">
            <a:tbl>
              <a:tblPr firstRow="1" bandRow="1"/>
              <a:tblGrid>
                <a:gridCol w="1928826"/>
                <a:gridCol w="1928826"/>
                <a:gridCol w="1928826"/>
                <a:gridCol w="1928826"/>
              </a:tblGrid>
              <a:tr h="1413956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b="1" dirty="0" smtClean="0"/>
                        <a:t>Первичный балл устной части</a:t>
                      </a:r>
                      <a:r>
                        <a:rPr lang="ru-RU" dirty="0" smtClean="0"/>
                        <a:t> </a:t>
                      </a:r>
                      <a:endParaRPr lang="ru-RU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b="1" dirty="0" smtClean="0"/>
                        <a:t>Первичный балл </a:t>
                      </a:r>
                      <a:r>
                        <a:rPr lang="ru-RU" b="1" dirty="0" smtClean="0"/>
                        <a:t>письменной </a:t>
                      </a:r>
                      <a:r>
                        <a:rPr lang="ru-RU" b="1" dirty="0" smtClean="0"/>
                        <a:t>части</a:t>
                      </a:r>
                      <a:r>
                        <a:rPr lang="ru-RU" dirty="0" smtClean="0"/>
                        <a:t> </a:t>
                      </a:r>
                      <a:endParaRPr lang="ru-RU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b="1" dirty="0" smtClean="0"/>
                        <a:t>Первичный балл</a:t>
                      </a:r>
                      <a:r>
                        <a:rPr lang="ru-RU" dirty="0" smtClean="0"/>
                        <a:t> </a:t>
                      </a:r>
                      <a:endParaRPr lang="ru-RU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b="1" dirty="0" smtClean="0"/>
                        <a:t>Тестовый балл</a:t>
                      </a:r>
                      <a:r>
                        <a:rPr lang="ru-RU" dirty="0" smtClean="0"/>
                        <a:t> </a:t>
                      </a:r>
                      <a:endParaRPr lang="ru-RU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</a:tr>
              <a:tr h="560177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2400" dirty="0" smtClean="0"/>
                        <a:t>12</a:t>
                      </a:r>
                      <a:endParaRPr lang="ru-RU" sz="2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2400" dirty="0" smtClean="0"/>
                        <a:t>62</a:t>
                      </a:r>
                      <a:endParaRPr lang="ru-RU" sz="2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2400" dirty="0" smtClean="0"/>
                        <a:t>74</a:t>
                      </a:r>
                      <a:endParaRPr lang="ru-RU" sz="2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2400" dirty="0" smtClean="0"/>
                        <a:t>74</a:t>
                      </a:r>
                      <a:endParaRPr lang="ru-RU" sz="2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560177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2400" dirty="0" smtClean="0"/>
                        <a:t>17</a:t>
                      </a:r>
                      <a:endParaRPr lang="ru-RU" sz="2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2400" dirty="0" smtClean="0"/>
                        <a:t>76</a:t>
                      </a:r>
                      <a:endParaRPr lang="ru-RU" sz="2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2400" dirty="0" smtClean="0"/>
                        <a:t>93</a:t>
                      </a:r>
                      <a:endParaRPr lang="ru-RU" sz="2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2400" dirty="0" smtClean="0"/>
                        <a:t>93</a:t>
                      </a:r>
                      <a:endParaRPr lang="ru-RU" sz="2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560177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ru-RU" sz="2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ru-RU" sz="2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2400" dirty="0" smtClean="0"/>
                        <a:t>83.5</a:t>
                      </a:r>
                      <a:endParaRPr lang="ru-RU" sz="2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2400" dirty="0" smtClean="0"/>
                        <a:t>83.5</a:t>
                      </a:r>
                      <a:endParaRPr lang="ru-RU" sz="2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560177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2400" dirty="0" smtClean="0"/>
                        <a:t>14</a:t>
                      </a:r>
                      <a:endParaRPr lang="ru-RU" sz="2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2400" dirty="0" smtClean="0"/>
                        <a:t>69</a:t>
                      </a:r>
                      <a:endParaRPr lang="ru-RU" sz="2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2400" dirty="0" smtClean="0"/>
                        <a:t>84</a:t>
                      </a:r>
                      <a:endParaRPr lang="ru-RU" sz="2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dirty="0" smtClean="0"/>
                        <a:t>84</a:t>
                      </a:r>
                      <a:endParaRPr lang="ru-RU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560177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ru-RU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ru-RU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634668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286" y="22860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667000" y="838200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ea typeface="+mj-ea"/>
                <a:cs typeface="+mj-cs"/>
              </a:rPr>
              <a:t>Типичные ошибки по разделу              «</a:t>
            </a:r>
            <a:r>
              <a:rPr kumimoji="0" lang="ru-RU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ea typeface="+mj-ea"/>
                <a:cs typeface="+mj-cs"/>
              </a:rPr>
              <a:t>Аудирование</a:t>
            </a: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ea typeface="+mj-ea"/>
                <a:cs typeface="+mj-cs"/>
              </a:rPr>
              <a:t>»:</a:t>
            </a:r>
            <a:endParaRPr kumimoji="0" lang="ru-RU" sz="2400" b="0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1219200" y="1981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 </a:t>
            </a:r>
            <a:r>
              <a:rPr kumimoji="0" lang="ru-RU" sz="2600" i="1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неправильно определение ключевых слов, соответствующих теме текста;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600" i="1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 </a:t>
            </a:r>
            <a:r>
              <a:rPr kumimoji="0" lang="ru-RU" sz="2600" i="1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пренебрежение контекстом;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600" i="1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 </a:t>
            </a:r>
            <a:r>
              <a:rPr kumimoji="0" lang="ru-RU" sz="2600" i="1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ответ на тестовый вопрос, основываясь на значении отдельного слова;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600" i="1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 стремление услышать в </a:t>
            </a:r>
            <a:r>
              <a:rPr kumimoji="0" lang="ru-RU" sz="2600" i="1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аудиотексте</a:t>
            </a:r>
            <a:r>
              <a:rPr kumimoji="0" lang="ru-RU" sz="2600" i="1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слова и фразы, использованные в вопросе, вместо ориентации на синонимы или синонимичные выражения к словам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5294745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400" y="-29028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276600" y="533400"/>
            <a:ext cx="275898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0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ea typeface="+mj-ea"/>
              <a:cs typeface="+mj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ea typeface="+mj-ea"/>
                <a:cs typeface="+mj-cs"/>
              </a:rPr>
              <a:t>Рекомендации:</a:t>
            </a:r>
            <a:endParaRPr kumimoji="0" lang="ru-RU" sz="2800" b="0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56133" y="1752600"/>
            <a:ext cx="7592178" cy="4930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spcBef>
                <a:spcPct val="20000"/>
              </a:spcBef>
              <a:buFont typeface="Arial" pitchFamily="34" charset="0"/>
              <a:buChar char="•"/>
            </a:pPr>
            <a:r>
              <a:rPr lang="ru-RU" b="1" i="1" dirty="0">
                <a:solidFill>
                  <a:srgbClr val="7030A0"/>
                </a:solidFill>
              </a:rPr>
              <a:t>для чтения с пониманием основного содержания</a:t>
            </a:r>
            <a:r>
              <a:rPr lang="ru-RU" b="1" dirty="0">
                <a:solidFill>
                  <a:srgbClr val="7030A0"/>
                </a:solidFill>
              </a:rPr>
              <a:t>: </a:t>
            </a:r>
            <a:r>
              <a:rPr lang="ru-RU" dirty="0">
                <a:solidFill>
                  <a:srgbClr val="7030A0"/>
                </a:solidFill>
              </a:rPr>
              <a:t>краткие газетные/журнальные статьи информационного характера, объявления, рекламные и информационные брошюры, путеводители; </a:t>
            </a:r>
          </a:p>
          <a:p>
            <a:pPr marL="342900" lvl="0" indent="-342900" algn="just">
              <a:spcBef>
                <a:spcPct val="20000"/>
              </a:spcBef>
              <a:buFont typeface="Arial" pitchFamily="34" charset="0"/>
              <a:buChar char="•"/>
            </a:pPr>
            <a:r>
              <a:rPr lang="ru-RU" dirty="0">
                <a:solidFill>
                  <a:srgbClr val="7030A0"/>
                </a:solidFill>
              </a:rPr>
              <a:t> </a:t>
            </a:r>
            <a:r>
              <a:rPr lang="ru-RU" b="1" i="1" dirty="0">
                <a:solidFill>
                  <a:srgbClr val="7030A0"/>
                </a:solidFill>
              </a:rPr>
              <a:t>для чтения с извлечением необходимой информации: </a:t>
            </a:r>
            <a:r>
              <a:rPr lang="ru-RU" dirty="0">
                <a:solidFill>
                  <a:srgbClr val="7030A0"/>
                </a:solidFill>
              </a:rPr>
              <a:t>газетные/журнальные статьи, рекламные и информационные брошюры, путеводители, научно-популярные тексты. </a:t>
            </a:r>
          </a:p>
          <a:p>
            <a:pPr marL="342900" lvl="0" indent="-342900" algn="just">
              <a:spcBef>
                <a:spcPct val="20000"/>
              </a:spcBef>
              <a:buFont typeface="Arial" pitchFamily="34" charset="0"/>
              <a:buChar char="•"/>
            </a:pPr>
            <a:r>
              <a:rPr lang="ru-RU" dirty="0">
                <a:solidFill>
                  <a:srgbClr val="7030A0"/>
                </a:solidFill>
              </a:rPr>
              <a:t> </a:t>
            </a:r>
            <a:r>
              <a:rPr lang="ru-RU" b="1" i="1" dirty="0">
                <a:solidFill>
                  <a:srgbClr val="7030A0"/>
                </a:solidFill>
              </a:rPr>
              <a:t>для чтения с полным пониманием прочитанного: </a:t>
            </a:r>
            <a:r>
              <a:rPr lang="ru-RU" dirty="0">
                <a:solidFill>
                  <a:srgbClr val="7030A0"/>
                </a:solidFill>
              </a:rPr>
              <a:t>отрывки из художественной литературы, газетные/журнальные статьи проблемного и очеркового характера, научно-популярные тексты проблемного характера и более высокого уровня сложности.</a:t>
            </a:r>
          </a:p>
          <a:p>
            <a:pPr marL="342900" lvl="0" indent="-342900" algn="just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1600" i="1" dirty="0">
                <a:solidFill>
                  <a:srgbClr val="7030A0"/>
                </a:solidFill>
              </a:rPr>
              <a:t>Формировать умение делить текст на абзацы, которые отражают логическую и содержательную структуру текста, использовать средствам логической связи текста, как внутри предложений, так и между предложениями.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endParaRPr lang="ru-RU" sz="3200" dirty="0">
              <a:solidFill>
                <a:prstClr val="black"/>
              </a:solidFill>
            </a:endParaRPr>
          </a:p>
          <a:p>
            <a:pPr lvl="0">
              <a:spcBef>
                <a:spcPct val="20000"/>
              </a:spcBef>
            </a:pP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797443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40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468858" y="457200"/>
            <a:ext cx="25667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ea typeface="+mj-ea"/>
                <a:cs typeface="+mj-cs"/>
              </a:rPr>
              <a:t>Рекомендации:</a:t>
            </a:r>
            <a:endParaRPr kumimoji="0" lang="ru-RU" sz="2800" b="0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99422" y="1470277"/>
            <a:ext cx="6705600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just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000" b="0" i="1" u="none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</a:rPr>
              <a:t> </a:t>
            </a:r>
            <a:r>
              <a:rPr kumimoji="0" lang="ru-RU" sz="2000" b="1" i="1" u="none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</a:rPr>
              <a:t>для </a:t>
            </a:r>
            <a:r>
              <a:rPr kumimoji="0" lang="ru-RU" sz="2000" b="1" i="1" u="none" strike="noStrike" kern="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</a:rPr>
              <a:t>аудирования</a:t>
            </a:r>
            <a:r>
              <a:rPr kumimoji="0" lang="ru-RU" sz="2000" b="1" i="1" u="none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</a:rPr>
              <a:t> с пониманием основного содержания: </a:t>
            </a:r>
            <a:r>
              <a:rPr kumimoji="0" lang="ru-RU" sz="2000" b="0" i="1" u="none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</a:rPr>
              <a:t>микротексты, короткие монологические высказывания, имеющие общую тематику; </a:t>
            </a:r>
          </a:p>
          <a:p>
            <a:pPr marL="342900" marR="0" lvl="0" indent="-342900" algn="just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000" b="0" i="1" u="none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</a:rPr>
              <a:t> </a:t>
            </a:r>
            <a:r>
              <a:rPr kumimoji="0" lang="ru-RU" sz="2000" b="1" i="1" u="none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</a:rPr>
              <a:t>для </a:t>
            </a:r>
            <a:r>
              <a:rPr kumimoji="0" lang="ru-RU" sz="2000" b="1" i="1" u="none" strike="noStrike" kern="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</a:rPr>
              <a:t>аудирования</a:t>
            </a:r>
            <a:r>
              <a:rPr kumimoji="0" lang="ru-RU" sz="2000" b="1" i="1" u="none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</a:rPr>
              <a:t> с извлечением необходимой информации: </a:t>
            </a:r>
            <a:r>
              <a:rPr kumimoji="0" lang="ru-RU" sz="2000" b="0" i="1" u="none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</a:rPr>
              <a:t>объявления, рекламы, бытовые диалоги, короткие интервью; </a:t>
            </a:r>
          </a:p>
          <a:p>
            <a:pPr marL="342900" marR="0" lvl="0" indent="-342900" algn="just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000" b="0" i="1" u="none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</a:rPr>
              <a:t> </a:t>
            </a:r>
            <a:r>
              <a:rPr kumimoji="0" lang="ru-RU" sz="2000" b="1" i="1" u="none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</a:rPr>
              <a:t>для </a:t>
            </a:r>
            <a:r>
              <a:rPr kumimoji="0" lang="ru-RU" sz="2000" b="1" i="1" u="none" strike="noStrike" kern="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</a:rPr>
              <a:t>аудирования</a:t>
            </a:r>
            <a:r>
              <a:rPr kumimoji="0" lang="ru-RU" sz="2000" b="1" i="1" u="none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</a:rPr>
              <a:t> с полным пониманием: </a:t>
            </a:r>
            <a:r>
              <a:rPr kumimoji="0" lang="ru-RU" sz="2000" b="0" i="1" u="none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</a:rPr>
              <a:t>интервью, беседы, обращения, выступления, имеющие научно-популярную тематику. </a:t>
            </a:r>
          </a:p>
        </p:txBody>
      </p:sp>
    </p:spTree>
    <p:extLst>
      <p:ext uri="{BB962C8B-B14F-4D97-AF65-F5344CB8AC3E}">
        <p14:creationId xmlns:p14="http://schemas.microsoft.com/office/powerpoint/2010/main" val="7413856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752600" y="388257"/>
            <a:ext cx="4876800" cy="5663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 smtClean="0">
              <a:solidFill>
                <a:srgbClr val="C00000"/>
              </a:solidFill>
              <a:latin typeface="Roboto Condensed"/>
            </a:endParaRPr>
          </a:p>
          <a:p>
            <a:pPr algn="ctr"/>
            <a:r>
              <a:rPr lang="ru-RU" sz="2400" dirty="0" smtClean="0">
                <a:solidFill>
                  <a:srgbClr val="C00000"/>
                </a:solidFill>
                <a:latin typeface="Roboto Condensed"/>
              </a:rPr>
              <a:t>"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Важен каждый ученик</a:t>
            </a:r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".</a:t>
            </a:r>
          </a:p>
          <a:p>
            <a:r>
              <a:rPr lang="ru-RU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 таким лозунгом Министерство просвещения запустило проект </a:t>
            </a:r>
            <a:r>
              <a:rPr lang="ru-RU" sz="2000" i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«500+».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Реализация проекта усилит работу ведомства по повышению качества образования, обеспечив при этом поддержку школ с низкими образовательными результатами, работающими в сложных социально-экономических условиях, а также адресную поддержку учащихся с проблемами в обучении. </a:t>
            </a:r>
          </a:p>
          <a:p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помощь регионам в рамках проекта сформированы методики адресной поддержки школ  по кадровым и содержательным вопросам, включая формирование новых кадровых ресурсов. </a:t>
            </a:r>
            <a:endParaRPr lang="ru-RU" sz="2000" b="1" i="1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0" y="1600200"/>
            <a:ext cx="2152650" cy="21526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88368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400" y="0"/>
            <a:ext cx="9144000" cy="6858000"/>
          </a:xfrm>
          <a:prstGeom prst="rect">
            <a:avLst/>
          </a:prstGeom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248704"/>
              </p:ext>
            </p:extLst>
          </p:nvPr>
        </p:nvGraphicFramePr>
        <p:xfrm>
          <a:off x="1146630" y="2514600"/>
          <a:ext cx="7238999" cy="3861181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4310881"/>
                <a:gridCol w="2928118"/>
              </a:tblGrid>
              <a:tr h="202565">
                <a:tc>
                  <a:txBody>
                    <a:bodyPr/>
                    <a:lstStyle/>
                    <a:p>
                      <a:pPr marL="548005" marR="539750" algn="ctr">
                        <a:lnSpc>
                          <a:spcPts val="1375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Факторы</a:t>
                      </a:r>
                      <a:r>
                        <a:rPr lang="ru-RU" sz="1200" b="1" spc="-1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риска,</a:t>
                      </a:r>
                      <a:r>
                        <a:rPr lang="ru-RU" sz="1200" b="1" spc="-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актуальные</a:t>
                      </a:r>
                      <a:r>
                        <a:rPr lang="ru-RU" sz="1200" b="1" spc="-2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для</a:t>
                      </a:r>
                      <a:r>
                        <a:rPr lang="ru-RU" sz="1200" b="1" spc="-1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ОО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5E7"/>
                    </a:solidFill>
                  </a:tcPr>
                </a:tc>
                <a:tc>
                  <a:txBody>
                    <a:bodyPr/>
                    <a:lstStyle/>
                    <a:p>
                      <a:pPr marL="1072515" marR="1065530" algn="ctr">
                        <a:lnSpc>
                          <a:spcPts val="1375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ОО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5E7"/>
                    </a:solidFill>
                  </a:tcPr>
                </a:tc>
              </a:tr>
              <a:tr h="200660">
                <a:tc>
                  <a:txBody>
                    <a:bodyPr/>
                    <a:lstStyle/>
                    <a:p>
                      <a:pPr marL="69850" algn="l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Дефицит</a:t>
                      </a:r>
                      <a:r>
                        <a:rPr lang="ru-RU" sz="1200" spc="-3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педагогических</a:t>
                      </a:r>
                      <a:r>
                        <a:rPr lang="ru-RU" sz="1200" spc="-2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кадров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945" algn="l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МОУ</a:t>
                      </a:r>
                      <a:r>
                        <a:rPr lang="ru-RU" sz="1200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«Осинцевская</a:t>
                      </a:r>
                      <a:r>
                        <a:rPr lang="ru-RU" sz="1200" spc="-1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ООШ»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6475">
                <a:tc>
                  <a:txBody>
                    <a:bodyPr/>
                    <a:lstStyle/>
                    <a:p>
                      <a:pPr marL="69850" marR="62865"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18895" algn="l"/>
                          <a:tab pos="2350135" algn="l"/>
                          <a:tab pos="2711450" algn="l"/>
                        </a:tabLs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Недостаточная	предметная	и	</a:t>
                      </a:r>
                      <a:r>
                        <a:rPr lang="ru-RU" sz="1200" spc="-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методическая</a:t>
                      </a:r>
                      <a:r>
                        <a:rPr lang="ru-RU" sz="1200" spc="-28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компетентность</a:t>
                      </a:r>
                      <a:r>
                        <a:rPr lang="ru-RU" sz="1200" spc="-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педагогических</a:t>
                      </a:r>
                      <a:r>
                        <a:rPr lang="ru-RU" sz="1200" spc="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работников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945" marR="43561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МАОУ</a:t>
                      </a:r>
                      <a:r>
                        <a:rPr lang="ru-RU" sz="1200" spc="-2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Зайковская</a:t>
                      </a:r>
                      <a:r>
                        <a:rPr lang="ru-RU" sz="1200" spc="-1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СОШ</a:t>
                      </a:r>
                      <a:r>
                        <a:rPr lang="ru-RU" sz="1200" spc="-2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№2</a:t>
                      </a:r>
                      <a:r>
                        <a:rPr lang="ru-RU" sz="1200" spc="-28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МОУ</a:t>
                      </a:r>
                      <a:r>
                        <a:rPr lang="ru-RU" sz="1200" spc="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«Знаменская</a:t>
                      </a:r>
                      <a:r>
                        <a:rPr lang="ru-RU" sz="1200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СОШ»</a:t>
                      </a:r>
                      <a:r>
                        <a:rPr lang="ru-RU" sz="12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МОУ «Осинцевская ООШ»</a:t>
                      </a:r>
                      <a:r>
                        <a:rPr lang="ru-RU" sz="12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МОУ</a:t>
                      </a:r>
                      <a:r>
                        <a:rPr lang="ru-RU" sz="1200" spc="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«Стриганская</a:t>
                      </a:r>
                      <a:r>
                        <a:rPr lang="ru-RU" sz="1200" spc="-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ООШ»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marL="67945" algn="l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МАОУ</a:t>
                      </a:r>
                      <a:r>
                        <a:rPr lang="ru-RU" sz="1200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Черновская</a:t>
                      </a:r>
                      <a:r>
                        <a:rPr lang="ru-RU" sz="1200" spc="29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СОШ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4520">
                <a:tc>
                  <a:txBody>
                    <a:bodyPr/>
                    <a:lstStyle/>
                    <a:p>
                      <a:pPr marL="69850" algn="l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Высокая</a:t>
                      </a:r>
                      <a:r>
                        <a:rPr lang="ru-RU" sz="1200" spc="-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доля</a:t>
                      </a:r>
                      <a:r>
                        <a:rPr lang="ru-RU" sz="1200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обучающихся</a:t>
                      </a:r>
                      <a:r>
                        <a:rPr lang="ru-RU" sz="1200" spc="-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</a:t>
                      </a:r>
                      <a:r>
                        <a:rPr lang="ru-RU" sz="1200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ОВЗ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945" algn="l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МОУ</a:t>
                      </a:r>
                      <a:r>
                        <a:rPr lang="ru-RU" sz="1200" spc="-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«Знаменская</a:t>
                      </a:r>
                      <a:r>
                        <a:rPr lang="ru-RU" sz="1200" spc="-2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СОШ»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marL="67945" marR="608330" algn="l">
                        <a:lnSpc>
                          <a:spcPts val="1550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МОУ «Киргинская СОШ»</a:t>
                      </a:r>
                      <a:r>
                        <a:rPr lang="ru-RU" sz="1200" spc="-28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МАОУ</a:t>
                      </a:r>
                      <a:r>
                        <a:rPr lang="ru-RU" sz="1200" spc="-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Черновская</a:t>
                      </a:r>
                      <a:r>
                        <a:rPr lang="ru-RU" sz="1200" spc="29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СОШ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3860">
                <a:tc>
                  <a:txBody>
                    <a:bodyPr/>
                    <a:lstStyle/>
                    <a:p>
                      <a:pPr marL="69850" algn="l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Низкая</a:t>
                      </a:r>
                      <a:r>
                        <a:rPr lang="ru-RU" sz="1200" spc="-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учебная</a:t>
                      </a:r>
                      <a:r>
                        <a:rPr lang="ru-RU" sz="1200" spc="-1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мотивация</a:t>
                      </a:r>
                      <a:r>
                        <a:rPr lang="ru-RU" sz="1200" spc="-2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обучающихся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945" algn="l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МОУ</a:t>
                      </a:r>
                      <a:r>
                        <a:rPr lang="ru-RU" sz="12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«Стриганская</a:t>
                      </a:r>
                      <a:r>
                        <a:rPr lang="ru-RU" sz="1200" spc="-1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ООШ»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marL="67945" algn="l">
                        <a:spcBef>
                          <a:spcPts val="215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МАОУ</a:t>
                      </a:r>
                      <a:r>
                        <a:rPr lang="ru-RU" sz="1200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Черновская</a:t>
                      </a:r>
                      <a:r>
                        <a:rPr lang="ru-RU" sz="1200" spc="29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СОШ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660">
                <a:tc>
                  <a:txBody>
                    <a:bodyPr/>
                    <a:lstStyle/>
                    <a:p>
                      <a:pPr marL="69850" algn="l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Пониженный</a:t>
                      </a:r>
                      <a:r>
                        <a:rPr lang="ru-RU" sz="1200" spc="-2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уровень</a:t>
                      </a:r>
                      <a:r>
                        <a:rPr lang="ru-RU" sz="1200" spc="-2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школьного</a:t>
                      </a:r>
                      <a:r>
                        <a:rPr lang="ru-RU" sz="1200" spc="-2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благополучия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945" algn="l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МАОУ</a:t>
                      </a:r>
                      <a:r>
                        <a:rPr lang="ru-RU" sz="1200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Черновская</a:t>
                      </a:r>
                      <a:r>
                        <a:rPr lang="ru-RU" sz="1200" spc="29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СОШ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8380">
                <a:tc>
                  <a:txBody>
                    <a:bodyPr/>
                    <a:lstStyle/>
                    <a:p>
                      <a:pPr marL="6985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Высокая</a:t>
                      </a:r>
                      <a:r>
                        <a:rPr lang="ru-RU" sz="1200" spc="7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доля</a:t>
                      </a:r>
                      <a:r>
                        <a:rPr lang="ru-RU" sz="1200" spc="7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обучающихся</a:t>
                      </a:r>
                      <a:r>
                        <a:rPr lang="ru-RU" sz="1200" spc="7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</a:t>
                      </a:r>
                      <a:r>
                        <a:rPr lang="ru-RU" sz="1200" spc="6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рисками</a:t>
                      </a:r>
                      <a:r>
                        <a:rPr lang="ru-RU" sz="1200" spc="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учебной</a:t>
                      </a:r>
                      <a:r>
                        <a:rPr lang="ru-RU" sz="1200" spc="-28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неуспешности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945" marR="43561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МАОУ</a:t>
                      </a:r>
                      <a:r>
                        <a:rPr lang="ru-RU" sz="1200" spc="-2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Зайковская</a:t>
                      </a:r>
                      <a:r>
                        <a:rPr lang="ru-RU" sz="1200" spc="-1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СОШ</a:t>
                      </a:r>
                      <a:r>
                        <a:rPr lang="ru-RU" sz="1200" spc="-2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№2</a:t>
                      </a:r>
                      <a:r>
                        <a:rPr lang="ru-RU" sz="1200" spc="-28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МОУ</a:t>
                      </a:r>
                      <a:r>
                        <a:rPr lang="ru-RU" sz="1200" spc="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«Знаменская</a:t>
                      </a:r>
                      <a:r>
                        <a:rPr lang="ru-RU" sz="1200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СОШ»</a:t>
                      </a:r>
                      <a:r>
                        <a:rPr lang="ru-RU" sz="12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МОУ</a:t>
                      </a:r>
                      <a:r>
                        <a:rPr lang="ru-RU" sz="1200" spc="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«Киргинская</a:t>
                      </a:r>
                      <a:r>
                        <a:rPr lang="ru-RU" sz="1200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СОШ»</a:t>
                      </a:r>
                      <a:r>
                        <a:rPr lang="ru-RU" sz="12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МОУ</a:t>
                      </a:r>
                      <a:r>
                        <a:rPr lang="ru-RU" sz="12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«Осинцевская</a:t>
                      </a:r>
                      <a:r>
                        <a:rPr lang="ru-RU" sz="1200" spc="-1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ООШ»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marL="67945" algn="l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МОУ</a:t>
                      </a:r>
                      <a:r>
                        <a:rPr lang="ru-RU" sz="1200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«Стриганская</a:t>
                      </a:r>
                      <a:r>
                        <a:rPr lang="ru-RU" sz="1200" spc="-2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ООШ»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660">
                <a:tc>
                  <a:txBody>
                    <a:bodyPr/>
                    <a:lstStyle/>
                    <a:p>
                      <a:pPr marL="69850" algn="l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Низкий</a:t>
                      </a:r>
                      <a:r>
                        <a:rPr lang="ru-RU" sz="1200" spc="-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уровень</a:t>
                      </a:r>
                      <a:r>
                        <a:rPr lang="ru-RU" sz="1200" spc="-2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вовлеченности</a:t>
                      </a:r>
                      <a:r>
                        <a:rPr lang="ru-RU" sz="1200" spc="-1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родителей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06045" algn="l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МОУ</a:t>
                      </a:r>
                      <a:r>
                        <a:rPr lang="ru-RU" sz="1200" spc="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«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Киргинская</a:t>
                      </a:r>
                      <a:r>
                        <a:rPr lang="ru-RU" sz="1200" spc="-1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СОШ»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752600" y="-152400"/>
            <a:ext cx="6629400" cy="368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42792" tIns="672888" rIns="114264" bIns="660192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В 2020 году в рамках </a:t>
            </a:r>
            <a:r>
              <a:rPr lang="ru-RU" altLang="ru-RU" sz="1400" dirty="0">
                <a:latin typeface="Arial" panose="020B0604020202020204" pitchFamily="34" charset="0"/>
                <a:ea typeface="Times New Roman" panose="02020603050405020304" pitchFamily="18" charset="0"/>
              </a:rPr>
              <a:t>национального  </a:t>
            </a:r>
            <a:r>
              <a:rPr lang="ru-RU" altLang="ru-RU" sz="14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проекта "Образование» </a:t>
            </a:r>
            <a:r>
              <a:rPr lang="ru-RU" altLang="ru-RU" sz="1400" dirty="0">
                <a:latin typeface="Arial" panose="020B0604020202020204" pitchFamily="34" charset="0"/>
                <a:ea typeface="Times New Roman" panose="02020603050405020304" pitchFamily="18" charset="0"/>
              </a:rPr>
              <a:t>Федеральным институтом оценки качества образования (далее – ФИОКО) 18 общеобразовательных    организаций    </a:t>
            </a:r>
            <a:r>
              <a:rPr lang="ru-RU" altLang="ru-RU" sz="14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Ирбитского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400" dirty="0" smtClean="0">
                <a:latin typeface="Arial" panose="020B0604020202020204" pitchFamily="34" charset="0"/>
              </a:rPr>
              <a:t>муниципального </a:t>
            </a:r>
            <a:r>
              <a:rPr lang="ru-RU" altLang="ru-RU" sz="1400" dirty="0">
                <a:latin typeface="Arial" panose="020B0604020202020204" pitchFamily="34" charset="0"/>
              </a:rPr>
              <a:t>образования были отнесены к категории школ с низкими образовательными результатами (далее – ШНОР), 7 из которых стали участниками проекта адресной методической помощи школам с низкими результатами (далее – проект «500+»): МАОУ Зайковская СОШ № 2, МОУ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400" dirty="0">
                <a:latin typeface="Arial" panose="020B0604020202020204" pitchFamily="34" charset="0"/>
              </a:rPr>
              <a:t>«Знаменская СОШ», МОУ «</a:t>
            </a:r>
            <a:r>
              <a:rPr lang="ru-RU" altLang="ru-RU" sz="1400" dirty="0" err="1">
                <a:latin typeface="Arial" panose="020B0604020202020204" pitchFamily="34" charset="0"/>
              </a:rPr>
              <a:t>Киргинская</a:t>
            </a:r>
            <a:r>
              <a:rPr lang="ru-RU" altLang="ru-RU" sz="1400" dirty="0">
                <a:latin typeface="Arial" panose="020B0604020202020204" pitchFamily="34" charset="0"/>
              </a:rPr>
              <a:t> СОШ», МОУ «</a:t>
            </a:r>
            <a:r>
              <a:rPr lang="ru-RU" altLang="ru-RU" sz="1400" dirty="0" err="1">
                <a:latin typeface="Arial" panose="020B0604020202020204" pitchFamily="34" charset="0"/>
              </a:rPr>
              <a:t>Осинцевская</a:t>
            </a:r>
            <a:r>
              <a:rPr lang="ru-RU" altLang="ru-RU" sz="1400" dirty="0">
                <a:latin typeface="Arial" panose="020B0604020202020204" pitchFamily="34" charset="0"/>
              </a:rPr>
              <a:t> ООШ», </a:t>
            </a:r>
            <a:r>
              <a:rPr lang="ru-RU" altLang="ru-RU" sz="1400" dirty="0" err="1" smtClean="0">
                <a:latin typeface="Arial" panose="020B0604020202020204" pitchFamily="34" charset="0"/>
              </a:rPr>
              <a:t>МОУ«Стриганская</a:t>
            </a:r>
            <a:r>
              <a:rPr lang="ru-RU" altLang="ru-RU" sz="1400" dirty="0" smtClean="0">
                <a:latin typeface="Arial" panose="020B0604020202020204" pitchFamily="34" charset="0"/>
              </a:rPr>
              <a:t> </a:t>
            </a:r>
            <a:r>
              <a:rPr lang="ru-RU" altLang="ru-RU" sz="1400" dirty="0">
                <a:latin typeface="Arial" panose="020B0604020202020204" pitchFamily="34" charset="0"/>
              </a:rPr>
              <a:t>ООШ» и МАОУ </a:t>
            </a:r>
            <a:r>
              <a:rPr lang="ru-RU" altLang="ru-RU" sz="1400" dirty="0" err="1">
                <a:latin typeface="Arial" panose="020B0604020202020204" pitchFamily="34" charset="0"/>
              </a:rPr>
              <a:t>Черновская</a:t>
            </a:r>
            <a:r>
              <a:rPr lang="ru-RU" altLang="ru-RU" sz="1400" dirty="0">
                <a:latin typeface="Arial" panose="020B0604020202020204" pitchFamily="34" charset="0"/>
              </a:rPr>
              <a:t> СОШ.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alt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0775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40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752600" y="609600"/>
            <a:ext cx="6096000" cy="53984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75920" marR="422275" indent="271145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Школам, нуждающимся</a:t>
            </a:r>
            <a:r>
              <a:rPr lang="ru-RU" sz="16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 доработке</a:t>
            </a:r>
            <a:r>
              <a:rPr lang="ru-RU" sz="16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программ, была оказана</a:t>
            </a:r>
            <a:r>
              <a:rPr lang="ru-RU" sz="16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методическая</a:t>
            </a:r>
            <a:r>
              <a:rPr lang="ru-RU" sz="16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помощь</a:t>
            </a:r>
            <a:r>
              <a:rPr lang="ru-RU" sz="1600" spc="-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кураторами</a:t>
            </a:r>
            <a:r>
              <a:rPr lang="ru-RU" sz="1600" spc="-1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ШНОР</a:t>
            </a:r>
            <a:r>
              <a:rPr lang="ru-RU" sz="1600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1600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муниципальным координатором</a:t>
            </a:r>
            <a:r>
              <a:rPr lang="ru-RU" sz="1600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проекта.</a:t>
            </a:r>
          </a:p>
          <a:p>
            <a:pPr marL="375920" marR="419100" indent="271145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</a:t>
            </a:r>
            <a:r>
              <a:rPr lang="ru-RU" sz="16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целью</a:t>
            </a:r>
            <a:r>
              <a:rPr lang="ru-RU" sz="16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повышения</a:t>
            </a:r>
            <a:r>
              <a:rPr lang="ru-RU" sz="16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качества</a:t>
            </a:r>
            <a:r>
              <a:rPr lang="ru-RU" sz="16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образования,</a:t>
            </a:r>
            <a:r>
              <a:rPr lang="ru-RU" sz="16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совершенствования</a:t>
            </a:r>
            <a:r>
              <a:rPr lang="ru-RU" sz="16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системы</a:t>
            </a:r>
            <a:r>
              <a:rPr lang="ru-RU" sz="16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управления качеством образования была разработана муниципальная программа</a:t>
            </a:r>
            <a:r>
              <a:rPr lang="ru-RU" sz="16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повышения</a:t>
            </a:r>
            <a:r>
              <a:rPr lang="ru-RU" sz="1600" spc="8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качества</a:t>
            </a:r>
            <a:r>
              <a:rPr lang="ru-RU" sz="1600" spc="8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образования</a:t>
            </a:r>
            <a:r>
              <a:rPr lang="ru-RU" sz="1600" spc="8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1600" spc="9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программы</a:t>
            </a:r>
            <a:r>
              <a:rPr lang="ru-RU" sz="1600" spc="8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повышения</a:t>
            </a:r>
            <a:r>
              <a:rPr lang="ru-RU" sz="1600" spc="9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качества</a:t>
            </a:r>
            <a:r>
              <a:rPr lang="ru-RU" sz="1600" spc="7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образования</a:t>
            </a:r>
            <a:r>
              <a:rPr lang="ru-RU" sz="1600" spc="-34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16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общеобразовательных</a:t>
            </a:r>
            <a:r>
              <a:rPr lang="ru-RU" sz="16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организациях</a:t>
            </a:r>
            <a:r>
              <a:rPr lang="ru-RU" sz="16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муниципалитета.</a:t>
            </a:r>
            <a:r>
              <a:rPr lang="ru-RU" sz="16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Данные</a:t>
            </a:r>
            <a:r>
              <a:rPr lang="ru-RU" sz="16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программы</a:t>
            </a:r>
            <a:r>
              <a:rPr lang="ru-RU" sz="16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позволят</a:t>
            </a:r>
            <a:r>
              <a:rPr lang="ru-RU" sz="16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выявлять</a:t>
            </a:r>
            <a:r>
              <a:rPr lang="ru-RU" sz="16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16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определять</a:t>
            </a:r>
            <a:r>
              <a:rPr lang="ru-RU" sz="16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динамику</a:t>
            </a:r>
            <a:r>
              <a:rPr lang="ru-RU" sz="16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развития</a:t>
            </a:r>
            <a:r>
              <a:rPr lang="ru-RU" sz="16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муниципальной</a:t>
            </a:r>
            <a:r>
              <a:rPr lang="ru-RU" sz="16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системы</a:t>
            </a:r>
            <a:r>
              <a:rPr lang="ru-RU" sz="16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образования,</a:t>
            </a:r>
            <a:r>
              <a:rPr lang="ru-RU" sz="16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отдельных</a:t>
            </a:r>
            <a:r>
              <a:rPr lang="ru-RU" sz="16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общеобразовательных</a:t>
            </a:r>
            <a:r>
              <a:rPr lang="ru-RU" sz="16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организаций,</a:t>
            </a:r>
            <a:r>
              <a:rPr lang="ru-RU" sz="16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оценивать</a:t>
            </a:r>
            <a:r>
              <a:rPr lang="ru-RU" sz="16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эффективность их деятельности и прогнозировать развитие с учетом социально-</a:t>
            </a:r>
            <a:r>
              <a:rPr lang="ru-RU" sz="16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экономических</a:t>
            </a:r>
            <a:r>
              <a:rPr lang="ru-RU" sz="16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приоритетов,</a:t>
            </a:r>
            <a:r>
              <a:rPr lang="ru-RU" sz="16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устанавливать соответствие основных</a:t>
            </a:r>
            <a:r>
              <a:rPr lang="ru-RU" sz="16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параметров</a:t>
            </a:r>
            <a:r>
              <a:rPr lang="ru-RU" sz="16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образовательной</a:t>
            </a:r>
            <a:r>
              <a:rPr lang="ru-RU" sz="1600" spc="-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деятельности</a:t>
            </a:r>
            <a:r>
              <a:rPr lang="ru-RU" sz="1600" spc="-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</a:t>
            </a:r>
            <a:r>
              <a:rPr lang="ru-RU" sz="1600" spc="-1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имеющимся стандартам.</a:t>
            </a:r>
          </a:p>
          <a:p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992641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90800" y="533400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/>
                <a:ea typeface="Calibri"/>
              </a:rPr>
              <a:t>Нормативно-правовое обеспечение эффективной реализации концепции предметной области «Иностранные языки» </a:t>
            </a:r>
            <a:endParaRPr kumimoji="0" lang="ru-RU" sz="2400" b="0" i="1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36340" y="2472392"/>
            <a:ext cx="828092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Внесение 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изменений в действующие ФГОС начального общего, основного общего, среднего общего образования в соответствии с концепцией предметной области «Иностранные языки» 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(калейдоскоп образовательных событий, базовый и профильный уровень обучения)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Включить в содержание учебных предметов новые концепции преподавания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Изучение нормативно-правовых документов, регламентирующих организацию и проведение государственной итоговой аттестации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приобретение знаний и компетенций выявление проблем, возникающих в ходе препятствующих организации и проведению государственной итоговой аттестации </a:t>
            </a:r>
          </a:p>
          <a:p>
            <a:pPr marL="457200" indent="-457200">
              <a:buFont typeface="+mj-lt"/>
              <a:buAutoNum type="arabicPeriod"/>
            </a:pPr>
            <a:endParaRPr lang="ru-RU" sz="20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7199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209800" y="533400"/>
            <a:ext cx="6019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/>
                <a:ea typeface="Calibri"/>
              </a:rPr>
              <a:t>Подготовка и повышение квалификации педагогических кадров, участвующих в реализации концепции предметной области «Иностранные языки»</a:t>
            </a:r>
            <a:endParaRPr kumimoji="0" lang="ru-RU" sz="2400" b="1" i="1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24000" y="1981200"/>
            <a:ext cx="71628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Участие в курсах повышения квалификации, </a:t>
            </a:r>
            <a:r>
              <a:rPr lang="ru-RU" dirty="0" err="1"/>
              <a:t>вебинарах</a:t>
            </a:r>
            <a:r>
              <a:rPr lang="ru-RU" dirty="0"/>
              <a:t>, тематика которых ориентирована </a:t>
            </a:r>
          </a:p>
          <a:p>
            <a:r>
              <a:rPr lang="ru-RU" dirty="0"/>
              <a:t> усвоение передового опыта учителей иностранных языков; </a:t>
            </a:r>
          </a:p>
          <a:p>
            <a:r>
              <a:rPr lang="ru-RU" dirty="0"/>
              <a:t>усвоение приемов эффективной подготовки к ГИА; </a:t>
            </a:r>
          </a:p>
          <a:p>
            <a:r>
              <a:rPr lang="ru-RU" dirty="0"/>
              <a:t>совершенствование профессиональной компетенции  в рамках; методического марафона, мероприятиях по повышению; профессионального мастерства;</a:t>
            </a:r>
          </a:p>
          <a:p>
            <a:r>
              <a:rPr lang="ru-RU" dirty="0"/>
              <a:t>2. Организация и проведение </a:t>
            </a:r>
          </a:p>
          <a:p>
            <a:r>
              <a:rPr lang="ru-RU" dirty="0"/>
              <a:t>аттестации в новом формате;</a:t>
            </a:r>
          </a:p>
          <a:p>
            <a:r>
              <a:rPr lang="ru-RU" dirty="0"/>
              <a:t>методических семинаров и круглых столов для учителей ИЯ;</a:t>
            </a:r>
          </a:p>
          <a:p>
            <a:r>
              <a:rPr lang="ru-RU" dirty="0"/>
              <a:t>обсуждение наиболее актуальных методологически  вопросов;</a:t>
            </a:r>
          </a:p>
          <a:p>
            <a:r>
              <a:rPr lang="ru-RU" dirty="0"/>
              <a:t> обобщение передового педагогического опыта  коллег;</a:t>
            </a:r>
          </a:p>
          <a:p>
            <a:r>
              <a:rPr lang="ru-RU" dirty="0"/>
              <a:t> непрерывное  совершенствование профессиональной компетенции;</a:t>
            </a:r>
          </a:p>
          <a:p>
            <a:r>
              <a:rPr lang="ru-RU" dirty="0"/>
              <a:t> публикация статей с опытом  успешной реализации образовательных  программ;</a:t>
            </a:r>
          </a:p>
        </p:txBody>
      </p:sp>
    </p:spTree>
    <p:extLst>
      <p:ext uri="{BB962C8B-B14F-4D97-AF65-F5344CB8AC3E}">
        <p14:creationId xmlns:p14="http://schemas.microsoft.com/office/powerpoint/2010/main" val="2207910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33437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057400" y="533400"/>
            <a:ext cx="6019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Материально-техническое обеспечение реализации концепции предметной области «И.Я»</a:t>
            </a:r>
            <a:endParaRPr lang="ru-RU" sz="24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47800" y="1733729"/>
            <a:ext cx="72009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Приобрести средства обучения: 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приборы для всех видов речевой деятельности</a:t>
            </a:r>
            <a:r>
              <a:rPr lang="en-US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цифровые  образовательные </a:t>
            </a:r>
            <a:r>
              <a:rPr lang="ru-RU" sz="20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контенты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0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Российская</a:t>
            </a:r>
          </a:p>
          <a:p>
            <a:pPr lvl="0"/>
            <a:r>
              <a:rPr lang="ru-RU" sz="20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Электронная школа «РЭШ», «</a:t>
            </a:r>
            <a:r>
              <a:rPr lang="ru-RU" sz="20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Инфоурок</a:t>
            </a:r>
            <a:r>
              <a:rPr lang="ru-RU" sz="20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«</a:t>
            </a:r>
            <a:r>
              <a:rPr lang="ru-RU" sz="20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Учи.ру</a:t>
            </a:r>
            <a:r>
              <a:rPr lang="ru-RU" sz="20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pPr lvl="0"/>
            <a:r>
              <a:rPr lang="ru-RU" sz="20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Коммуникационные сервисы социальной сети «</a:t>
            </a:r>
            <a:r>
              <a:rPr lang="ru-RU" sz="20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ВКонтакте</a:t>
            </a:r>
            <a:r>
              <a:rPr lang="ru-RU" sz="20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«</a:t>
            </a:r>
            <a:r>
              <a:rPr lang="en-US" sz="20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ZOOM</a:t>
            </a:r>
            <a:r>
              <a:rPr lang="ru-RU" sz="20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»,Мессенджеры (</a:t>
            </a:r>
            <a:r>
              <a:rPr lang="ru-RU" sz="20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Viber</a:t>
            </a:r>
            <a:r>
              <a:rPr lang="ru-RU" sz="20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WhatsApp</a:t>
            </a:r>
            <a:r>
              <a:rPr lang="ru-RU" sz="20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ЭОРы</a:t>
            </a:r>
            <a:r>
              <a:rPr lang="en-US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дистанционные курсы и конкурсы для одаренных детей</a:t>
            </a:r>
            <a:r>
              <a:rPr lang="en-US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новые интерактивные  пособия для  детей с ОВЗ</a:t>
            </a:r>
            <a:r>
              <a:rPr lang="en-US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4559765"/>
            <a:ext cx="3356348" cy="1697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333233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9" y="-15240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209800" y="533400"/>
            <a:ext cx="5562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Методическое сопровождение процесса   реализации концепции</a:t>
            </a:r>
            <a:endParaRPr lang="ru-RU" sz="24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43100" y="1389797"/>
            <a:ext cx="60960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методической  базы для развития образовательной области «Английский язык»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уровне школы или муниципалитета;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 мониторинговой системы  качества иноязычного образования;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Разработать КИМ для оценки качества образования с учетом новых концепций;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Всероссийской олимпиады школьников по иностранному языку в новом формате;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Организационно-методическое сопровождение олимпиад и конкурсов по иностранному языку; 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и проведение исследовательских и сравнительных мероприятий по оценке качества образования: ВПР, НИКО;</a:t>
            </a:r>
          </a:p>
        </p:txBody>
      </p:sp>
    </p:spTree>
    <p:extLst>
      <p:ext uri="{BB962C8B-B14F-4D97-AF65-F5344CB8AC3E}">
        <p14:creationId xmlns:p14="http://schemas.microsoft.com/office/powerpoint/2010/main" val="32417301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438400" y="457200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sz="24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Информационно - образовательная среда </a:t>
            </a:r>
            <a:endParaRPr lang="ru-RU" sz="24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https://myslide.ru/documents_4/8aed3f1c92fc1b35ddbae352644cab2f/img10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75"/>
          <a:stretch/>
        </p:blipFill>
        <p:spPr bwMode="auto">
          <a:xfrm>
            <a:off x="1524000" y="1447800"/>
            <a:ext cx="6794752" cy="4427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127549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Ретро">
    <a:dk1>
      <a:srgbClr val="000000"/>
    </a:dk1>
    <a:lt1>
      <a:sysClr val="window" lastClr="FFFFFF"/>
    </a:lt1>
    <a:dk2>
      <a:srgbClr val="637052"/>
    </a:dk2>
    <a:lt2>
      <a:srgbClr val="CCDDEA"/>
    </a:lt2>
    <a:accent1>
      <a:srgbClr val="E48312"/>
    </a:accent1>
    <a:accent2>
      <a:srgbClr val="BD582C"/>
    </a:accent2>
    <a:accent3>
      <a:srgbClr val="865640"/>
    </a:accent3>
    <a:accent4>
      <a:srgbClr val="9B8357"/>
    </a:accent4>
    <a:accent5>
      <a:srgbClr val="C2BC80"/>
    </a:accent5>
    <a:accent6>
      <a:srgbClr val="94A088"/>
    </a:accent6>
    <a:hlink>
      <a:srgbClr val="2998E3"/>
    </a:hlink>
    <a:folHlink>
      <a:srgbClr val="8C8C8C"/>
    </a:folHlink>
  </a:clrScheme>
  <a:fontScheme name="Ретро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Ретро">
    <a:fillStyleLst>
      <a:solidFill>
        <a:schemeClr val="phClr"/>
      </a:solidFill>
      <a:gradFill rotWithShape="1">
        <a:gsLst>
          <a:gs pos="0">
            <a:schemeClr val="phClr">
              <a:tint val="65000"/>
              <a:shade val="92000"/>
              <a:satMod val="130000"/>
            </a:schemeClr>
          </a:gs>
          <a:gs pos="45000">
            <a:schemeClr val="phClr">
              <a:tint val="60000"/>
              <a:shade val="99000"/>
              <a:satMod val="120000"/>
            </a:schemeClr>
          </a:gs>
          <a:gs pos="100000">
            <a:schemeClr val="phClr">
              <a:tint val="55000"/>
              <a:satMod val="140000"/>
            </a:schemeClr>
          </a:gs>
        </a:gsLst>
        <a:path path="circle">
          <a:fillToRect l="100000" t="100000" r="100000" b="100000"/>
        </a:path>
      </a:gradFill>
      <a:gradFill rotWithShape="1">
        <a:gsLst>
          <a:gs pos="0">
            <a:schemeClr val="phClr">
              <a:shade val="85000"/>
              <a:satMod val="130000"/>
            </a:schemeClr>
          </a:gs>
          <a:gs pos="34000">
            <a:schemeClr val="phClr">
              <a:shade val="87000"/>
              <a:satMod val="125000"/>
            </a:schemeClr>
          </a:gs>
          <a:gs pos="70000">
            <a:schemeClr val="phClr">
              <a:tint val="100000"/>
              <a:shade val="90000"/>
              <a:satMod val="130000"/>
            </a:schemeClr>
          </a:gs>
          <a:gs pos="100000">
            <a:schemeClr val="phClr">
              <a:tint val="100000"/>
              <a:shade val="100000"/>
              <a:satMod val="110000"/>
            </a:schemeClr>
          </a:gs>
        </a:gsLst>
        <a:path path="circle">
          <a:fillToRect l="100000" t="100000" r="100000" b="100000"/>
        </a:path>
      </a:gradFill>
    </a:fillStyleLst>
    <a:lnStyleLst>
      <a:ln w="12700" cap="flat" cmpd="sng" algn="ctr">
        <a:solidFill>
          <a:schemeClr val="phClr"/>
        </a:solidFill>
        <a:prstDash val="solid"/>
      </a:ln>
      <a:ln w="15875" cap="flat" cmpd="sng" algn="ctr">
        <a:solidFill>
          <a:schemeClr val="phClr"/>
        </a:solidFill>
        <a:prstDash val="solid"/>
      </a:ln>
      <a:ln w="25400" cap="flat" cmpd="sng" algn="ctr">
        <a:solidFill>
          <a:schemeClr val="phClr"/>
        </a:solidFill>
        <a:prstDash val="solid"/>
      </a:ln>
    </a:lnStyleLst>
    <a:effectStyleLst>
      <a:effectStyle>
        <a:effectLst/>
      </a:effectStyle>
      <a:effectStyle>
        <a:effectLst>
          <a:outerShdw blurRad="38100" dist="25400" dir="2700000" algn="br" rotWithShape="0">
            <a:srgbClr val="000000">
              <a:alpha val="60000"/>
            </a:srgbClr>
          </a:outerShdw>
        </a:effectLst>
      </a:effectStyle>
      <a:effectStyle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a:effectStyle>
    </a:effectStyleLst>
    <a:bgFillStyleLst>
      <a:solidFill>
        <a:schemeClr val="phClr"/>
      </a:solidFill>
      <a:solidFill>
        <a:schemeClr val="phClr">
          <a:tint val="90000"/>
          <a:shade val="97000"/>
          <a:satMod val="130000"/>
        </a:schemeClr>
      </a:solidFill>
      <a:gradFill rotWithShape="1">
        <a:gsLst>
          <a:gs pos="0">
            <a:schemeClr val="phClr">
              <a:tint val="96000"/>
              <a:shade val="99000"/>
              <a:satMod val="140000"/>
            </a:schemeClr>
          </a:gs>
          <a:gs pos="65000">
            <a:schemeClr val="phClr">
              <a:tint val="100000"/>
              <a:shade val="80000"/>
              <a:satMod val="130000"/>
            </a:schemeClr>
          </a:gs>
          <a:gs pos="100000">
            <a:schemeClr val="phClr">
              <a:tint val="100000"/>
              <a:shade val="48000"/>
              <a:satMod val="120000"/>
            </a:schemeClr>
          </a:gs>
        </a:gsLst>
        <a:lin ang="162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Ретро">
    <a:dk1>
      <a:srgbClr val="000000"/>
    </a:dk1>
    <a:lt1>
      <a:sysClr val="window" lastClr="FFFFFF"/>
    </a:lt1>
    <a:dk2>
      <a:srgbClr val="637052"/>
    </a:dk2>
    <a:lt2>
      <a:srgbClr val="CCDDEA"/>
    </a:lt2>
    <a:accent1>
      <a:srgbClr val="E48312"/>
    </a:accent1>
    <a:accent2>
      <a:srgbClr val="BD582C"/>
    </a:accent2>
    <a:accent3>
      <a:srgbClr val="865640"/>
    </a:accent3>
    <a:accent4>
      <a:srgbClr val="9B8357"/>
    </a:accent4>
    <a:accent5>
      <a:srgbClr val="C2BC80"/>
    </a:accent5>
    <a:accent6>
      <a:srgbClr val="94A088"/>
    </a:accent6>
    <a:hlink>
      <a:srgbClr val="2998E3"/>
    </a:hlink>
    <a:folHlink>
      <a:srgbClr val="8C8C8C"/>
    </a:folHlink>
  </a:clrScheme>
  <a:fontScheme name="Ретро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Ретро">
    <a:fillStyleLst>
      <a:solidFill>
        <a:schemeClr val="phClr"/>
      </a:solidFill>
      <a:gradFill rotWithShape="1">
        <a:gsLst>
          <a:gs pos="0">
            <a:schemeClr val="phClr">
              <a:tint val="65000"/>
              <a:shade val="92000"/>
              <a:satMod val="130000"/>
            </a:schemeClr>
          </a:gs>
          <a:gs pos="45000">
            <a:schemeClr val="phClr">
              <a:tint val="60000"/>
              <a:shade val="99000"/>
              <a:satMod val="120000"/>
            </a:schemeClr>
          </a:gs>
          <a:gs pos="100000">
            <a:schemeClr val="phClr">
              <a:tint val="55000"/>
              <a:satMod val="140000"/>
            </a:schemeClr>
          </a:gs>
        </a:gsLst>
        <a:path path="circle">
          <a:fillToRect l="100000" t="100000" r="100000" b="100000"/>
        </a:path>
      </a:gradFill>
      <a:gradFill rotWithShape="1">
        <a:gsLst>
          <a:gs pos="0">
            <a:schemeClr val="phClr">
              <a:shade val="85000"/>
              <a:satMod val="130000"/>
            </a:schemeClr>
          </a:gs>
          <a:gs pos="34000">
            <a:schemeClr val="phClr">
              <a:shade val="87000"/>
              <a:satMod val="125000"/>
            </a:schemeClr>
          </a:gs>
          <a:gs pos="70000">
            <a:schemeClr val="phClr">
              <a:tint val="100000"/>
              <a:shade val="90000"/>
              <a:satMod val="130000"/>
            </a:schemeClr>
          </a:gs>
          <a:gs pos="100000">
            <a:schemeClr val="phClr">
              <a:tint val="100000"/>
              <a:shade val="100000"/>
              <a:satMod val="110000"/>
            </a:schemeClr>
          </a:gs>
        </a:gsLst>
        <a:path path="circle">
          <a:fillToRect l="100000" t="100000" r="100000" b="100000"/>
        </a:path>
      </a:gradFill>
    </a:fillStyleLst>
    <a:lnStyleLst>
      <a:ln w="12700" cap="flat" cmpd="sng" algn="ctr">
        <a:solidFill>
          <a:schemeClr val="phClr"/>
        </a:solidFill>
        <a:prstDash val="solid"/>
      </a:ln>
      <a:ln w="15875" cap="flat" cmpd="sng" algn="ctr">
        <a:solidFill>
          <a:schemeClr val="phClr"/>
        </a:solidFill>
        <a:prstDash val="solid"/>
      </a:ln>
      <a:ln w="25400" cap="flat" cmpd="sng" algn="ctr">
        <a:solidFill>
          <a:schemeClr val="phClr"/>
        </a:solidFill>
        <a:prstDash val="solid"/>
      </a:ln>
    </a:lnStyleLst>
    <a:effectStyleLst>
      <a:effectStyle>
        <a:effectLst/>
      </a:effectStyle>
      <a:effectStyle>
        <a:effectLst>
          <a:outerShdw blurRad="38100" dist="25400" dir="2700000" algn="br" rotWithShape="0">
            <a:srgbClr val="000000">
              <a:alpha val="60000"/>
            </a:srgbClr>
          </a:outerShdw>
        </a:effectLst>
      </a:effectStyle>
      <a:effectStyle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a:effectStyle>
    </a:effectStyleLst>
    <a:bgFillStyleLst>
      <a:solidFill>
        <a:schemeClr val="phClr"/>
      </a:solidFill>
      <a:solidFill>
        <a:schemeClr val="phClr">
          <a:tint val="90000"/>
          <a:shade val="97000"/>
          <a:satMod val="130000"/>
        </a:schemeClr>
      </a:solidFill>
      <a:gradFill rotWithShape="1">
        <a:gsLst>
          <a:gs pos="0">
            <a:schemeClr val="phClr">
              <a:tint val="96000"/>
              <a:shade val="99000"/>
              <a:satMod val="140000"/>
            </a:schemeClr>
          </a:gs>
          <a:gs pos="65000">
            <a:schemeClr val="phClr">
              <a:tint val="100000"/>
              <a:shade val="80000"/>
              <a:satMod val="130000"/>
            </a:schemeClr>
          </a:gs>
          <a:gs pos="100000">
            <a:schemeClr val="phClr">
              <a:tint val="100000"/>
              <a:shade val="48000"/>
              <a:satMod val="120000"/>
            </a:schemeClr>
          </a:gs>
        </a:gsLst>
        <a:lin ang="162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154</TotalTime>
  <Words>1874</Words>
  <Application>Microsoft Office PowerPoint</Application>
  <PresentationFormat>Экран (4:3)</PresentationFormat>
  <Paragraphs>308</Paragraphs>
  <Slides>37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47" baseType="lpstr">
      <vt:lpstr>Arial</vt:lpstr>
      <vt:lpstr>Calibri</vt:lpstr>
      <vt:lpstr>Calibri Light</vt:lpstr>
      <vt:lpstr>Garamond</vt:lpstr>
      <vt:lpstr>Liberation Serif</vt:lpstr>
      <vt:lpstr>Microsoft Sans Serif</vt:lpstr>
      <vt:lpstr>Roboto Condensed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</dc:creator>
  <cp:lastModifiedBy>петр</cp:lastModifiedBy>
  <cp:revision>21</cp:revision>
  <dcterms:created xsi:type="dcterms:W3CDTF">2006-08-16T00:00:00Z</dcterms:created>
  <dcterms:modified xsi:type="dcterms:W3CDTF">2021-11-02T18:05:50Z</dcterms:modified>
</cp:coreProperties>
</file>