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9" r:id="rId2"/>
    <p:sldId id="263" r:id="rId3"/>
    <p:sldId id="257" r:id="rId4"/>
    <p:sldId id="283" r:id="rId5"/>
    <p:sldId id="282" r:id="rId6"/>
    <p:sldId id="281" r:id="rId7"/>
    <p:sldId id="258" r:id="rId8"/>
    <p:sldId id="272" r:id="rId9"/>
    <p:sldId id="273" r:id="rId10"/>
    <p:sldId id="275" r:id="rId11"/>
    <p:sldId id="277" r:id="rId12"/>
    <p:sldId id="256" r:id="rId13"/>
    <p:sldId id="278" r:id="rId14"/>
    <p:sldId id="279" r:id="rId15"/>
  </p:sldIdLst>
  <p:sldSz cx="10693400" cy="7556500"/>
  <p:notesSz cx="10693400" cy="7556500"/>
  <p:embeddedFontLst>
    <p:embeddedFont>
      <p:font typeface="Liberation Serif" panose="02020603050405020304" pitchFamily="18" charset="0"/>
      <p:regular r:id="rId16"/>
      <p:bold r:id="rId17"/>
      <p:italic r:id="rId18"/>
      <p:boldItalic r:id="rId19"/>
    </p:embeddedFont>
    <p:embeddedFont>
      <p:font typeface="Tahoma" panose="020B0604030504040204" pitchFamily="34" charset="0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Franklin Gothic Medium" panose="020B0603020102020204" pitchFamily="34" charset="0"/>
      <p:regular r:id="rId26"/>
      <p:italic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358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770737"/>
            <a:ext cx="10693400" cy="6015355"/>
          </a:xfrm>
          <a:custGeom>
            <a:avLst/>
            <a:gdLst/>
            <a:ahLst/>
            <a:cxnLst/>
            <a:rect l="l" t="t" r="r" b="b"/>
            <a:pathLst>
              <a:path w="10693400" h="6015355">
                <a:moveTo>
                  <a:pt x="10693400" y="6015037"/>
                </a:moveTo>
                <a:lnTo>
                  <a:pt x="0" y="6015037"/>
                </a:lnTo>
                <a:lnTo>
                  <a:pt x="0" y="0"/>
                </a:lnTo>
                <a:lnTo>
                  <a:pt x="10693400" y="0"/>
                </a:lnTo>
                <a:lnTo>
                  <a:pt x="10693400" y="6015037"/>
                </a:lnTo>
                <a:close/>
              </a:path>
            </a:pathLst>
          </a:custGeom>
          <a:solidFill>
            <a:srgbClr val="F6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5205666"/>
            <a:ext cx="10693400" cy="11430"/>
          </a:xfrm>
          <a:custGeom>
            <a:avLst/>
            <a:gdLst/>
            <a:ahLst/>
            <a:cxnLst/>
            <a:rect l="l" t="t" r="r" b="b"/>
            <a:pathLst>
              <a:path w="10693400" h="11429">
                <a:moveTo>
                  <a:pt x="10693400" y="11112"/>
                </a:moveTo>
                <a:lnTo>
                  <a:pt x="0" y="11112"/>
                </a:lnTo>
                <a:lnTo>
                  <a:pt x="0" y="0"/>
                </a:lnTo>
                <a:lnTo>
                  <a:pt x="10693400" y="0"/>
                </a:lnTo>
                <a:lnTo>
                  <a:pt x="10693400" y="11112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3948" y="2988665"/>
            <a:ext cx="712036" cy="27940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57547" y="3060703"/>
            <a:ext cx="1286964" cy="2679703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67209" y="2989160"/>
            <a:ext cx="935720" cy="279400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10439" y="3009330"/>
            <a:ext cx="1000277" cy="27686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881495" y="2993502"/>
            <a:ext cx="1450071" cy="2806803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16007" y="6077445"/>
            <a:ext cx="213614" cy="21361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742854" y="1427798"/>
            <a:ext cx="3207691" cy="274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1B1B1B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ts val="860"/>
              </a:lnSpc>
              <a:spcBef>
                <a:spcPts val="85"/>
              </a:spcBef>
            </a:pPr>
            <a:fld id="{81D60167-4931-47E6-BA6A-407CBD079E47}" type="slidenum">
              <a:rPr spc="170" dirty="0"/>
              <a:t>‹#›</a:t>
            </a:fld>
            <a:endParaRPr spc="17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50" b="0" i="0">
                <a:solidFill>
                  <a:srgbClr val="1B1B1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1B1B1B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ts val="860"/>
              </a:lnSpc>
              <a:spcBef>
                <a:spcPts val="85"/>
              </a:spcBef>
            </a:pPr>
            <a:fld id="{81D60167-4931-47E6-BA6A-407CBD079E47}" type="slidenum">
              <a:rPr spc="170" dirty="0"/>
              <a:t>‹#›</a:t>
            </a:fld>
            <a:endParaRPr spc="17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50" b="0" i="0">
                <a:solidFill>
                  <a:srgbClr val="1B1B1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9/15/2021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1B1B1B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ts val="860"/>
              </a:lnSpc>
              <a:spcBef>
                <a:spcPts val="85"/>
              </a:spcBef>
            </a:pPr>
            <a:fld id="{81D60167-4931-47E6-BA6A-407CBD079E47}" type="slidenum">
              <a:rPr spc="170" dirty="0"/>
              <a:t>‹#›</a:t>
            </a:fld>
            <a:endParaRPr spc="17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50" b="0" i="0">
                <a:solidFill>
                  <a:srgbClr val="1B1B1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9/15/2021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1B1B1B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ts val="860"/>
              </a:lnSpc>
              <a:spcBef>
                <a:spcPts val="85"/>
              </a:spcBef>
            </a:pPr>
            <a:fld id="{81D60167-4931-47E6-BA6A-407CBD079E47}" type="slidenum">
              <a:rPr spc="170" dirty="0"/>
              <a:t>‹#›</a:t>
            </a:fld>
            <a:endParaRPr spc="17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9/15/2021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50" b="0" i="0">
                <a:solidFill>
                  <a:srgbClr val="1B1B1B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ts val="860"/>
              </a:lnSpc>
              <a:spcBef>
                <a:spcPts val="85"/>
              </a:spcBef>
            </a:pPr>
            <a:fld id="{81D60167-4931-47E6-BA6A-407CBD079E47}" type="slidenum">
              <a:rPr spc="170" dirty="0"/>
              <a:t>‹#›</a:t>
            </a:fld>
            <a:endParaRPr spc="17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770737"/>
            <a:ext cx="10693400" cy="6015355"/>
          </a:xfrm>
          <a:custGeom>
            <a:avLst/>
            <a:gdLst/>
            <a:ahLst/>
            <a:cxnLst/>
            <a:rect l="l" t="t" r="r" b="b"/>
            <a:pathLst>
              <a:path w="10693400" h="6015355">
                <a:moveTo>
                  <a:pt x="10693400" y="6015037"/>
                </a:moveTo>
                <a:lnTo>
                  <a:pt x="0" y="6015037"/>
                </a:lnTo>
                <a:lnTo>
                  <a:pt x="0" y="0"/>
                </a:lnTo>
                <a:lnTo>
                  <a:pt x="10693400" y="0"/>
                </a:lnTo>
                <a:lnTo>
                  <a:pt x="10693400" y="6015037"/>
                </a:lnTo>
                <a:close/>
              </a:path>
            </a:pathLst>
          </a:custGeom>
          <a:solidFill>
            <a:srgbClr val="F6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35353" y="1842240"/>
            <a:ext cx="4222693" cy="1584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650" b="0" i="0">
                <a:solidFill>
                  <a:srgbClr val="1B1B1B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22802" y="2007660"/>
            <a:ext cx="7247795" cy="17132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9/15/2021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3403" y="6363227"/>
            <a:ext cx="244475" cy="1200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0" b="0" i="0">
                <a:solidFill>
                  <a:srgbClr val="1B1B1B"/>
                </a:solidFill>
                <a:latin typeface="Franklin Gothic Medium"/>
                <a:cs typeface="Franklin Gothic Medium"/>
              </a:defRPr>
            </a:lvl1pPr>
          </a:lstStyle>
          <a:p>
            <a:pPr marL="38100">
              <a:lnSpc>
                <a:spcPts val="860"/>
              </a:lnSpc>
              <a:spcBef>
                <a:spcPts val="85"/>
              </a:spcBef>
            </a:pPr>
            <a:fld id="{81D60167-4931-47E6-BA6A-407CBD079E47}" type="slidenum">
              <a:rPr spc="170" dirty="0"/>
              <a:t>‹#›</a:t>
            </a:fld>
            <a:endParaRPr spc="17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orm.instrao.ru/examples.php" TargetMode="External"/><Relationship Id="rId2" Type="http://schemas.openxmlformats.org/officeDocument/2006/relationships/hyperlink" Target="http://form.instrao.ru/bitrix/documents/&#1052;&#1077;&#1090;&#1086;&#1076;&#1080;&#1095;&#1077;&#1089;&#1082;&#1086;&#1077;%20&#1087;&#1086;&#1089;&#1086;&#1073;&#1080;&#1077;%20&#1042;&#1086;&#1089;&#1087;&#1080;&#1090;&#1072;&#1085;&#1080;&#1077;%20&#1074;%20&#1089;&#1086;&#1074;&#1088;&#1077;&#1084;&#1077;&#1085;&#1085;&#1086;&#1081;%20&#1096;&#1082;&#1086;&#1083;&#1077;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mentimeter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o.yar.ru/fileadmin/iro/k_opip/2020/res-centr/DG_-1249_06_ot_04.08.2020.pdf" TargetMode="External"/><Relationship Id="rId2" Type="http://schemas.openxmlformats.org/officeDocument/2006/relationships/hyperlink" Target="http://publication.pravo.gov.ru/Document/View/000120200731007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ublication.pravo.gov.ru/Document/View/0001202012280006" TargetMode="External"/><Relationship Id="rId4" Type="http://schemas.openxmlformats.org/officeDocument/2006/relationships/hyperlink" Target="https://docviewer.yandex.ru/view/16727690/?page=1&amp;*=9NMnXZWe3mxo1e3m099/CjR2w8F7InVybCI6Imh0dHA6Ly9zdGF0aWMuZ292ZXJubWVudC5ydS9tZWRpYS9maWxlcy9Ma2lBZ0FFTEZybEcwb0FGZ0tDaktkQVdkaTZqYlpVNS5wZGYiLCJ0aXRsZSI6IkxraUFnQUVMRnJsRzBvQUZnS0NqS2RBV2RpNmpiWlU1LnBkZiIsIm5vaWZyYW1lIjp0cnVlLCJ1aWQiOiIxNjcyNzY5MCIsInRzIjoxNjMxMTEzNjIwNzEwLCJ5dSI6IjM1MzMzNzYzNzE1Njc0MDM0MDIiLCJzZXJwUGFyYW1zIjoidG09MTYzMTExMzYxNiZ0bGQ9cnUmbGFuZz1ydSZuYW1lPUxraUFnQUVMRnJsRzBvQUZnS0NqS2RBV2RpNmpiWlU1LnBkZiZ0ZXh0PSVEMCU5RSVEMCVCMSslRDElODMlRDElODIlRDAlQjIlRDAlQjUlRDElODAlRDAlQjYlRDAlQjQlRDAlQjUlRDAlQkQlRDAlQjglRDAlQjgrJUQwJUJGJUQwJUJCJUQwJUIwJUQwJUJEJUQwJUIwKyVEMCVCQyVEMCVCNSVEMSU4MCVEMCVCRSVEMCVCRiVEMSU4MCVEMCVCOCVEMSU4RiVEMSU4MiVEMCVCOCVEMCVCOSslRDAlQkYlRDAlQkUrJUQxJTgwJUQwJUI1JUQwJUIwJUQwJUJCJUQwJUI4JUQwJUI3JUQwJUIwJUQxJTg2JUQwJUI4JUQwJUI4KyVEMCVCMisyMDIxLTIwMjUrJUQwJUIzJUQwJUJFJUQwJUI0JUQwJUIwJUQxJTg1KyVEMCVBMSVEMSU4MiVEMSU4MCVEMCVCMCVEMSU4MiVEMCVCNSVEMCVCMyVEMCVCOCVEMCVCOCslRDElODAlRDAlQjAlRDAlQjclRDAlQjIlRDAlQjglRDElODIlRDAlQjglRDElOEYrJUQwJUIyJUQwJUJFJUQxJTgxJUQwJUJGJUQwJUI4JUQxJTgyJUQwJUIwJUQwJUJEJUQwJUI4JUQxJThGKyVEMCVCMislRDAlQTAlRDAlQkUlRDElODElRDElODElRDAlQjglRDAlQjklRDElODElRDAlQkElRDAlQkUlRDAlQjkrJUQwJUE0JUQwJUI1JUQwJUI0JUQwJUI1JUQxJTgwJUQwJUIwJUQxJTg2JUQwJUI4JUQwJUI4KyVEMCVCRCVEMCVCMCslRDAlQkYlRDAlQjUlRDElODAlRDAlQjglRDAlQkUlRDAlQjQrJUQwJUI0JUQwJUJFKzIwMjUrJUQwJUIzJUQwJUJFJUQwJUI0JUQwJUIwJnVybD1odHRwJTNBLy9zdGF0aWMuZ292ZXJubWVudC5ydS9tZWRpYS9maWxlcy9Ma2lBZ0FFTEZybEcwb0FGZ0tDaktkQVdkaTZqYlpVNS5wZGYmbHI9MjE3MTc2Jm1pbWU9cGRmJmwxMG49cnUmc2lnbj0zY2JkYTQyZmRhMTM1MzYyYTk3NzMwMjRjMWZhYzgwYyZrZXlubz0wIn0%3D&amp;lang=r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70737"/>
            <a:ext cx="10694695" cy="601503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689100" y="2635250"/>
            <a:ext cx="7467601" cy="3316292"/>
          </a:xfrm>
          <a:prstGeom prst="rect">
            <a:avLst/>
          </a:prstGeom>
          <a:solidFill>
            <a:srgbClr val="F6F6F6"/>
          </a:solidFill>
          <a:ln w="16725">
            <a:solidFill>
              <a:srgbClr val="1B1B1B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00"/>
              </a:spcBef>
            </a:pPr>
            <a:r>
              <a:rPr sz="3400" spc="280" dirty="0" smtClean="0">
                <a:solidFill>
                  <a:srgbClr val="1B1B1B"/>
                </a:solidFill>
                <a:latin typeface="Times New Roman"/>
                <a:cs typeface="Times New Roman"/>
              </a:rPr>
              <a:t>РМО</a:t>
            </a:r>
            <a:r>
              <a:rPr sz="3400" spc="35" dirty="0" smtClean="0">
                <a:solidFill>
                  <a:srgbClr val="1B1B1B"/>
                </a:solidFill>
                <a:latin typeface="Times New Roman"/>
                <a:cs typeface="Times New Roman"/>
              </a:rPr>
              <a:t> </a:t>
            </a:r>
            <a:r>
              <a:rPr lang="ru-RU" sz="3400" spc="-5" dirty="0" smtClean="0">
                <a:solidFill>
                  <a:srgbClr val="1B1B1B"/>
                </a:solidFill>
                <a:latin typeface="Times New Roman"/>
                <a:cs typeface="Times New Roman"/>
              </a:rPr>
              <a:t>классных руководителей</a:t>
            </a:r>
          </a:p>
          <a:p>
            <a:pPr algn="ctr">
              <a:spcBef>
                <a:spcPts val="3000"/>
              </a:spcBef>
            </a:pP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 «Работа классного руководителя в условиях реализации ФГОС»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3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500" b="1" spc="-90" dirty="0">
                <a:solidFill>
                  <a:srgbClr val="1B1B1B"/>
                </a:solidFill>
                <a:latin typeface="Tahoma"/>
                <a:cs typeface="Tahoma"/>
              </a:rPr>
              <a:t>13.09.2021</a:t>
            </a:r>
            <a:endParaRPr sz="1500" dirty="0"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11759" y="106673"/>
            <a:ext cx="9067800" cy="568837"/>
          </a:xfrm>
          <a:custGeom>
            <a:avLst/>
            <a:gdLst/>
            <a:ahLst/>
            <a:cxnLst/>
            <a:rect l="l" t="t" r="r" b="b"/>
            <a:pathLst>
              <a:path w="8229600" h="516255">
                <a:moveTo>
                  <a:pt x="8229600" y="0"/>
                </a:moveTo>
                <a:lnTo>
                  <a:pt x="0" y="0"/>
                </a:lnTo>
                <a:lnTo>
                  <a:pt x="0" y="516089"/>
                </a:lnTo>
                <a:lnTo>
                  <a:pt x="8229600" y="516089"/>
                </a:lnTo>
                <a:lnTo>
                  <a:pt x="8229600" y="0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 sz="1983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44896" y="144917"/>
            <a:ext cx="7673804" cy="444311"/>
          </a:xfrm>
          <a:prstGeom prst="rect">
            <a:avLst/>
          </a:prstGeom>
        </p:spPr>
        <p:txBody>
          <a:bodyPr vert="horz" wrap="square" lIns="0" tIns="13294" rIns="0" bIns="0" rtlCol="0">
            <a:spAutoFit/>
          </a:bodyPr>
          <a:lstStyle/>
          <a:p>
            <a:pPr marL="13994">
              <a:spcBef>
                <a:spcPts val="105"/>
              </a:spcBef>
            </a:pPr>
            <a:r>
              <a:rPr sz="28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</a:t>
            </a:r>
            <a:r>
              <a:rPr sz="2800" spc="17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рабочей</a:t>
            </a:r>
            <a:r>
              <a:rPr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</a:t>
            </a:r>
            <a:r>
              <a:rPr sz="2800" spc="2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воспитания</a:t>
            </a:r>
            <a:endParaRPr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281708" y="7047275"/>
            <a:ext cx="8934862" cy="525456"/>
            <a:chOff x="882764" y="6395846"/>
            <a:chExt cx="8108950" cy="476884"/>
          </a:xfrm>
        </p:grpSpPr>
        <p:sp>
          <p:nvSpPr>
            <p:cNvPr id="6" name="object 6"/>
            <p:cNvSpPr/>
            <p:nvPr/>
          </p:nvSpPr>
          <p:spPr>
            <a:xfrm>
              <a:off x="897051" y="6410134"/>
              <a:ext cx="8080375" cy="448309"/>
            </a:xfrm>
            <a:custGeom>
              <a:avLst/>
              <a:gdLst/>
              <a:ahLst/>
              <a:cxnLst/>
              <a:rect l="l" t="t" r="r" b="b"/>
              <a:pathLst>
                <a:path w="8080375" h="448309">
                  <a:moveTo>
                    <a:pt x="7826070" y="0"/>
                  </a:moveTo>
                  <a:lnTo>
                    <a:pt x="254000" y="0"/>
                  </a:lnTo>
                  <a:lnTo>
                    <a:pt x="208345" y="4092"/>
                  </a:lnTo>
                  <a:lnTo>
                    <a:pt x="165374" y="15890"/>
                  </a:lnTo>
                  <a:lnTo>
                    <a:pt x="125805" y="34677"/>
                  </a:lnTo>
                  <a:lnTo>
                    <a:pt x="90354" y="59736"/>
                  </a:lnTo>
                  <a:lnTo>
                    <a:pt x="59740" y="90349"/>
                  </a:lnTo>
                  <a:lnTo>
                    <a:pt x="34680" y="125799"/>
                  </a:lnTo>
                  <a:lnTo>
                    <a:pt x="15891" y="165369"/>
                  </a:lnTo>
                  <a:lnTo>
                    <a:pt x="4092" y="208342"/>
                  </a:lnTo>
                  <a:lnTo>
                    <a:pt x="0" y="253999"/>
                  </a:lnTo>
                  <a:lnTo>
                    <a:pt x="4092" y="299657"/>
                  </a:lnTo>
                  <a:lnTo>
                    <a:pt x="15891" y="342629"/>
                  </a:lnTo>
                  <a:lnTo>
                    <a:pt x="34680" y="382199"/>
                  </a:lnTo>
                  <a:lnTo>
                    <a:pt x="59740" y="417649"/>
                  </a:lnTo>
                  <a:lnTo>
                    <a:pt x="89955" y="447863"/>
                  </a:lnTo>
                  <a:lnTo>
                    <a:pt x="7990141" y="447863"/>
                  </a:lnTo>
                  <a:lnTo>
                    <a:pt x="8020350" y="417649"/>
                  </a:lnTo>
                  <a:lnTo>
                    <a:pt x="8045403" y="382199"/>
                  </a:lnTo>
                  <a:lnTo>
                    <a:pt x="8064185" y="342629"/>
                  </a:lnTo>
                  <a:lnTo>
                    <a:pt x="8075979" y="299657"/>
                  </a:lnTo>
                  <a:lnTo>
                    <a:pt x="8080070" y="253999"/>
                  </a:lnTo>
                  <a:lnTo>
                    <a:pt x="8075979" y="208342"/>
                  </a:lnTo>
                  <a:lnTo>
                    <a:pt x="8064185" y="165369"/>
                  </a:lnTo>
                  <a:lnTo>
                    <a:pt x="8045403" y="125799"/>
                  </a:lnTo>
                  <a:lnTo>
                    <a:pt x="8020350" y="90349"/>
                  </a:lnTo>
                  <a:lnTo>
                    <a:pt x="7989741" y="59736"/>
                  </a:lnTo>
                  <a:lnTo>
                    <a:pt x="7954293" y="34677"/>
                  </a:lnTo>
                  <a:lnTo>
                    <a:pt x="7914721" y="15890"/>
                  </a:lnTo>
                  <a:lnTo>
                    <a:pt x="7871741" y="4092"/>
                  </a:lnTo>
                  <a:lnTo>
                    <a:pt x="78260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983"/>
            </a:p>
          </p:txBody>
        </p:sp>
        <p:sp>
          <p:nvSpPr>
            <p:cNvPr id="7" name="object 7"/>
            <p:cNvSpPr/>
            <p:nvPr/>
          </p:nvSpPr>
          <p:spPr>
            <a:xfrm>
              <a:off x="897051" y="6410134"/>
              <a:ext cx="8080375" cy="448309"/>
            </a:xfrm>
            <a:custGeom>
              <a:avLst/>
              <a:gdLst/>
              <a:ahLst/>
              <a:cxnLst/>
              <a:rect l="l" t="t" r="r" b="b"/>
              <a:pathLst>
                <a:path w="8080375" h="448309">
                  <a:moveTo>
                    <a:pt x="0" y="253999"/>
                  </a:moveTo>
                  <a:lnTo>
                    <a:pt x="4092" y="208342"/>
                  </a:lnTo>
                  <a:lnTo>
                    <a:pt x="15891" y="165369"/>
                  </a:lnTo>
                  <a:lnTo>
                    <a:pt x="34680" y="125799"/>
                  </a:lnTo>
                  <a:lnTo>
                    <a:pt x="59740" y="90349"/>
                  </a:lnTo>
                  <a:lnTo>
                    <a:pt x="90354" y="59736"/>
                  </a:lnTo>
                  <a:lnTo>
                    <a:pt x="125805" y="34677"/>
                  </a:lnTo>
                  <a:lnTo>
                    <a:pt x="165374" y="15890"/>
                  </a:lnTo>
                  <a:lnTo>
                    <a:pt x="208345" y="4092"/>
                  </a:lnTo>
                  <a:lnTo>
                    <a:pt x="254000" y="0"/>
                  </a:lnTo>
                  <a:lnTo>
                    <a:pt x="7826070" y="0"/>
                  </a:lnTo>
                  <a:lnTo>
                    <a:pt x="7871741" y="4092"/>
                  </a:lnTo>
                  <a:lnTo>
                    <a:pt x="7914721" y="15890"/>
                  </a:lnTo>
                  <a:lnTo>
                    <a:pt x="7954293" y="34677"/>
                  </a:lnTo>
                  <a:lnTo>
                    <a:pt x="7989741" y="59736"/>
                  </a:lnTo>
                  <a:lnTo>
                    <a:pt x="8020350" y="90349"/>
                  </a:lnTo>
                  <a:lnTo>
                    <a:pt x="8045403" y="125799"/>
                  </a:lnTo>
                  <a:lnTo>
                    <a:pt x="8064185" y="165369"/>
                  </a:lnTo>
                  <a:lnTo>
                    <a:pt x="8075979" y="208342"/>
                  </a:lnTo>
                  <a:lnTo>
                    <a:pt x="8080070" y="253999"/>
                  </a:lnTo>
                  <a:lnTo>
                    <a:pt x="8075979" y="299657"/>
                  </a:lnTo>
                  <a:lnTo>
                    <a:pt x="8064185" y="342629"/>
                  </a:lnTo>
                  <a:lnTo>
                    <a:pt x="8045403" y="382199"/>
                  </a:lnTo>
                  <a:lnTo>
                    <a:pt x="8020350" y="417649"/>
                  </a:lnTo>
                  <a:lnTo>
                    <a:pt x="7990141" y="447863"/>
                  </a:lnTo>
                </a:path>
                <a:path w="8080375" h="448309">
                  <a:moveTo>
                    <a:pt x="89955" y="447863"/>
                  </a:moveTo>
                  <a:lnTo>
                    <a:pt x="59740" y="417649"/>
                  </a:lnTo>
                  <a:lnTo>
                    <a:pt x="34680" y="382199"/>
                  </a:lnTo>
                  <a:lnTo>
                    <a:pt x="15891" y="342629"/>
                  </a:lnTo>
                  <a:lnTo>
                    <a:pt x="4092" y="299657"/>
                  </a:lnTo>
                  <a:lnTo>
                    <a:pt x="0" y="253999"/>
                  </a:lnTo>
                </a:path>
              </a:pathLst>
            </a:custGeom>
            <a:ln w="28575">
              <a:solidFill>
                <a:srgbClr val="EDEBE0"/>
              </a:solidFill>
            </a:ln>
          </p:spPr>
          <p:txBody>
            <a:bodyPr wrap="square" lIns="0" tIns="0" rIns="0" bIns="0" rtlCol="0"/>
            <a:lstStyle/>
            <a:p>
              <a:endParaRPr sz="1983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466465" y="7154271"/>
            <a:ext cx="8892881" cy="335692"/>
          </a:xfrm>
          <a:prstGeom prst="rect">
            <a:avLst/>
          </a:prstGeom>
        </p:spPr>
        <p:txBody>
          <a:bodyPr vert="horz" wrap="square" lIns="0" tIns="13294" rIns="0" bIns="0" rtlCol="0">
            <a:spAutoFit/>
          </a:bodyPr>
          <a:lstStyle/>
          <a:p>
            <a:pPr marL="13994">
              <a:spcBef>
                <a:spcPts val="105"/>
              </a:spcBef>
            </a:pPr>
            <a:r>
              <a:rPr sz="2094" b="1" spc="-22" dirty="0">
                <a:latin typeface="Calibri"/>
                <a:cs typeface="Calibri"/>
              </a:rPr>
              <a:t>Ежегодный</a:t>
            </a:r>
            <a:r>
              <a:rPr sz="2094" b="1" spc="17" dirty="0">
                <a:latin typeface="Calibri"/>
                <a:cs typeface="Calibri"/>
              </a:rPr>
              <a:t> </a:t>
            </a:r>
            <a:r>
              <a:rPr sz="2094" b="1" spc="-6" dirty="0">
                <a:latin typeface="Calibri"/>
                <a:cs typeface="Calibri"/>
              </a:rPr>
              <a:t>календарный</a:t>
            </a:r>
            <a:r>
              <a:rPr sz="2094" b="1" spc="44" dirty="0">
                <a:latin typeface="Calibri"/>
                <a:cs typeface="Calibri"/>
              </a:rPr>
              <a:t> </a:t>
            </a:r>
            <a:r>
              <a:rPr sz="2094" b="1" spc="-11" dirty="0">
                <a:latin typeface="Calibri"/>
                <a:cs typeface="Calibri"/>
              </a:rPr>
              <a:t>план</a:t>
            </a:r>
            <a:r>
              <a:rPr sz="2094" b="1" spc="11" dirty="0">
                <a:latin typeface="Calibri"/>
                <a:cs typeface="Calibri"/>
              </a:rPr>
              <a:t> </a:t>
            </a:r>
            <a:r>
              <a:rPr sz="2094" b="1" spc="-11" dirty="0">
                <a:latin typeface="Calibri"/>
                <a:cs typeface="Calibri"/>
              </a:rPr>
              <a:t>воспитательной</a:t>
            </a:r>
            <a:r>
              <a:rPr sz="2094" b="1" spc="28" dirty="0">
                <a:latin typeface="Calibri"/>
                <a:cs typeface="Calibri"/>
              </a:rPr>
              <a:t> </a:t>
            </a:r>
            <a:r>
              <a:rPr sz="2094" b="1" spc="-6" dirty="0">
                <a:latin typeface="Calibri"/>
                <a:cs typeface="Calibri"/>
              </a:rPr>
              <a:t>работы</a:t>
            </a:r>
            <a:r>
              <a:rPr sz="2094" b="1" spc="11" dirty="0">
                <a:latin typeface="Calibri"/>
                <a:cs typeface="Calibri"/>
              </a:rPr>
              <a:t> </a:t>
            </a:r>
            <a:r>
              <a:rPr sz="1983" b="1" dirty="0">
                <a:latin typeface="Calibri"/>
                <a:cs typeface="Calibri"/>
              </a:rPr>
              <a:t>(</a:t>
            </a:r>
            <a:r>
              <a:rPr sz="1543" b="1" dirty="0">
                <a:latin typeface="Calibri"/>
                <a:cs typeface="Calibri"/>
              </a:rPr>
              <a:t>По</a:t>
            </a:r>
            <a:r>
              <a:rPr sz="1543" b="1" spc="-11" dirty="0">
                <a:latin typeface="Calibri"/>
                <a:cs typeface="Calibri"/>
              </a:rPr>
              <a:t> </a:t>
            </a:r>
            <a:r>
              <a:rPr sz="1543" b="1" dirty="0">
                <a:latin typeface="Calibri"/>
                <a:cs typeface="Calibri"/>
              </a:rPr>
              <a:t>уровням</a:t>
            </a:r>
            <a:r>
              <a:rPr sz="1543" b="1" spc="-28" dirty="0">
                <a:latin typeface="Calibri"/>
                <a:cs typeface="Calibri"/>
              </a:rPr>
              <a:t> </a:t>
            </a:r>
            <a:r>
              <a:rPr sz="1543" b="1" dirty="0">
                <a:latin typeface="Calibri"/>
                <a:cs typeface="Calibri"/>
              </a:rPr>
              <a:t>образования</a:t>
            </a:r>
            <a:r>
              <a:rPr sz="1983" b="1" dirty="0">
                <a:latin typeface="Calibri"/>
                <a:cs typeface="Calibri"/>
              </a:rPr>
              <a:t>).</a:t>
            </a:r>
            <a:endParaRPr sz="1983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83514" y="5347343"/>
            <a:ext cx="8834808" cy="559741"/>
          </a:xfrm>
          <a:custGeom>
            <a:avLst/>
            <a:gdLst/>
            <a:ahLst/>
            <a:cxnLst/>
            <a:rect l="l" t="t" r="r" b="b"/>
            <a:pathLst>
              <a:path w="8018145" h="508000">
                <a:moveTo>
                  <a:pt x="0" y="254000"/>
                </a:moveTo>
                <a:lnTo>
                  <a:pt x="4092" y="208328"/>
                </a:lnTo>
                <a:lnTo>
                  <a:pt x="15891" y="165349"/>
                </a:lnTo>
                <a:lnTo>
                  <a:pt x="34680" y="125777"/>
                </a:lnTo>
                <a:lnTo>
                  <a:pt x="59740" y="90328"/>
                </a:lnTo>
                <a:lnTo>
                  <a:pt x="90354" y="59719"/>
                </a:lnTo>
                <a:lnTo>
                  <a:pt x="125805" y="34666"/>
                </a:lnTo>
                <a:lnTo>
                  <a:pt x="165374" y="15884"/>
                </a:lnTo>
                <a:lnTo>
                  <a:pt x="208345" y="4090"/>
                </a:lnTo>
                <a:lnTo>
                  <a:pt x="254000" y="0"/>
                </a:lnTo>
                <a:lnTo>
                  <a:pt x="7763662" y="0"/>
                </a:lnTo>
                <a:lnTo>
                  <a:pt x="7809300" y="4090"/>
                </a:lnTo>
                <a:lnTo>
                  <a:pt x="7852262" y="15884"/>
                </a:lnTo>
                <a:lnTo>
                  <a:pt x="7891828" y="34666"/>
                </a:lnTo>
                <a:lnTo>
                  <a:pt x="7927281" y="59719"/>
                </a:lnTo>
                <a:lnTo>
                  <a:pt x="7957900" y="90328"/>
                </a:lnTo>
                <a:lnTo>
                  <a:pt x="7982967" y="125777"/>
                </a:lnTo>
                <a:lnTo>
                  <a:pt x="8001763" y="165349"/>
                </a:lnTo>
                <a:lnTo>
                  <a:pt x="8013567" y="208328"/>
                </a:lnTo>
                <a:lnTo>
                  <a:pt x="8017662" y="254000"/>
                </a:lnTo>
                <a:lnTo>
                  <a:pt x="8013567" y="299671"/>
                </a:lnTo>
                <a:lnTo>
                  <a:pt x="8001763" y="342650"/>
                </a:lnTo>
                <a:lnTo>
                  <a:pt x="7982967" y="382222"/>
                </a:lnTo>
                <a:lnTo>
                  <a:pt x="7957900" y="417671"/>
                </a:lnTo>
                <a:lnTo>
                  <a:pt x="7927281" y="448280"/>
                </a:lnTo>
                <a:lnTo>
                  <a:pt x="7891828" y="473333"/>
                </a:lnTo>
                <a:lnTo>
                  <a:pt x="7852262" y="492115"/>
                </a:lnTo>
                <a:lnTo>
                  <a:pt x="7809300" y="503909"/>
                </a:lnTo>
                <a:lnTo>
                  <a:pt x="7763662" y="508000"/>
                </a:lnTo>
                <a:lnTo>
                  <a:pt x="254000" y="508000"/>
                </a:lnTo>
                <a:lnTo>
                  <a:pt x="208345" y="503909"/>
                </a:lnTo>
                <a:lnTo>
                  <a:pt x="165374" y="492115"/>
                </a:lnTo>
                <a:lnTo>
                  <a:pt x="125805" y="473333"/>
                </a:lnTo>
                <a:lnTo>
                  <a:pt x="90354" y="448280"/>
                </a:lnTo>
                <a:lnTo>
                  <a:pt x="59740" y="417671"/>
                </a:lnTo>
                <a:lnTo>
                  <a:pt x="34680" y="382222"/>
                </a:lnTo>
                <a:lnTo>
                  <a:pt x="15891" y="342650"/>
                </a:lnTo>
                <a:lnTo>
                  <a:pt x="4092" y="299671"/>
                </a:lnTo>
                <a:lnTo>
                  <a:pt x="0" y="254000"/>
                </a:lnTo>
                <a:close/>
              </a:path>
            </a:pathLst>
          </a:custGeom>
          <a:ln w="28575">
            <a:solidFill>
              <a:srgbClr val="EDEBE0"/>
            </a:solidFill>
          </a:ln>
        </p:spPr>
        <p:txBody>
          <a:bodyPr wrap="square" lIns="0" tIns="0" rIns="0" bIns="0" rtlCol="0"/>
          <a:lstStyle/>
          <a:p>
            <a:endParaRPr sz="1983"/>
          </a:p>
        </p:txBody>
      </p:sp>
      <p:sp>
        <p:nvSpPr>
          <p:cNvPr id="10" name="object 10"/>
          <p:cNvSpPr txBox="1"/>
          <p:nvPr/>
        </p:nvSpPr>
        <p:spPr>
          <a:xfrm>
            <a:off x="1452359" y="5428030"/>
            <a:ext cx="7620169" cy="354032"/>
          </a:xfrm>
          <a:prstGeom prst="rect">
            <a:avLst/>
          </a:prstGeom>
        </p:spPr>
        <p:txBody>
          <a:bodyPr vert="horz" wrap="square" lIns="0" tIns="14693" rIns="0" bIns="0" rtlCol="0">
            <a:spAutoFit/>
          </a:bodyPr>
          <a:lstStyle/>
          <a:p>
            <a:pPr marL="13994">
              <a:spcBef>
                <a:spcPts val="116"/>
              </a:spcBef>
            </a:pPr>
            <a:r>
              <a:rPr sz="2204" b="1" spc="-6" dirty="0">
                <a:latin typeface="Calibri"/>
                <a:cs typeface="Calibri"/>
              </a:rPr>
              <a:t>Основные</a:t>
            </a:r>
            <a:r>
              <a:rPr sz="2204" b="1" spc="-28" dirty="0">
                <a:latin typeface="Calibri"/>
                <a:cs typeface="Calibri"/>
              </a:rPr>
              <a:t> </a:t>
            </a:r>
            <a:r>
              <a:rPr sz="2204" b="1" spc="-6" dirty="0">
                <a:latin typeface="Calibri"/>
                <a:cs typeface="Calibri"/>
              </a:rPr>
              <a:t>направления</a:t>
            </a:r>
            <a:r>
              <a:rPr sz="2204" b="1" spc="-22" dirty="0">
                <a:latin typeface="Calibri"/>
                <a:cs typeface="Calibri"/>
              </a:rPr>
              <a:t> </a:t>
            </a:r>
            <a:r>
              <a:rPr sz="2204" b="1" spc="-6" dirty="0">
                <a:latin typeface="Calibri"/>
                <a:cs typeface="Calibri"/>
              </a:rPr>
              <a:t>самоанализа</a:t>
            </a:r>
            <a:r>
              <a:rPr sz="2204" b="1" spc="-28" dirty="0">
                <a:latin typeface="Calibri"/>
                <a:cs typeface="Calibri"/>
              </a:rPr>
              <a:t> </a:t>
            </a:r>
            <a:r>
              <a:rPr sz="2204" b="1" spc="-6" dirty="0">
                <a:latin typeface="Calibri"/>
                <a:cs typeface="Calibri"/>
              </a:rPr>
              <a:t>воспитательной</a:t>
            </a:r>
            <a:r>
              <a:rPr sz="2204" b="1" spc="496" dirty="0">
                <a:latin typeface="Calibri"/>
                <a:cs typeface="Calibri"/>
              </a:rPr>
              <a:t> </a:t>
            </a:r>
            <a:r>
              <a:rPr sz="2204" b="1" dirty="0">
                <a:latin typeface="Calibri"/>
                <a:cs typeface="Calibri"/>
              </a:rPr>
              <a:t>работы</a:t>
            </a:r>
            <a:endParaRPr sz="2204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456599" y="1960492"/>
            <a:ext cx="8690674" cy="559741"/>
          </a:xfrm>
          <a:custGeom>
            <a:avLst/>
            <a:gdLst/>
            <a:ahLst/>
            <a:cxnLst/>
            <a:rect l="l" t="t" r="r" b="b"/>
            <a:pathLst>
              <a:path w="7887334" h="508000">
                <a:moveTo>
                  <a:pt x="0" y="254000"/>
                </a:moveTo>
                <a:lnTo>
                  <a:pt x="4092" y="208362"/>
                </a:lnTo>
                <a:lnTo>
                  <a:pt x="15890" y="165400"/>
                </a:lnTo>
                <a:lnTo>
                  <a:pt x="34678" y="125833"/>
                </a:lnTo>
                <a:lnTo>
                  <a:pt x="59739" y="90380"/>
                </a:lnTo>
                <a:lnTo>
                  <a:pt x="90355" y="59761"/>
                </a:lnTo>
                <a:lnTo>
                  <a:pt x="125810" y="34694"/>
                </a:lnTo>
                <a:lnTo>
                  <a:pt x="165387" y="15899"/>
                </a:lnTo>
                <a:lnTo>
                  <a:pt x="208368" y="4094"/>
                </a:lnTo>
                <a:lnTo>
                  <a:pt x="254038" y="0"/>
                </a:lnTo>
                <a:lnTo>
                  <a:pt x="7632992" y="0"/>
                </a:lnTo>
                <a:lnTo>
                  <a:pt x="7678663" y="4094"/>
                </a:lnTo>
                <a:lnTo>
                  <a:pt x="7721642" y="15899"/>
                </a:lnTo>
                <a:lnTo>
                  <a:pt x="7761215" y="34694"/>
                </a:lnTo>
                <a:lnTo>
                  <a:pt x="7796663" y="59761"/>
                </a:lnTo>
                <a:lnTo>
                  <a:pt x="7827272" y="90380"/>
                </a:lnTo>
                <a:lnTo>
                  <a:pt x="7852325" y="125833"/>
                </a:lnTo>
                <a:lnTo>
                  <a:pt x="7871107" y="165400"/>
                </a:lnTo>
                <a:lnTo>
                  <a:pt x="7882901" y="208362"/>
                </a:lnTo>
                <a:lnTo>
                  <a:pt x="7886992" y="254000"/>
                </a:lnTo>
                <a:lnTo>
                  <a:pt x="7882901" y="299671"/>
                </a:lnTo>
                <a:lnTo>
                  <a:pt x="7871107" y="342650"/>
                </a:lnTo>
                <a:lnTo>
                  <a:pt x="7852325" y="382222"/>
                </a:lnTo>
                <a:lnTo>
                  <a:pt x="7827272" y="417671"/>
                </a:lnTo>
                <a:lnTo>
                  <a:pt x="7796663" y="448280"/>
                </a:lnTo>
                <a:lnTo>
                  <a:pt x="7761215" y="473333"/>
                </a:lnTo>
                <a:lnTo>
                  <a:pt x="7721642" y="492115"/>
                </a:lnTo>
                <a:lnTo>
                  <a:pt x="7678663" y="503909"/>
                </a:lnTo>
                <a:lnTo>
                  <a:pt x="7632992" y="508000"/>
                </a:lnTo>
                <a:lnTo>
                  <a:pt x="254038" y="508000"/>
                </a:lnTo>
                <a:lnTo>
                  <a:pt x="208368" y="503909"/>
                </a:lnTo>
                <a:lnTo>
                  <a:pt x="165387" y="492115"/>
                </a:lnTo>
                <a:lnTo>
                  <a:pt x="125810" y="473333"/>
                </a:lnTo>
                <a:lnTo>
                  <a:pt x="90355" y="448280"/>
                </a:lnTo>
                <a:lnTo>
                  <a:pt x="59739" y="417671"/>
                </a:lnTo>
                <a:lnTo>
                  <a:pt x="34678" y="382222"/>
                </a:lnTo>
                <a:lnTo>
                  <a:pt x="15890" y="342650"/>
                </a:lnTo>
                <a:lnTo>
                  <a:pt x="4092" y="299671"/>
                </a:lnTo>
                <a:lnTo>
                  <a:pt x="0" y="254000"/>
                </a:lnTo>
                <a:close/>
              </a:path>
            </a:pathLst>
          </a:custGeom>
          <a:ln w="28575">
            <a:solidFill>
              <a:srgbClr val="EDEBE0"/>
            </a:solidFill>
          </a:ln>
        </p:spPr>
        <p:txBody>
          <a:bodyPr wrap="square" lIns="0" tIns="0" rIns="0" bIns="0" rtlCol="0"/>
          <a:lstStyle/>
          <a:p>
            <a:endParaRPr sz="1983"/>
          </a:p>
        </p:txBody>
      </p:sp>
      <p:sp>
        <p:nvSpPr>
          <p:cNvPr id="12" name="object 12"/>
          <p:cNvSpPr txBox="1"/>
          <p:nvPr/>
        </p:nvSpPr>
        <p:spPr>
          <a:xfrm>
            <a:off x="1625655" y="2040675"/>
            <a:ext cx="5231477" cy="354032"/>
          </a:xfrm>
          <a:prstGeom prst="rect">
            <a:avLst/>
          </a:prstGeom>
        </p:spPr>
        <p:txBody>
          <a:bodyPr vert="horz" wrap="square" lIns="0" tIns="14693" rIns="0" bIns="0" rtlCol="0">
            <a:spAutoFit/>
          </a:bodyPr>
          <a:lstStyle/>
          <a:p>
            <a:pPr marL="13994">
              <a:spcBef>
                <a:spcPts val="116"/>
              </a:spcBef>
            </a:pPr>
            <a:r>
              <a:rPr sz="2204" b="1" dirty="0">
                <a:latin typeface="Calibri"/>
                <a:cs typeface="Calibri"/>
              </a:rPr>
              <a:t>Виды,</a:t>
            </a:r>
            <a:r>
              <a:rPr sz="2204" b="1" spc="-22" dirty="0">
                <a:latin typeface="Calibri"/>
                <a:cs typeface="Calibri"/>
              </a:rPr>
              <a:t> </a:t>
            </a:r>
            <a:r>
              <a:rPr sz="2204" b="1" dirty="0">
                <a:latin typeface="Calibri"/>
                <a:cs typeface="Calibri"/>
              </a:rPr>
              <a:t>формы</a:t>
            </a:r>
            <a:r>
              <a:rPr sz="2204" b="1" spc="-28" dirty="0">
                <a:latin typeface="Calibri"/>
                <a:cs typeface="Calibri"/>
              </a:rPr>
              <a:t> </a:t>
            </a:r>
            <a:r>
              <a:rPr sz="2204" b="1" dirty="0">
                <a:latin typeface="Calibri"/>
                <a:cs typeface="Calibri"/>
              </a:rPr>
              <a:t>и</a:t>
            </a:r>
            <a:r>
              <a:rPr sz="2204" b="1" spc="-11" dirty="0">
                <a:latin typeface="Calibri"/>
                <a:cs typeface="Calibri"/>
              </a:rPr>
              <a:t> </a:t>
            </a:r>
            <a:r>
              <a:rPr sz="2204" b="1" spc="-17" dirty="0">
                <a:latin typeface="Calibri"/>
                <a:cs typeface="Calibri"/>
              </a:rPr>
              <a:t>содержание</a:t>
            </a:r>
            <a:r>
              <a:rPr sz="2204" b="1" spc="-6" dirty="0">
                <a:latin typeface="Calibri"/>
                <a:cs typeface="Calibri"/>
              </a:rPr>
              <a:t> </a:t>
            </a:r>
            <a:r>
              <a:rPr sz="2204" b="1" spc="-11" dirty="0">
                <a:latin typeface="Calibri"/>
                <a:cs typeface="Calibri"/>
              </a:rPr>
              <a:t>деятельности</a:t>
            </a:r>
            <a:endParaRPr sz="2204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458741" y="1411106"/>
            <a:ext cx="8698371" cy="451990"/>
          </a:xfrm>
          <a:custGeom>
            <a:avLst/>
            <a:gdLst/>
            <a:ahLst/>
            <a:cxnLst/>
            <a:rect l="l" t="t" r="r" b="b"/>
            <a:pathLst>
              <a:path w="7894320" h="410210">
                <a:moveTo>
                  <a:pt x="0" y="205105"/>
                </a:moveTo>
                <a:lnTo>
                  <a:pt x="5416" y="158073"/>
                </a:lnTo>
                <a:lnTo>
                  <a:pt x="20844" y="114901"/>
                </a:lnTo>
                <a:lnTo>
                  <a:pt x="45053" y="76819"/>
                </a:lnTo>
                <a:lnTo>
                  <a:pt x="76811" y="45056"/>
                </a:lnTo>
                <a:lnTo>
                  <a:pt x="114887" y="20845"/>
                </a:lnTo>
                <a:lnTo>
                  <a:pt x="158049" y="5416"/>
                </a:lnTo>
                <a:lnTo>
                  <a:pt x="205066" y="0"/>
                </a:lnTo>
                <a:lnTo>
                  <a:pt x="7689088" y="0"/>
                </a:lnTo>
                <a:lnTo>
                  <a:pt x="7736119" y="5416"/>
                </a:lnTo>
                <a:lnTo>
                  <a:pt x="7779291" y="20845"/>
                </a:lnTo>
                <a:lnTo>
                  <a:pt x="7817373" y="45056"/>
                </a:lnTo>
                <a:lnTo>
                  <a:pt x="7849136" y="76819"/>
                </a:lnTo>
                <a:lnTo>
                  <a:pt x="7873347" y="114901"/>
                </a:lnTo>
                <a:lnTo>
                  <a:pt x="7888776" y="158073"/>
                </a:lnTo>
                <a:lnTo>
                  <a:pt x="7894193" y="205105"/>
                </a:lnTo>
                <a:lnTo>
                  <a:pt x="7888776" y="252136"/>
                </a:lnTo>
                <a:lnTo>
                  <a:pt x="7873347" y="295308"/>
                </a:lnTo>
                <a:lnTo>
                  <a:pt x="7849136" y="333390"/>
                </a:lnTo>
                <a:lnTo>
                  <a:pt x="7817373" y="365153"/>
                </a:lnTo>
                <a:lnTo>
                  <a:pt x="7779291" y="389364"/>
                </a:lnTo>
                <a:lnTo>
                  <a:pt x="7736119" y="404793"/>
                </a:lnTo>
                <a:lnTo>
                  <a:pt x="7689088" y="410210"/>
                </a:lnTo>
                <a:lnTo>
                  <a:pt x="205066" y="410210"/>
                </a:lnTo>
                <a:lnTo>
                  <a:pt x="158049" y="404793"/>
                </a:lnTo>
                <a:lnTo>
                  <a:pt x="114887" y="389364"/>
                </a:lnTo>
                <a:lnTo>
                  <a:pt x="76811" y="365153"/>
                </a:lnTo>
                <a:lnTo>
                  <a:pt x="45053" y="333390"/>
                </a:lnTo>
                <a:lnTo>
                  <a:pt x="20844" y="295308"/>
                </a:lnTo>
                <a:lnTo>
                  <a:pt x="5416" y="252136"/>
                </a:lnTo>
                <a:lnTo>
                  <a:pt x="0" y="205105"/>
                </a:lnTo>
                <a:close/>
              </a:path>
            </a:pathLst>
          </a:custGeom>
          <a:ln w="28575">
            <a:solidFill>
              <a:srgbClr val="EDEBE0"/>
            </a:solidFill>
          </a:ln>
        </p:spPr>
        <p:txBody>
          <a:bodyPr wrap="square" lIns="0" tIns="0" rIns="0" bIns="0" rtlCol="0"/>
          <a:lstStyle/>
          <a:p>
            <a:endParaRPr sz="1983"/>
          </a:p>
        </p:txBody>
      </p:sp>
      <p:sp>
        <p:nvSpPr>
          <p:cNvPr id="14" name="object 14"/>
          <p:cNvSpPr txBox="1"/>
          <p:nvPr/>
        </p:nvSpPr>
        <p:spPr>
          <a:xfrm>
            <a:off x="1611885" y="1455605"/>
            <a:ext cx="3247896" cy="354032"/>
          </a:xfrm>
          <a:prstGeom prst="rect">
            <a:avLst/>
          </a:prstGeom>
        </p:spPr>
        <p:txBody>
          <a:bodyPr vert="horz" wrap="square" lIns="0" tIns="14693" rIns="0" bIns="0" rtlCol="0">
            <a:spAutoFit/>
          </a:bodyPr>
          <a:lstStyle/>
          <a:p>
            <a:pPr marL="13994">
              <a:spcBef>
                <a:spcPts val="116"/>
              </a:spcBef>
            </a:pPr>
            <a:r>
              <a:rPr sz="2204" b="1" spc="-17" dirty="0">
                <a:latin typeface="Calibri"/>
                <a:cs typeface="Calibri"/>
              </a:rPr>
              <a:t>Цель</a:t>
            </a:r>
            <a:r>
              <a:rPr sz="2204" b="1" spc="72" dirty="0">
                <a:latin typeface="Calibri"/>
                <a:cs typeface="Calibri"/>
              </a:rPr>
              <a:t> </a:t>
            </a:r>
            <a:r>
              <a:rPr sz="2204" b="1" dirty="0">
                <a:latin typeface="Calibri"/>
                <a:cs typeface="Calibri"/>
              </a:rPr>
              <a:t>и</a:t>
            </a:r>
            <a:r>
              <a:rPr sz="2204" b="1" spc="-17" dirty="0">
                <a:latin typeface="Calibri"/>
                <a:cs typeface="Calibri"/>
              </a:rPr>
              <a:t> </a:t>
            </a:r>
            <a:r>
              <a:rPr sz="2204" b="1" spc="-6" dirty="0">
                <a:latin typeface="Calibri"/>
                <a:cs typeface="Calibri"/>
              </a:rPr>
              <a:t>задачи</a:t>
            </a:r>
            <a:r>
              <a:rPr sz="2204" b="1" spc="-22" dirty="0">
                <a:latin typeface="Calibri"/>
                <a:cs typeface="Calibri"/>
              </a:rPr>
              <a:t> </a:t>
            </a:r>
            <a:r>
              <a:rPr sz="2204" b="1" spc="-6" dirty="0">
                <a:latin typeface="Calibri"/>
                <a:cs typeface="Calibri"/>
              </a:rPr>
              <a:t>воспитания</a:t>
            </a:r>
            <a:endParaRPr sz="2204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458741" y="765024"/>
            <a:ext cx="8741751" cy="559741"/>
          </a:xfrm>
          <a:custGeom>
            <a:avLst/>
            <a:gdLst/>
            <a:ahLst/>
            <a:cxnLst/>
            <a:rect l="l" t="t" r="r" b="b"/>
            <a:pathLst>
              <a:path w="7933690" h="508000">
                <a:moveTo>
                  <a:pt x="0" y="254000"/>
                </a:moveTo>
                <a:lnTo>
                  <a:pt x="4092" y="208328"/>
                </a:lnTo>
                <a:lnTo>
                  <a:pt x="15891" y="165349"/>
                </a:lnTo>
                <a:lnTo>
                  <a:pt x="34680" y="125777"/>
                </a:lnTo>
                <a:lnTo>
                  <a:pt x="59740" y="90328"/>
                </a:lnTo>
                <a:lnTo>
                  <a:pt x="90354" y="59719"/>
                </a:lnTo>
                <a:lnTo>
                  <a:pt x="125805" y="34666"/>
                </a:lnTo>
                <a:lnTo>
                  <a:pt x="165374" y="15884"/>
                </a:lnTo>
                <a:lnTo>
                  <a:pt x="208345" y="4090"/>
                </a:lnTo>
                <a:lnTo>
                  <a:pt x="254000" y="0"/>
                </a:lnTo>
                <a:lnTo>
                  <a:pt x="7679690" y="0"/>
                </a:lnTo>
                <a:lnTo>
                  <a:pt x="7725361" y="4090"/>
                </a:lnTo>
                <a:lnTo>
                  <a:pt x="7768340" y="15884"/>
                </a:lnTo>
                <a:lnTo>
                  <a:pt x="7807912" y="34666"/>
                </a:lnTo>
                <a:lnTo>
                  <a:pt x="7843361" y="59719"/>
                </a:lnTo>
                <a:lnTo>
                  <a:pt x="7873970" y="90328"/>
                </a:lnTo>
                <a:lnTo>
                  <a:pt x="7899023" y="125777"/>
                </a:lnTo>
                <a:lnTo>
                  <a:pt x="7917805" y="165349"/>
                </a:lnTo>
                <a:lnTo>
                  <a:pt x="7929599" y="208328"/>
                </a:lnTo>
                <a:lnTo>
                  <a:pt x="7933690" y="254000"/>
                </a:lnTo>
                <a:lnTo>
                  <a:pt x="7929599" y="299671"/>
                </a:lnTo>
                <a:lnTo>
                  <a:pt x="7917805" y="342650"/>
                </a:lnTo>
                <a:lnTo>
                  <a:pt x="7899023" y="382222"/>
                </a:lnTo>
                <a:lnTo>
                  <a:pt x="7873970" y="417671"/>
                </a:lnTo>
                <a:lnTo>
                  <a:pt x="7843361" y="448280"/>
                </a:lnTo>
                <a:lnTo>
                  <a:pt x="7807912" y="473333"/>
                </a:lnTo>
                <a:lnTo>
                  <a:pt x="7768340" y="492115"/>
                </a:lnTo>
                <a:lnTo>
                  <a:pt x="7725361" y="503909"/>
                </a:lnTo>
                <a:lnTo>
                  <a:pt x="7679690" y="508000"/>
                </a:lnTo>
                <a:lnTo>
                  <a:pt x="254000" y="508000"/>
                </a:lnTo>
                <a:lnTo>
                  <a:pt x="208345" y="503909"/>
                </a:lnTo>
                <a:lnTo>
                  <a:pt x="165374" y="492115"/>
                </a:lnTo>
                <a:lnTo>
                  <a:pt x="125805" y="473333"/>
                </a:lnTo>
                <a:lnTo>
                  <a:pt x="90354" y="448280"/>
                </a:lnTo>
                <a:lnTo>
                  <a:pt x="59740" y="417671"/>
                </a:lnTo>
                <a:lnTo>
                  <a:pt x="34680" y="382222"/>
                </a:lnTo>
                <a:lnTo>
                  <a:pt x="15891" y="342650"/>
                </a:lnTo>
                <a:lnTo>
                  <a:pt x="4092" y="299671"/>
                </a:lnTo>
                <a:lnTo>
                  <a:pt x="0" y="254000"/>
                </a:lnTo>
                <a:close/>
              </a:path>
            </a:pathLst>
          </a:custGeom>
          <a:ln w="28575">
            <a:solidFill>
              <a:srgbClr val="EDEBE0"/>
            </a:solidFill>
          </a:ln>
        </p:spPr>
        <p:txBody>
          <a:bodyPr wrap="square" lIns="0" tIns="0" rIns="0" bIns="0" rtlCol="0"/>
          <a:lstStyle/>
          <a:p>
            <a:endParaRPr sz="1983"/>
          </a:p>
        </p:txBody>
      </p:sp>
      <p:sp>
        <p:nvSpPr>
          <p:cNvPr id="16" name="object 16"/>
          <p:cNvSpPr txBox="1"/>
          <p:nvPr/>
        </p:nvSpPr>
        <p:spPr>
          <a:xfrm>
            <a:off x="1627671" y="844789"/>
            <a:ext cx="7894443" cy="354032"/>
          </a:xfrm>
          <a:prstGeom prst="rect">
            <a:avLst/>
          </a:prstGeom>
        </p:spPr>
        <p:txBody>
          <a:bodyPr vert="horz" wrap="square" lIns="0" tIns="14693" rIns="0" bIns="0" rtlCol="0">
            <a:spAutoFit/>
          </a:bodyPr>
          <a:lstStyle/>
          <a:p>
            <a:pPr marL="13994">
              <a:spcBef>
                <a:spcPts val="116"/>
              </a:spcBef>
            </a:pPr>
            <a:r>
              <a:rPr sz="2204" b="1" spc="-6" dirty="0">
                <a:latin typeface="Calibri"/>
                <a:cs typeface="Calibri"/>
              </a:rPr>
              <a:t>Особенности</a:t>
            </a:r>
            <a:r>
              <a:rPr sz="2204" b="1" spc="-44" dirty="0">
                <a:latin typeface="Calibri"/>
                <a:cs typeface="Calibri"/>
              </a:rPr>
              <a:t> </a:t>
            </a:r>
            <a:r>
              <a:rPr sz="2204" b="1" spc="-11" dirty="0">
                <a:latin typeface="Calibri"/>
                <a:cs typeface="Calibri"/>
              </a:rPr>
              <a:t>организуемого </a:t>
            </a:r>
            <a:r>
              <a:rPr sz="2204" b="1" dirty="0">
                <a:latin typeface="Calibri"/>
                <a:cs typeface="Calibri"/>
              </a:rPr>
              <a:t>в</a:t>
            </a:r>
            <a:r>
              <a:rPr sz="2204" b="1" spc="11" dirty="0">
                <a:latin typeface="Calibri"/>
                <a:cs typeface="Calibri"/>
              </a:rPr>
              <a:t> </a:t>
            </a:r>
            <a:r>
              <a:rPr sz="2204" b="1" spc="-17" dirty="0">
                <a:latin typeface="Calibri"/>
                <a:cs typeface="Calibri"/>
              </a:rPr>
              <a:t>школе</a:t>
            </a:r>
            <a:r>
              <a:rPr sz="2204" b="1" spc="-6" dirty="0">
                <a:latin typeface="Calibri"/>
                <a:cs typeface="Calibri"/>
              </a:rPr>
              <a:t> </a:t>
            </a:r>
            <a:r>
              <a:rPr sz="2204" b="1" spc="-11" dirty="0">
                <a:latin typeface="Calibri"/>
                <a:cs typeface="Calibri"/>
              </a:rPr>
              <a:t>воспитательного</a:t>
            </a:r>
            <a:r>
              <a:rPr sz="2204" b="1" spc="501" dirty="0">
                <a:latin typeface="Calibri"/>
                <a:cs typeface="Calibri"/>
              </a:rPr>
              <a:t> </a:t>
            </a:r>
            <a:r>
              <a:rPr sz="2204" b="1" spc="-6" dirty="0">
                <a:latin typeface="Calibri"/>
                <a:cs typeface="Calibri"/>
              </a:rPr>
              <a:t>процесса</a:t>
            </a:r>
            <a:endParaRPr sz="2204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10225" y="864939"/>
            <a:ext cx="219698" cy="319279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</a:pPr>
            <a:r>
              <a:rPr sz="1983" spc="-6" dirty="0">
                <a:latin typeface="Calibri"/>
                <a:cs typeface="Calibri"/>
              </a:rPr>
              <a:t>1.</a:t>
            </a:r>
            <a:endParaRPr sz="1983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36421" y="1533969"/>
            <a:ext cx="219698" cy="319279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</a:pPr>
            <a:r>
              <a:rPr sz="1983" spc="-6" dirty="0">
                <a:latin typeface="Calibri"/>
                <a:cs typeface="Calibri"/>
              </a:rPr>
              <a:t>2.</a:t>
            </a:r>
            <a:endParaRPr sz="1983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14927" y="2211255"/>
            <a:ext cx="219698" cy="319279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</a:pPr>
            <a:r>
              <a:rPr sz="1983" spc="-6" dirty="0">
                <a:latin typeface="Calibri"/>
                <a:cs typeface="Calibri"/>
              </a:rPr>
              <a:t>3.</a:t>
            </a:r>
            <a:endParaRPr sz="1983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12912" y="5456213"/>
            <a:ext cx="156028" cy="319279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</a:pPr>
            <a:r>
              <a:rPr sz="1983" dirty="0">
                <a:latin typeface="Calibri"/>
                <a:cs typeface="Calibri"/>
              </a:rPr>
              <a:t>4</a:t>
            </a:r>
            <a:endParaRPr sz="1983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466563" y="2605243"/>
            <a:ext cx="4021736" cy="392518"/>
            <a:chOff x="1050531" y="2364422"/>
            <a:chExt cx="3649979" cy="356235"/>
          </a:xfrm>
        </p:grpSpPr>
        <p:sp>
          <p:nvSpPr>
            <p:cNvPr id="29" name="object 29"/>
            <p:cNvSpPr/>
            <p:nvPr/>
          </p:nvSpPr>
          <p:spPr>
            <a:xfrm>
              <a:off x="1064818" y="2378710"/>
              <a:ext cx="3621404" cy="327660"/>
            </a:xfrm>
            <a:custGeom>
              <a:avLst/>
              <a:gdLst/>
              <a:ahLst/>
              <a:cxnLst/>
              <a:rect l="l" t="t" r="r" b="b"/>
              <a:pathLst>
                <a:path w="3621404" h="327660">
                  <a:moveTo>
                    <a:pt x="3457270" y="0"/>
                  </a:moveTo>
                  <a:lnTo>
                    <a:pt x="163652" y="0"/>
                  </a:lnTo>
                  <a:lnTo>
                    <a:pt x="120145" y="5846"/>
                  </a:lnTo>
                  <a:lnTo>
                    <a:pt x="81052" y="22347"/>
                  </a:lnTo>
                  <a:lnTo>
                    <a:pt x="47931" y="47942"/>
                  </a:lnTo>
                  <a:lnTo>
                    <a:pt x="22342" y="81073"/>
                  </a:lnTo>
                  <a:lnTo>
                    <a:pt x="5845" y="120179"/>
                  </a:lnTo>
                  <a:lnTo>
                    <a:pt x="0" y="163702"/>
                  </a:lnTo>
                  <a:lnTo>
                    <a:pt x="5845" y="207226"/>
                  </a:lnTo>
                  <a:lnTo>
                    <a:pt x="22342" y="246332"/>
                  </a:lnTo>
                  <a:lnTo>
                    <a:pt x="47931" y="279463"/>
                  </a:lnTo>
                  <a:lnTo>
                    <a:pt x="81052" y="305058"/>
                  </a:lnTo>
                  <a:lnTo>
                    <a:pt x="120145" y="321559"/>
                  </a:lnTo>
                  <a:lnTo>
                    <a:pt x="163652" y="327405"/>
                  </a:lnTo>
                  <a:lnTo>
                    <a:pt x="3457270" y="327405"/>
                  </a:lnTo>
                  <a:lnTo>
                    <a:pt x="3500740" y="321559"/>
                  </a:lnTo>
                  <a:lnTo>
                    <a:pt x="3539810" y="305058"/>
                  </a:lnTo>
                  <a:lnTo>
                    <a:pt x="3572919" y="279463"/>
                  </a:lnTo>
                  <a:lnTo>
                    <a:pt x="3598503" y="246332"/>
                  </a:lnTo>
                  <a:lnTo>
                    <a:pt x="3615000" y="207226"/>
                  </a:lnTo>
                  <a:lnTo>
                    <a:pt x="3620846" y="163702"/>
                  </a:lnTo>
                  <a:lnTo>
                    <a:pt x="3615000" y="120179"/>
                  </a:lnTo>
                  <a:lnTo>
                    <a:pt x="3598503" y="81073"/>
                  </a:lnTo>
                  <a:lnTo>
                    <a:pt x="3572919" y="47942"/>
                  </a:lnTo>
                  <a:lnTo>
                    <a:pt x="3539810" y="22347"/>
                  </a:lnTo>
                  <a:lnTo>
                    <a:pt x="3500740" y="5846"/>
                  </a:lnTo>
                  <a:lnTo>
                    <a:pt x="3457270" y="0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 sz="1983"/>
            </a:p>
          </p:txBody>
        </p:sp>
        <p:sp>
          <p:nvSpPr>
            <p:cNvPr id="30" name="object 30"/>
            <p:cNvSpPr/>
            <p:nvPr/>
          </p:nvSpPr>
          <p:spPr>
            <a:xfrm>
              <a:off x="1064818" y="2378710"/>
              <a:ext cx="3621404" cy="327660"/>
            </a:xfrm>
            <a:custGeom>
              <a:avLst/>
              <a:gdLst/>
              <a:ahLst/>
              <a:cxnLst/>
              <a:rect l="l" t="t" r="r" b="b"/>
              <a:pathLst>
                <a:path w="3621404" h="327660">
                  <a:moveTo>
                    <a:pt x="0" y="163702"/>
                  </a:moveTo>
                  <a:lnTo>
                    <a:pt x="5845" y="120179"/>
                  </a:lnTo>
                  <a:lnTo>
                    <a:pt x="22342" y="81073"/>
                  </a:lnTo>
                  <a:lnTo>
                    <a:pt x="47931" y="47942"/>
                  </a:lnTo>
                  <a:lnTo>
                    <a:pt x="81052" y="22347"/>
                  </a:lnTo>
                  <a:lnTo>
                    <a:pt x="120145" y="5846"/>
                  </a:lnTo>
                  <a:lnTo>
                    <a:pt x="163652" y="0"/>
                  </a:lnTo>
                  <a:lnTo>
                    <a:pt x="3457270" y="0"/>
                  </a:lnTo>
                  <a:lnTo>
                    <a:pt x="3500740" y="5846"/>
                  </a:lnTo>
                  <a:lnTo>
                    <a:pt x="3539810" y="22347"/>
                  </a:lnTo>
                  <a:lnTo>
                    <a:pt x="3572919" y="47942"/>
                  </a:lnTo>
                  <a:lnTo>
                    <a:pt x="3598503" y="81073"/>
                  </a:lnTo>
                  <a:lnTo>
                    <a:pt x="3615000" y="120179"/>
                  </a:lnTo>
                  <a:lnTo>
                    <a:pt x="3620846" y="163702"/>
                  </a:lnTo>
                  <a:lnTo>
                    <a:pt x="3615000" y="207226"/>
                  </a:lnTo>
                  <a:lnTo>
                    <a:pt x="3598503" y="246332"/>
                  </a:lnTo>
                  <a:lnTo>
                    <a:pt x="3572919" y="279463"/>
                  </a:lnTo>
                  <a:lnTo>
                    <a:pt x="3539810" y="305058"/>
                  </a:lnTo>
                  <a:lnTo>
                    <a:pt x="3500740" y="321559"/>
                  </a:lnTo>
                  <a:lnTo>
                    <a:pt x="3457270" y="327405"/>
                  </a:lnTo>
                  <a:lnTo>
                    <a:pt x="163652" y="327405"/>
                  </a:lnTo>
                  <a:lnTo>
                    <a:pt x="120145" y="321559"/>
                  </a:lnTo>
                  <a:lnTo>
                    <a:pt x="81052" y="305058"/>
                  </a:lnTo>
                  <a:lnTo>
                    <a:pt x="47931" y="279463"/>
                  </a:lnTo>
                  <a:lnTo>
                    <a:pt x="22342" y="246332"/>
                  </a:lnTo>
                  <a:lnTo>
                    <a:pt x="5845" y="207226"/>
                  </a:lnTo>
                  <a:lnTo>
                    <a:pt x="0" y="163702"/>
                  </a:lnTo>
                  <a:close/>
                </a:path>
              </a:pathLst>
            </a:cu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 sz="1983"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621961" y="2620007"/>
            <a:ext cx="2621686" cy="319279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</a:pPr>
            <a:r>
              <a:rPr sz="1983" b="1" dirty="0">
                <a:latin typeface="Calibri"/>
                <a:cs typeface="Calibri"/>
              </a:rPr>
              <a:t>Инвариантные</a:t>
            </a:r>
            <a:r>
              <a:rPr sz="1983" b="1" spc="-88" dirty="0">
                <a:latin typeface="Calibri"/>
                <a:cs typeface="Calibri"/>
              </a:rPr>
              <a:t> </a:t>
            </a:r>
            <a:r>
              <a:rPr sz="1983" b="1" spc="-22" dirty="0">
                <a:latin typeface="Calibri"/>
                <a:cs typeface="Calibri"/>
              </a:rPr>
              <a:t>модули:</a:t>
            </a:r>
            <a:endParaRPr sz="1983" dirty="0">
              <a:latin typeface="Calibri"/>
              <a:cs typeface="Calibr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167629" y="2544511"/>
            <a:ext cx="3927981" cy="398116"/>
            <a:chOff x="5317045" y="2309304"/>
            <a:chExt cx="3564890" cy="361315"/>
          </a:xfrm>
        </p:grpSpPr>
        <p:sp>
          <p:nvSpPr>
            <p:cNvPr id="33" name="object 33"/>
            <p:cNvSpPr/>
            <p:nvPr/>
          </p:nvSpPr>
          <p:spPr>
            <a:xfrm>
              <a:off x="5331333" y="2323592"/>
              <a:ext cx="3536315" cy="332740"/>
            </a:xfrm>
            <a:custGeom>
              <a:avLst/>
              <a:gdLst/>
              <a:ahLst/>
              <a:cxnLst/>
              <a:rect l="l" t="t" r="r" b="b"/>
              <a:pathLst>
                <a:path w="3536315" h="332739">
                  <a:moveTo>
                    <a:pt x="3369691" y="0"/>
                  </a:moveTo>
                  <a:lnTo>
                    <a:pt x="166242" y="0"/>
                  </a:lnTo>
                  <a:lnTo>
                    <a:pt x="122046" y="5937"/>
                  </a:lnTo>
                  <a:lnTo>
                    <a:pt x="82333" y="22695"/>
                  </a:lnTo>
                  <a:lnTo>
                    <a:pt x="48688" y="48688"/>
                  </a:lnTo>
                  <a:lnTo>
                    <a:pt x="22695" y="82333"/>
                  </a:lnTo>
                  <a:lnTo>
                    <a:pt x="5937" y="122046"/>
                  </a:lnTo>
                  <a:lnTo>
                    <a:pt x="0" y="166243"/>
                  </a:lnTo>
                  <a:lnTo>
                    <a:pt x="5937" y="210448"/>
                  </a:lnTo>
                  <a:lnTo>
                    <a:pt x="22695" y="250185"/>
                  </a:lnTo>
                  <a:lnTo>
                    <a:pt x="48688" y="283860"/>
                  </a:lnTo>
                  <a:lnTo>
                    <a:pt x="82333" y="309884"/>
                  </a:lnTo>
                  <a:lnTo>
                    <a:pt x="122046" y="326665"/>
                  </a:lnTo>
                  <a:lnTo>
                    <a:pt x="166242" y="332613"/>
                  </a:lnTo>
                  <a:lnTo>
                    <a:pt x="3369691" y="332613"/>
                  </a:lnTo>
                  <a:lnTo>
                    <a:pt x="3413941" y="326665"/>
                  </a:lnTo>
                  <a:lnTo>
                    <a:pt x="3453689" y="309884"/>
                  </a:lnTo>
                  <a:lnTo>
                    <a:pt x="3487356" y="283860"/>
                  </a:lnTo>
                  <a:lnTo>
                    <a:pt x="3513360" y="250185"/>
                  </a:lnTo>
                  <a:lnTo>
                    <a:pt x="3530122" y="210448"/>
                  </a:lnTo>
                  <a:lnTo>
                    <a:pt x="3536061" y="166243"/>
                  </a:lnTo>
                  <a:lnTo>
                    <a:pt x="3530122" y="122046"/>
                  </a:lnTo>
                  <a:lnTo>
                    <a:pt x="3513360" y="82333"/>
                  </a:lnTo>
                  <a:lnTo>
                    <a:pt x="3487356" y="48688"/>
                  </a:lnTo>
                  <a:lnTo>
                    <a:pt x="3453689" y="22695"/>
                  </a:lnTo>
                  <a:lnTo>
                    <a:pt x="3413941" y="5937"/>
                  </a:lnTo>
                  <a:lnTo>
                    <a:pt x="3369691" y="0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 sz="1983"/>
            </a:p>
          </p:txBody>
        </p:sp>
        <p:sp>
          <p:nvSpPr>
            <p:cNvPr id="34" name="object 34"/>
            <p:cNvSpPr/>
            <p:nvPr/>
          </p:nvSpPr>
          <p:spPr>
            <a:xfrm>
              <a:off x="5331333" y="2323592"/>
              <a:ext cx="3536315" cy="332740"/>
            </a:xfrm>
            <a:custGeom>
              <a:avLst/>
              <a:gdLst/>
              <a:ahLst/>
              <a:cxnLst/>
              <a:rect l="l" t="t" r="r" b="b"/>
              <a:pathLst>
                <a:path w="3536315" h="332739">
                  <a:moveTo>
                    <a:pt x="0" y="166243"/>
                  </a:moveTo>
                  <a:lnTo>
                    <a:pt x="5937" y="122046"/>
                  </a:lnTo>
                  <a:lnTo>
                    <a:pt x="22695" y="82333"/>
                  </a:lnTo>
                  <a:lnTo>
                    <a:pt x="48688" y="48688"/>
                  </a:lnTo>
                  <a:lnTo>
                    <a:pt x="82333" y="22695"/>
                  </a:lnTo>
                  <a:lnTo>
                    <a:pt x="122046" y="5937"/>
                  </a:lnTo>
                  <a:lnTo>
                    <a:pt x="166242" y="0"/>
                  </a:lnTo>
                  <a:lnTo>
                    <a:pt x="3369691" y="0"/>
                  </a:lnTo>
                  <a:lnTo>
                    <a:pt x="3413941" y="5937"/>
                  </a:lnTo>
                  <a:lnTo>
                    <a:pt x="3453689" y="22695"/>
                  </a:lnTo>
                  <a:lnTo>
                    <a:pt x="3487356" y="48688"/>
                  </a:lnTo>
                  <a:lnTo>
                    <a:pt x="3513360" y="82333"/>
                  </a:lnTo>
                  <a:lnTo>
                    <a:pt x="3530122" y="122046"/>
                  </a:lnTo>
                  <a:lnTo>
                    <a:pt x="3536061" y="166243"/>
                  </a:lnTo>
                  <a:lnTo>
                    <a:pt x="3530122" y="210448"/>
                  </a:lnTo>
                  <a:lnTo>
                    <a:pt x="3513360" y="250185"/>
                  </a:lnTo>
                  <a:lnTo>
                    <a:pt x="3487356" y="283860"/>
                  </a:lnTo>
                  <a:lnTo>
                    <a:pt x="3453689" y="309884"/>
                  </a:lnTo>
                  <a:lnTo>
                    <a:pt x="3413941" y="326665"/>
                  </a:lnTo>
                  <a:lnTo>
                    <a:pt x="3369691" y="332613"/>
                  </a:lnTo>
                  <a:lnTo>
                    <a:pt x="166242" y="332613"/>
                  </a:lnTo>
                  <a:lnTo>
                    <a:pt x="122046" y="326665"/>
                  </a:lnTo>
                  <a:lnTo>
                    <a:pt x="82333" y="309884"/>
                  </a:lnTo>
                  <a:lnTo>
                    <a:pt x="48688" y="283860"/>
                  </a:lnTo>
                  <a:lnTo>
                    <a:pt x="22695" y="250185"/>
                  </a:lnTo>
                  <a:lnTo>
                    <a:pt x="5937" y="210448"/>
                  </a:lnTo>
                  <a:lnTo>
                    <a:pt x="0" y="166243"/>
                  </a:lnTo>
                  <a:close/>
                </a:path>
              </a:pathLst>
            </a:cu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 sz="1983"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324846" y="2562214"/>
            <a:ext cx="2461460" cy="319279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</a:pPr>
            <a:r>
              <a:rPr sz="1983" b="1" spc="-6" dirty="0">
                <a:latin typeface="Calibri"/>
                <a:cs typeface="Calibri"/>
              </a:rPr>
              <a:t>Вариативные</a:t>
            </a:r>
            <a:r>
              <a:rPr sz="1983" b="1" spc="-66" dirty="0">
                <a:latin typeface="Calibri"/>
                <a:cs typeface="Calibri"/>
              </a:rPr>
              <a:t> </a:t>
            </a:r>
            <a:r>
              <a:rPr sz="1983" b="1" spc="-22" dirty="0">
                <a:latin typeface="Calibri"/>
                <a:cs typeface="Calibri"/>
              </a:rPr>
              <a:t>модули:</a:t>
            </a:r>
            <a:endParaRPr sz="1983" dirty="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391236" y="3056885"/>
            <a:ext cx="3903492" cy="1918418"/>
          </a:xfrm>
          <a:prstGeom prst="rect">
            <a:avLst/>
          </a:prstGeom>
        </p:spPr>
        <p:txBody>
          <a:bodyPr vert="horz" wrap="square" lIns="0" tIns="43379" rIns="0" bIns="0" rtlCol="0">
            <a:spAutoFit/>
          </a:bodyPr>
          <a:lstStyle/>
          <a:p>
            <a:pPr marL="99358">
              <a:spcBef>
                <a:spcPts val="340"/>
              </a:spcBef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«Классное</a:t>
            </a:r>
            <a:r>
              <a:rPr sz="1983" b="1" spc="-17" dirty="0">
                <a:solidFill>
                  <a:srgbClr val="0D0D0D"/>
                </a:solidFill>
                <a:latin typeface="Calibri"/>
                <a:cs typeface="Calibri"/>
              </a:rPr>
              <a:t> руководство»,</a:t>
            </a:r>
            <a:endParaRPr sz="1983">
              <a:latin typeface="Calibri"/>
              <a:cs typeface="Calibri"/>
            </a:endParaRPr>
          </a:p>
          <a:p>
            <a:pPr marL="72070">
              <a:spcBef>
                <a:spcPts val="225"/>
              </a:spcBef>
            </a:pP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«Школьный</a:t>
            </a:r>
            <a:r>
              <a:rPr sz="1983" b="1" spc="-33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dirty="0">
                <a:solidFill>
                  <a:srgbClr val="0D0D0D"/>
                </a:solidFill>
                <a:latin typeface="Calibri"/>
                <a:cs typeface="Calibri"/>
              </a:rPr>
              <a:t>урок»</a:t>
            </a:r>
            <a:endParaRPr sz="1983">
              <a:latin typeface="Calibri"/>
              <a:cs typeface="Calibri"/>
            </a:endParaRPr>
          </a:p>
          <a:p>
            <a:pPr marL="23090">
              <a:spcBef>
                <a:spcPts val="154"/>
              </a:spcBef>
            </a:pPr>
            <a:r>
              <a:rPr sz="1983" b="1" spc="-11" dirty="0">
                <a:latin typeface="Arial"/>
                <a:cs typeface="Arial"/>
              </a:rPr>
              <a:t>«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Курсы</a:t>
            </a:r>
            <a:r>
              <a:rPr sz="1983" b="1" spc="-33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внеурочной</a:t>
            </a:r>
            <a:r>
              <a:rPr sz="1983" b="1" spc="-66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деятельности»</a:t>
            </a:r>
            <a:endParaRPr sz="1983">
              <a:latin typeface="Calibri"/>
              <a:cs typeface="Calibri"/>
            </a:endParaRPr>
          </a:p>
          <a:p>
            <a:pPr marL="13994">
              <a:lnSpc>
                <a:spcPts val="2325"/>
              </a:lnSpc>
              <a:spcBef>
                <a:spcPts val="66"/>
              </a:spcBef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«Работа</a:t>
            </a:r>
            <a:r>
              <a:rPr sz="1983" b="1" spc="-22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dirty="0">
                <a:solidFill>
                  <a:srgbClr val="0D0D0D"/>
                </a:solidFill>
                <a:latin typeface="Calibri"/>
                <a:cs typeface="Calibri"/>
              </a:rPr>
              <a:t>с</a:t>
            </a:r>
            <a:r>
              <a:rPr sz="1983" b="1" spc="-33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родителями»</a:t>
            </a:r>
            <a:endParaRPr sz="1983">
              <a:latin typeface="Calibri"/>
              <a:cs typeface="Calibri"/>
            </a:endParaRPr>
          </a:p>
          <a:p>
            <a:pPr marL="49679">
              <a:lnSpc>
                <a:spcPts val="2325"/>
              </a:lnSpc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«Самоуправление»</a:t>
            </a:r>
            <a:r>
              <a:rPr sz="1983" b="1" spc="-61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dirty="0">
                <a:solidFill>
                  <a:srgbClr val="0D0D0D"/>
                </a:solidFill>
                <a:latin typeface="Calibri"/>
                <a:cs typeface="Calibri"/>
              </a:rPr>
              <a:t>*</a:t>
            </a:r>
            <a:endParaRPr sz="1983">
              <a:latin typeface="Calibri"/>
              <a:cs typeface="Calibri"/>
            </a:endParaRPr>
          </a:p>
          <a:p>
            <a:pPr marL="34286">
              <a:spcBef>
                <a:spcPts val="22"/>
              </a:spcBef>
            </a:pPr>
            <a:r>
              <a:rPr sz="1983" spc="-6" dirty="0">
                <a:solidFill>
                  <a:srgbClr val="0D0D0D"/>
                </a:solidFill>
                <a:latin typeface="Calibri"/>
                <a:cs typeface="Calibri"/>
              </a:rPr>
              <a:t>«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Профориентация</a:t>
            </a:r>
            <a:r>
              <a:rPr sz="1983" spc="-6" dirty="0">
                <a:solidFill>
                  <a:srgbClr val="0D0D0D"/>
                </a:solidFill>
                <a:latin typeface="Calibri"/>
                <a:cs typeface="Calibri"/>
              </a:rPr>
              <a:t>»*</a:t>
            </a:r>
            <a:endParaRPr sz="1983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559121" y="3044848"/>
            <a:ext cx="4468830" cy="1842708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81924">
              <a:lnSpc>
                <a:spcPts val="2308"/>
              </a:lnSpc>
              <a:spcBef>
                <a:spcPts val="110"/>
              </a:spcBef>
            </a:pPr>
            <a:r>
              <a:rPr sz="1983" b="1" dirty="0">
                <a:solidFill>
                  <a:srgbClr val="0D0D0D"/>
                </a:solidFill>
                <a:latin typeface="Calibri"/>
                <a:cs typeface="Calibri"/>
              </a:rPr>
              <a:t>«Ключевые</a:t>
            </a:r>
            <a:r>
              <a:rPr sz="1983" b="1" spc="-33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общешкольные</a:t>
            </a:r>
            <a:r>
              <a:rPr sz="1983" b="1" spc="-28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дела»</a:t>
            </a:r>
            <a:endParaRPr sz="1983">
              <a:latin typeface="Calibri"/>
              <a:cs typeface="Calibri"/>
            </a:endParaRPr>
          </a:p>
          <a:p>
            <a:pPr marL="65073">
              <a:lnSpc>
                <a:spcPts val="2270"/>
              </a:lnSpc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«Детские</a:t>
            </a:r>
            <a:r>
              <a:rPr sz="1983" b="1" spc="-66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общественные</a:t>
            </a:r>
            <a:r>
              <a:rPr sz="1983" b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объединения»</a:t>
            </a:r>
            <a:endParaRPr sz="1983">
              <a:latin typeface="Calibri"/>
              <a:cs typeface="Calibri"/>
            </a:endParaRPr>
          </a:p>
          <a:p>
            <a:pPr marL="65073">
              <a:lnSpc>
                <a:spcPts val="2292"/>
              </a:lnSpc>
            </a:pP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«Школьные</a:t>
            </a:r>
            <a:r>
              <a:rPr sz="1983" b="1" spc="-22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медиа»</a:t>
            </a:r>
            <a:endParaRPr sz="1983">
              <a:latin typeface="Calibri"/>
              <a:cs typeface="Calibri"/>
            </a:endParaRPr>
          </a:p>
          <a:p>
            <a:pPr marL="16092">
              <a:lnSpc>
                <a:spcPts val="2331"/>
              </a:lnSpc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«Экскурсии,</a:t>
            </a:r>
            <a:r>
              <a:rPr sz="1983" b="1" spc="-39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экспедиции,</a:t>
            </a:r>
            <a:r>
              <a:rPr sz="1983" b="1" spc="-44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22" dirty="0">
                <a:solidFill>
                  <a:srgbClr val="0D0D0D"/>
                </a:solidFill>
                <a:latin typeface="Calibri"/>
                <a:cs typeface="Calibri"/>
              </a:rPr>
              <a:t>походы»</a:t>
            </a:r>
            <a:endParaRPr sz="1983">
              <a:latin typeface="Calibri"/>
              <a:cs typeface="Calibri"/>
            </a:endParaRPr>
          </a:p>
          <a:p>
            <a:pPr marL="13994">
              <a:spcBef>
                <a:spcPts val="264"/>
              </a:spcBef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«Организация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 предметно-эстетической</a:t>
            </a:r>
            <a:endParaRPr sz="1983">
              <a:latin typeface="Calibri"/>
              <a:cs typeface="Calibri"/>
            </a:endParaRPr>
          </a:p>
          <a:p>
            <a:pPr marL="129446">
              <a:spcBef>
                <a:spcPts val="6"/>
              </a:spcBef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среды»</a:t>
            </a:r>
            <a:endParaRPr sz="1983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405729" y="4889685"/>
            <a:ext cx="4021736" cy="392518"/>
            <a:chOff x="2810446" y="4437697"/>
            <a:chExt cx="3649979" cy="356235"/>
          </a:xfrm>
        </p:grpSpPr>
        <p:sp>
          <p:nvSpPr>
            <p:cNvPr id="39" name="object 39"/>
            <p:cNvSpPr/>
            <p:nvPr/>
          </p:nvSpPr>
          <p:spPr>
            <a:xfrm>
              <a:off x="2824733" y="4451984"/>
              <a:ext cx="3621404" cy="327660"/>
            </a:xfrm>
            <a:custGeom>
              <a:avLst/>
              <a:gdLst/>
              <a:ahLst/>
              <a:cxnLst/>
              <a:rect l="l" t="t" r="r" b="b"/>
              <a:pathLst>
                <a:path w="3621404" h="327660">
                  <a:moveTo>
                    <a:pt x="3457194" y="0"/>
                  </a:moveTo>
                  <a:lnTo>
                    <a:pt x="163703" y="0"/>
                  </a:lnTo>
                  <a:lnTo>
                    <a:pt x="120179" y="5846"/>
                  </a:lnTo>
                  <a:lnTo>
                    <a:pt x="81073" y="22342"/>
                  </a:lnTo>
                  <a:lnTo>
                    <a:pt x="47942" y="47926"/>
                  </a:lnTo>
                  <a:lnTo>
                    <a:pt x="22347" y="81035"/>
                  </a:lnTo>
                  <a:lnTo>
                    <a:pt x="5846" y="120106"/>
                  </a:lnTo>
                  <a:lnTo>
                    <a:pt x="0" y="163575"/>
                  </a:lnTo>
                  <a:lnTo>
                    <a:pt x="5846" y="207099"/>
                  </a:lnTo>
                  <a:lnTo>
                    <a:pt x="22347" y="246205"/>
                  </a:lnTo>
                  <a:lnTo>
                    <a:pt x="47942" y="279336"/>
                  </a:lnTo>
                  <a:lnTo>
                    <a:pt x="81073" y="304931"/>
                  </a:lnTo>
                  <a:lnTo>
                    <a:pt x="120179" y="321432"/>
                  </a:lnTo>
                  <a:lnTo>
                    <a:pt x="163703" y="327278"/>
                  </a:lnTo>
                  <a:lnTo>
                    <a:pt x="3457194" y="327278"/>
                  </a:lnTo>
                  <a:lnTo>
                    <a:pt x="3500717" y="321432"/>
                  </a:lnTo>
                  <a:lnTo>
                    <a:pt x="3539823" y="304931"/>
                  </a:lnTo>
                  <a:lnTo>
                    <a:pt x="3572954" y="279336"/>
                  </a:lnTo>
                  <a:lnTo>
                    <a:pt x="3598549" y="246205"/>
                  </a:lnTo>
                  <a:lnTo>
                    <a:pt x="3615050" y="207099"/>
                  </a:lnTo>
                  <a:lnTo>
                    <a:pt x="3620897" y="163575"/>
                  </a:lnTo>
                  <a:lnTo>
                    <a:pt x="3615050" y="120106"/>
                  </a:lnTo>
                  <a:lnTo>
                    <a:pt x="3598549" y="81035"/>
                  </a:lnTo>
                  <a:lnTo>
                    <a:pt x="3572954" y="47926"/>
                  </a:lnTo>
                  <a:lnTo>
                    <a:pt x="3539823" y="22342"/>
                  </a:lnTo>
                  <a:lnTo>
                    <a:pt x="3500717" y="5846"/>
                  </a:lnTo>
                  <a:lnTo>
                    <a:pt x="3457194" y="0"/>
                  </a:lnTo>
                  <a:close/>
                </a:path>
              </a:pathLst>
            </a:cu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 sz="1983"/>
            </a:p>
          </p:txBody>
        </p:sp>
        <p:sp>
          <p:nvSpPr>
            <p:cNvPr id="40" name="object 40"/>
            <p:cNvSpPr/>
            <p:nvPr/>
          </p:nvSpPr>
          <p:spPr>
            <a:xfrm>
              <a:off x="2824733" y="4451984"/>
              <a:ext cx="3621404" cy="327660"/>
            </a:xfrm>
            <a:custGeom>
              <a:avLst/>
              <a:gdLst/>
              <a:ahLst/>
              <a:cxnLst/>
              <a:rect l="l" t="t" r="r" b="b"/>
              <a:pathLst>
                <a:path w="3621404" h="327660">
                  <a:moveTo>
                    <a:pt x="0" y="163575"/>
                  </a:moveTo>
                  <a:lnTo>
                    <a:pt x="5846" y="120106"/>
                  </a:lnTo>
                  <a:lnTo>
                    <a:pt x="22347" y="81035"/>
                  </a:lnTo>
                  <a:lnTo>
                    <a:pt x="47942" y="47926"/>
                  </a:lnTo>
                  <a:lnTo>
                    <a:pt x="81073" y="22342"/>
                  </a:lnTo>
                  <a:lnTo>
                    <a:pt x="120179" y="5846"/>
                  </a:lnTo>
                  <a:lnTo>
                    <a:pt x="163703" y="0"/>
                  </a:lnTo>
                  <a:lnTo>
                    <a:pt x="3457194" y="0"/>
                  </a:lnTo>
                  <a:lnTo>
                    <a:pt x="3500717" y="5846"/>
                  </a:lnTo>
                  <a:lnTo>
                    <a:pt x="3539823" y="22342"/>
                  </a:lnTo>
                  <a:lnTo>
                    <a:pt x="3572954" y="47926"/>
                  </a:lnTo>
                  <a:lnTo>
                    <a:pt x="3598549" y="81035"/>
                  </a:lnTo>
                  <a:lnTo>
                    <a:pt x="3615050" y="120106"/>
                  </a:lnTo>
                  <a:lnTo>
                    <a:pt x="3620897" y="163575"/>
                  </a:lnTo>
                  <a:lnTo>
                    <a:pt x="3615050" y="207099"/>
                  </a:lnTo>
                  <a:lnTo>
                    <a:pt x="3598549" y="246205"/>
                  </a:lnTo>
                  <a:lnTo>
                    <a:pt x="3572954" y="279336"/>
                  </a:lnTo>
                  <a:lnTo>
                    <a:pt x="3539823" y="304931"/>
                  </a:lnTo>
                  <a:lnTo>
                    <a:pt x="3500717" y="321432"/>
                  </a:lnTo>
                  <a:lnTo>
                    <a:pt x="3457194" y="327278"/>
                  </a:lnTo>
                  <a:lnTo>
                    <a:pt x="163703" y="327278"/>
                  </a:lnTo>
                  <a:lnTo>
                    <a:pt x="120179" y="321432"/>
                  </a:lnTo>
                  <a:lnTo>
                    <a:pt x="81073" y="304931"/>
                  </a:lnTo>
                  <a:lnTo>
                    <a:pt x="47942" y="279336"/>
                  </a:lnTo>
                  <a:lnTo>
                    <a:pt x="22347" y="246205"/>
                  </a:lnTo>
                  <a:lnTo>
                    <a:pt x="5846" y="207099"/>
                  </a:lnTo>
                  <a:lnTo>
                    <a:pt x="0" y="163575"/>
                  </a:lnTo>
                  <a:close/>
                </a:path>
              </a:pathLst>
            </a:cu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0" tIns="0" rIns="0" bIns="0" rtlCol="0"/>
            <a:lstStyle/>
            <a:p>
              <a:endParaRPr sz="1983"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3885916" y="4905147"/>
            <a:ext cx="3060383" cy="319279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</a:pPr>
            <a:r>
              <a:rPr sz="1983" b="1" spc="-22" dirty="0">
                <a:latin typeface="Calibri"/>
                <a:cs typeface="Calibri"/>
              </a:rPr>
              <a:t>Модули,</a:t>
            </a:r>
            <a:r>
              <a:rPr sz="1983" b="1" spc="-39" dirty="0">
                <a:latin typeface="Calibri"/>
                <a:cs typeface="Calibri"/>
              </a:rPr>
              <a:t> </a:t>
            </a:r>
            <a:r>
              <a:rPr sz="1983" b="1" spc="-6" dirty="0">
                <a:latin typeface="Calibri"/>
                <a:cs typeface="Calibri"/>
              </a:rPr>
              <a:t>вносимые</a:t>
            </a:r>
            <a:r>
              <a:rPr sz="1983" b="1" spc="-50" dirty="0">
                <a:latin typeface="Calibri"/>
                <a:cs typeface="Calibri"/>
              </a:rPr>
              <a:t> </a:t>
            </a:r>
            <a:r>
              <a:rPr sz="1983" b="1" spc="-17" dirty="0">
                <a:latin typeface="Calibri"/>
                <a:cs typeface="Calibri"/>
              </a:rPr>
              <a:t>школой</a:t>
            </a:r>
            <a:endParaRPr sz="1983" dirty="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449336" y="5974448"/>
            <a:ext cx="2870071" cy="302351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  <a:tabLst>
                <a:tab pos="391136" algn="l"/>
              </a:tabLst>
            </a:pPr>
            <a:r>
              <a:rPr sz="1873" b="1" dirty="0">
                <a:latin typeface="Calibri"/>
                <a:cs typeface="Calibri"/>
              </a:rPr>
              <a:t>1.	</a:t>
            </a:r>
            <a:r>
              <a:rPr sz="1873" b="1" spc="-17" dirty="0">
                <a:latin typeface="Calibri"/>
                <a:cs typeface="Calibri"/>
              </a:rPr>
              <a:t>Результаты</a:t>
            </a:r>
            <a:r>
              <a:rPr sz="1873" b="1" spc="-88" dirty="0">
                <a:latin typeface="Calibri"/>
                <a:cs typeface="Calibri"/>
              </a:rPr>
              <a:t> </a:t>
            </a:r>
            <a:r>
              <a:rPr sz="1873" b="1" spc="-6" dirty="0">
                <a:latin typeface="Calibri"/>
                <a:cs typeface="Calibri"/>
              </a:rPr>
              <a:t>воспитания,</a:t>
            </a:r>
            <a:endParaRPr sz="1873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449337" y="6259916"/>
            <a:ext cx="3572545" cy="926176"/>
          </a:xfrm>
          <a:prstGeom prst="rect">
            <a:avLst/>
          </a:prstGeom>
        </p:spPr>
        <p:txBody>
          <a:bodyPr vert="horz" wrap="square" lIns="0" tIns="14693" rIns="0" bIns="0" rtlCol="0">
            <a:spAutoFit/>
          </a:bodyPr>
          <a:lstStyle/>
          <a:p>
            <a:pPr marL="13994">
              <a:spcBef>
                <a:spcPts val="116"/>
              </a:spcBef>
            </a:pPr>
            <a:r>
              <a:rPr sz="1873" b="1" dirty="0">
                <a:latin typeface="Calibri"/>
                <a:cs typeface="Calibri"/>
              </a:rPr>
              <a:t>социализации</a:t>
            </a:r>
            <a:r>
              <a:rPr sz="1873" b="1" spc="386" dirty="0">
                <a:latin typeface="Calibri"/>
                <a:cs typeface="Calibri"/>
              </a:rPr>
              <a:t> </a:t>
            </a:r>
            <a:r>
              <a:rPr sz="1873" b="1" dirty="0">
                <a:latin typeface="Calibri"/>
                <a:cs typeface="Calibri"/>
              </a:rPr>
              <a:t>и</a:t>
            </a:r>
            <a:r>
              <a:rPr sz="1873" b="1" spc="-17" dirty="0">
                <a:latin typeface="Calibri"/>
                <a:cs typeface="Calibri"/>
              </a:rPr>
              <a:t> </a:t>
            </a:r>
            <a:r>
              <a:rPr sz="1873" b="1" spc="-6" dirty="0">
                <a:latin typeface="Calibri"/>
                <a:cs typeface="Calibri"/>
              </a:rPr>
              <a:t>саморазвития</a:t>
            </a:r>
            <a:endParaRPr sz="1873">
              <a:latin typeface="Calibri"/>
              <a:cs typeface="Calibri"/>
            </a:endParaRPr>
          </a:p>
          <a:p>
            <a:pPr marL="88863" marR="5598" indent="-57375">
              <a:spcBef>
                <a:spcPts val="66"/>
              </a:spcBef>
            </a:pPr>
            <a:r>
              <a:rPr sz="1983" b="1" dirty="0">
                <a:solidFill>
                  <a:srgbClr val="0D0D0D"/>
                </a:solidFill>
                <a:latin typeface="Calibri"/>
                <a:cs typeface="Calibri"/>
              </a:rPr>
              <a:t>2.</a:t>
            </a:r>
            <a:r>
              <a:rPr sz="1983" b="1" spc="-5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Воспитательная</a:t>
            </a:r>
            <a:r>
              <a:rPr sz="1983" b="1" spc="-72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деятельность </a:t>
            </a:r>
            <a:r>
              <a:rPr sz="1983" b="1" spc="-430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педагогов</a:t>
            </a:r>
            <a:endParaRPr sz="1983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559120" y="5976464"/>
            <a:ext cx="4524105" cy="1201507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251894" indent="-238600">
              <a:lnSpc>
                <a:spcPts val="2182"/>
              </a:lnSpc>
              <a:spcBef>
                <a:spcPts val="110"/>
              </a:spcBef>
              <a:buClr>
                <a:srgbClr val="0D0D0D"/>
              </a:buClr>
              <a:buAutoNum type="arabicPeriod" startAt="3"/>
              <a:tabLst>
                <a:tab pos="252594" algn="l"/>
              </a:tabLst>
            </a:pPr>
            <a:r>
              <a:rPr sz="1873" b="1" spc="-11" dirty="0">
                <a:latin typeface="Calibri"/>
                <a:cs typeface="Calibri"/>
              </a:rPr>
              <a:t>Управление</a:t>
            </a:r>
            <a:r>
              <a:rPr sz="1873" b="1" spc="-39" dirty="0">
                <a:latin typeface="Calibri"/>
                <a:cs typeface="Calibri"/>
              </a:rPr>
              <a:t> </a:t>
            </a:r>
            <a:r>
              <a:rPr sz="1873" b="1" spc="-6" dirty="0">
                <a:latin typeface="Calibri"/>
                <a:cs typeface="Calibri"/>
              </a:rPr>
              <a:t>воспитательным</a:t>
            </a:r>
            <a:r>
              <a:rPr sz="1873" b="1" spc="386" dirty="0">
                <a:latin typeface="Calibri"/>
                <a:cs typeface="Calibri"/>
              </a:rPr>
              <a:t> </a:t>
            </a:r>
            <a:r>
              <a:rPr sz="1873" b="1" spc="-11" dirty="0">
                <a:latin typeface="Calibri"/>
                <a:cs typeface="Calibri"/>
              </a:rPr>
              <a:t>процессом</a:t>
            </a:r>
            <a:endParaRPr sz="1873" dirty="0">
              <a:latin typeface="Calibri"/>
              <a:cs typeface="Calibri"/>
            </a:endParaRPr>
          </a:p>
          <a:p>
            <a:pPr marL="265888" indent="-252594">
              <a:lnSpc>
                <a:spcPts val="2314"/>
              </a:lnSpc>
              <a:buAutoNum type="arabicPeriod" startAt="3"/>
              <a:tabLst>
                <a:tab pos="266588" algn="l"/>
              </a:tabLst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Ресурсное</a:t>
            </a:r>
            <a:r>
              <a:rPr sz="1983" b="1" spc="-5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обеспечение</a:t>
            </a:r>
            <a:endParaRPr sz="1983" dirty="0">
              <a:latin typeface="Calibri"/>
              <a:cs typeface="Calibri"/>
            </a:endParaRPr>
          </a:p>
          <a:p>
            <a:pPr marL="13994">
              <a:spcBef>
                <a:spcPts val="6"/>
              </a:spcBef>
            </a:pPr>
            <a:r>
              <a:rPr sz="1983" b="1" spc="-6" dirty="0">
                <a:solidFill>
                  <a:srgbClr val="0D0D0D"/>
                </a:solidFill>
                <a:latin typeface="Calibri"/>
                <a:cs typeface="Calibri"/>
              </a:rPr>
              <a:t>воспитательного</a:t>
            </a:r>
            <a:endParaRPr sz="1983" dirty="0">
              <a:latin typeface="Calibri"/>
              <a:cs typeface="Calibri"/>
            </a:endParaRPr>
          </a:p>
          <a:p>
            <a:pPr marL="70670"/>
            <a:r>
              <a:rPr sz="1983" b="1" spc="-11" dirty="0">
                <a:solidFill>
                  <a:srgbClr val="0D0D0D"/>
                </a:solidFill>
                <a:latin typeface="Calibri"/>
                <a:cs typeface="Calibri"/>
              </a:rPr>
              <a:t>процесса</a:t>
            </a:r>
            <a:endParaRPr sz="1983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493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908" y="232731"/>
            <a:ext cx="8689975" cy="78477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Примерная программа </a:t>
            </a:r>
            <a:r>
              <a:rPr lang="ru-RU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воспитания</a:t>
            </a:r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242" y="919275"/>
            <a:ext cx="8689975" cy="4794530"/>
          </a:xfrm>
        </p:spPr>
        <p:txBody>
          <a:bodyPr>
            <a:normAutofit/>
          </a:bodyPr>
          <a:lstStyle/>
          <a:p>
            <a:r>
              <a:rPr lang="ru-RU" dirty="0" smtClean="0"/>
              <a:t>К программе разработаны методические рекомендации </a:t>
            </a:r>
            <a:r>
              <a:rPr lang="ru-RU" sz="1400" dirty="0" smtClean="0"/>
              <a:t>(</a:t>
            </a:r>
            <a:r>
              <a:rPr lang="en-US" sz="1600" dirty="0">
                <a:hlinkClick r:id="rId2"/>
              </a:rPr>
              <a:t>http://form.instrao.ru/bitrix/documents/</a:t>
            </a:r>
            <a:r>
              <a:rPr lang="ru-RU" sz="1600" dirty="0">
                <a:hlinkClick r:id="rId2"/>
              </a:rPr>
              <a:t>Методическое%20пособие%20Воспитание%20в%20современной%20школе.</a:t>
            </a:r>
            <a:r>
              <a:rPr lang="en-US" sz="1600" dirty="0">
                <a:hlinkClick r:id="rId2"/>
              </a:rPr>
              <a:t>pdf</a:t>
            </a:r>
            <a:r>
              <a:rPr lang="ru-RU" sz="1600" dirty="0"/>
              <a:t> </a:t>
            </a:r>
            <a:r>
              <a:rPr lang="ru-RU" sz="1400" dirty="0" smtClean="0"/>
              <a:t>)</a:t>
            </a:r>
          </a:p>
          <a:p>
            <a:r>
              <a:rPr lang="ru-RU" dirty="0" smtClean="0"/>
              <a:t>и сборник  разработок модулей программы воспитания </a:t>
            </a:r>
            <a:r>
              <a:rPr lang="ru-RU" dirty="0"/>
              <a:t>(</a:t>
            </a:r>
            <a:r>
              <a:rPr lang="ru-RU" u="sng" dirty="0">
                <a:hlinkClick r:id="rId3"/>
              </a:rPr>
              <a:t>http://form.instrao.ru/examples.php</a:t>
            </a:r>
            <a:r>
              <a:rPr lang="ru-RU" u="sng" dirty="0"/>
              <a:t>)</a:t>
            </a:r>
          </a:p>
          <a:p>
            <a:endParaRPr lang="ru-RU" sz="1983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2857" t="23969" r="62551" b="14535"/>
          <a:stretch/>
        </p:blipFill>
        <p:spPr>
          <a:xfrm rot="435460">
            <a:off x="6183546" y="2996998"/>
            <a:ext cx="2384629" cy="33543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6667" t="16297" r="37500" b="22963"/>
          <a:stretch/>
        </p:blipFill>
        <p:spPr>
          <a:xfrm rot="20915938">
            <a:off x="2601083" y="3078496"/>
            <a:ext cx="2502042" cy="3309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6337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700" y="9851"/>
            <a:ext cx="320548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spc="30" dirty="0">
                <a:solidFill>
                  <a:srgbClr val="1B1B1B"/>
                </a:solidFill>
                <a:latin typeface="Tahoma"/>
                <a:cs typeface="Tahoma"/>
              </a:rPr>
              <a:t>Оставайтесь</a:t>
            </a:r>
            <a:r>
              <a:rPr sz="1600" spc="-85" dirty="0">
                <a:solidFill>
                  <a:srgbClr val="1B1B1B"/>
                </a:solidFill>
                <a:latin typeface="Tahoma"/>
                <a:cs typeface="Tahoma"/>
              </a:rPr>
              <a:t> </a:t>
            </a:r>
            <a:r>
              <a:rPr sz="1600" spc="40" dirty="0">
                <a:solidFill>
                  <a:srgbClr val="1B1B1B"/>
                </a:solidFill>
                <a:latin typeface="Tahoma"/>
                <a:cs typeface="Tahoma"/>
              </a:rPr>
              <a:t>классным</a:t>
            </a:r>
            <a:r>
              <a:rPr sz="1600" spc="50" dirty="0">
                <a:solidFill>
                  <a:srgbClr val="1B1B1B"/>
                </a:solidFill>
                <a:latin typeface="Tahoma"/>
                <a:cs typeface="Tahoma"/>
              </a:rPr>
              <a:t>и</a:t>
            </a:r>
            <a:r>
              <a:rPr sz="1600" spc="-85" dirty="0">
                <a:solidFill>
                  <a:srgbClr val="1B1B1B"/>
                </a:solidFill>
                <a:latin typeface="Tahoma"/>
                <a:cs typeface="Tahoma"/>
              </a:rPr>
              <a:t> </a:t>
            </a:r>
            <a:r>
              <a:rPr sz="1600" spc="-30" dirty="0">
                <a:solidFill>
                  <a:srgbClr val="1B1B1B"/>
                </a:solidFill>
                <a:latin typeface="Tahoma"/>
                <a:cs typeface="Tahoma"/>
              </a:rPr>
              <a:t>в</a:t>
            </a:r>
            <a:r>
              <a:rPr sz="1600" spc="-85" dirty="0">
                <a:solidFill>
                  <a:srgbClr val="1B1B1B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1B1B1B"/>
                </a:solidFill>
                <a:latin typeface="Tahoma"/>
                <a:cs typeface="Tahoma"/>
              </a:rPr>
              <a:t>классе</a:t>
            </a:r>
            <a:endParaRPr sz="1600" dirty="0">
              <a:latin typeface="Tahoma"/>
              <a:cs typeface="Tahom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7300" y="105000"/>
            <a:ext cx="5938520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ru-RU" sz="2800" b="1" kern="100" dirty="0" smtClean="0">
                <a:solidFill>
                  <a:srgbClr val="000000"/>
                </a:solidFill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Модуль «Классное руководство»</a:t>
            </a:r>
            <a:endParaRPr lang="ru-RU" kern="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900" y="884322"/>
            <a:ext cx="39574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kern="100" dirty="0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Работа с классным коллективом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44073" y="1604431"/>
            <a:ext cx="49482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kern="100" dirty="0" err="1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Индивидуаль</a:t>
            </a:r>
            <a:r>
              <a:rPr lang="ru-RU" sz="2000" b="1" i="1" kern="100" dirty="0" err="1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ная</a:t>
            </a:r>
            <a:r>
              <a:rPr lang="en-US" sz="2000" b="1" i="1" kern="100" dirty="0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 </a:t>
            </a:r>
            <a:r>
              <a:rPr lang="en-US" sz="2000" b="1" i="1" kern="100" dirty="0" err="1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работ</a:t>
            </a:r>
            <a:r>
              <a:rPr lang="ru-RU" sz="2000" b="1" i="1" kern="100" dirty="0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а</a:t>
            </a:r>
            <a:r>
              <a:rPr lang="en-US" sz="2000" b="1" i="1" kern="100" dirty="0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 с </a:t>
            </a:r>
            <a:r>
              <a:rPr lang="en-US" sz="2000" b="1" i="1" kern="100" dirty="0" err="1" smtClean="0">
                <a:effectLst/>
                <a:latin typeface="Liberation Serif" panose="02020603050405020304" pitchFamily="18" charset="0"/>
                <a:ea typeface="№Е"/>
                <a:cs typeface="Times New Roman" panose="02020603050405020304" pitchFamily="18" charset="0"/>
              </a:rPr>
              <a:t>обучающимися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13300" y="1120574"/>
            <a:ext cx="5464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kern="100" dirty="0" smtClean="0"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 учителями-предметниками в классе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60900" y="2088288"/>
            <a:ext cx="53467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kern="100" dirty="0" smtClean="0">
                <a:effectLst/>
                <a:latin typeface="Liberation Serif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 родителями обучающихся или их законными представителями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009" y="0"/>
            <a:ext cx="10693400" cy="1477328"/>
          </a:xfrm>
        </p:spPr>
        <p:txBody>
          <a:bodyPr/>
          <a:lstStyle/>
          <a:p>
            <a:pPr algn="ctr"/>
            <a:r>
              <a:rPr lang="ru-RU" sz="2400" b="1" dirty="0"/>
              <a:t>План работы </a:t>
            </a:r>
            <a:br>
              <a:rPr lang="ru-RU" sz="2400" b="1" dirty="0"/>
            </a:br>
            <a:r>
              <a:rPr lang="ru-RU" sz="2400" b="1" dirty="0"/>
              <a:t>РМО классных руководителей </a:t>
            </a:r>
            <a:r>
              <a:rPr lang="ru-RU" sz="2400" b="1" dirty="0" err="1"/>
              <a:t>Ирбитского</a:t>
            </a:r>
            <a:r>
              <a:rPr lang="ru-RU" sz="2400" b="1" dirty="0"/>
              <a:t> МО </a:t>
            </a:r>
            <a:br>
              <a:rPr lang="ru-RU" sz="2400" b="1" dirty="0"/>
            </a:br>
            <a:r>
              <a:rPr lang="ru-RU" sz="2400" b="1" dirty="0"/>
              <a:t>на 2021-2022 учебный год.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2991" y="2025650"/>
            <a:ext cx="9677400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Методическая тема РМО классных руководителей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«Формирование профессиональной компетентности классных руководителей в работе с обучающимися, родителями, классным коллективом»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0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РМО: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качества и эффективности системы воспитания, совершенствование форм и методов воспитания в школе посредством повышения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компетентности профессионального мастерства классных руководителей.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86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257691"/>
              </p:ext>
            </p:extLst>
          </p:nvPr>
        </p:nvGraphicFramePr>
        <p:xfrm>
          <a:off x="33482" y="16741"/>
          <a:ext cx="10604499" cy="726670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6618"/>
                <a:gridCol w="4572000"/>
                <a:gridCol w="399588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Дата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Ответственные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 2021г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«Работа классного руководителя в условиях реализации ФГОС»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(организационно-установочное)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Руководитель РМО Нищеретных Т.В.</a:t>
                      </a:r>
                      <a:endParaRPr lang="ru-RU" sz="14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2019069">
                <a:tc>
                  <a:txBody>
                    <a:bodyPr/>
                    <a:lstStyle/>
                    <a:p>
                      <a:r>
                        <a:rPr lang="ru-RU" dirty="0" smtClean="0"/>
                        <a:t>Осенние каникулы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Информационно-методический день по теме «Профессиональные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компетенции педагогов – основа качества образования»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Тема РМО: «Индивидуальная работа с обучающимися. Работа с учителями –предметниками»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Бердюгинская</a:t>
                      </a:r>
                      <a:r>
                        <a:rPr lang="ru-RU" sz="1400" dirty="0" smtClean="0">
                          <a:effectLst/>
                        </a:rPr>
                        <a:t>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«Гаевская ООШ»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Зайковская</a:t>
                      </a:r>
                      <a:r>
                        <a:rPr lang="ru-RU" sz="1400" dirty="0" smtClean="0">
                          <a:effectLst/>
                        </a:rPr>
                        <a:t> СОШ №1»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Фоминская</a:t>
                      </a:r>
                      <a:r>
                        <a:rPr lang="ru-RU" sz="1400" dirty="0" smtClean="0">
                          <a:effectLst/>
                        </a:rPr>
                        <a:t> ООШ»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МКОУ «</a:t>
                      </a:r>
                      <a:r>
                        <a:rPr lang="ru-RU" sz="1400" dirty="0" err="1" smtClean="0">
                          <a:effectLst/>
                        </a:rPr>
                        <a:t>Харловская</a:t>
                      </a:r>
                      <a:r>
                        <a:rPr lang="ru-RU" sz="1400" dirty="0" smtClean="0">
                          <a:effectLst/>
                        </a:rPr>
                        <a:t> СОШ» 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Горкинская</a:t>
                      </a:r>
                      <a:r>
                        <a:rPr lang="ru-RU" sz="1400" dirty="0" smtClean="0">
                          <a:effectLst/>
                        </a:rPr>
                        <a:t>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Дубская</a:t>
                      </a:r>
                      <a:r>
                        <a:rPr lang="ru-RU" sz="1400" dirty="0" smtClean="0">
                          <a:effectLst/>
                        </a:rPr>
                        <a:t>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МАОУ «</a:t>
                      </a:r>
                      <a:r>
                        <a:rPr lang="ru-RU" sz="1400" dirty="0" err="1" smtClean="0">
                          <a:effectLst/>
                        </a:rPr>
                        <a:t>Зайковская</a:t>
                      </a:r>
                      <a:r>
                        <a:rPr lang="ru-RU" sz="1400" dirty="0" smtClean="0">
                          <a:effectLst/>
                        </a:rPr>
                        <a:t> СОШ №2»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Стриганская</a:t>
                      </a:r>
                      <a:r>
                        <a:rPr lang="ru-RU" sz="1400" dirty="0" smtClean="0">
                          <a:effectLst/>
                        </a:rPr>
                        <a:t> ООШ»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 2021г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 «Работа классного руководителя с коллективом класса. Применение инновационных технологий в воспитательной работе. Как сделать классное дело интересным и содержательным?»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dirty="0" smtClean="0">
                          <a:effectLst/>
                        </a:rPr>
                        <a:t>МАОУ </a:t>
                      </a:r>
                      <a:r>
                        <a:rPr lang="ru-RU" sz="1400" dirty="0" err="1" smtClean="0">
                          <a:effectLst/>
                        </a:rPr>
                        <a:t>Черновская</a:t>
                      </a:r>
                      <a:r>
                        <a:rPr lang="ru-RU" sz="1400" dirty="0" smtClean="0">
                          <a:effectLst/>
                        </a:rPr>
                        <a:t> СОШ 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Чубаровская</a:t>
                      </a:r>
                      <a:r>
                        <a:rPr lang="ru-RU" sz="1400" dirty="0" smtClean="0">
                          <a:effectLst/>
                        </a:rPr>
                        <a:t> начальная школа-детский сад»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Март 2022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Информационно-методический день по теме «Обновление содержания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образования в современных условиях».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Тема РМО: «Работа классного руководителя с родителями. Роль семьи в воспитании ребёнка»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Килачевская</a:t>
                      </a:r>
                      <a:r>
                        <a:rPr lang="ru-RU" sz="1400" dirty="0" smtClean="0">
                          <a:effectLst/>
                        </a:rPr>
                        <a:t>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Киргинская</a:t>
                      </a:r>
                      <a:r>
                        <a:rPr lang="ru-RU" sz="1400" dirty="0" smtClean="0">
                          <a:effectLst/>
                        </a:rPr>
                        <a:t>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«Ключевская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Ницинская</a:t>
                      </a:r>
                      <a:r>
                        <a:rPr lang="ru-RU" sz="1400" dirty="0" smtClean="0">
                          <a:effectLst/>
                        </a:rPr>
                        <a:t> ООШ»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Осинцевская</a:t>
                      </a:r>
                      <a:r>
                        <a:rPr lang="ru-RU" sz="1400" dirty="0" smtClean="0">
                          <a:effectLst/>
                        </a:rPr>
                        <a:t> ООШ»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«Пионерская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Речкаловская</a:t>
                      </a:r>
                      <a:r>
                        <a:rPr lang="ru-RU" sz="1400" dirty="0" smtClean="0">
                          <a:effectLst/>
                        </a:rPr>
                        <a:t>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Рудновская</a:t>
                      </a:r>
                      <a:r>
                        <a:rPr lang="ru-RU" sz="1400" dirty="0" smtClean="0">
                          <a:effectLst/>
                        </a:rPr>
                        <a:t> ООШ»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«Знаменская СОШ»</a:t>
                      </a:r>
                    </a:p>
                    <a:p>
                      <a:pPr lvl="0"/>
                      <a:r>
                        <a:rPr lang="ru-RU" sz="1400" dirty="0" smtClean="0">
                          <a:effectLst/>
                        </a:rPr>
                        <a:t>МОУ «</a:t>
                      </a:r>
                      <a:r>
                        <a:rPr lang="ru-RU" sz="1400" dirty="0" err="1" smtClean="0">
                          <a:effectLst/>
                        </a:rPr>
                        <a:t>Пьянковская</a:t>
                      </a:r>
                      <a:r>
                        <a:rPr lang="ru-RU" sz="1400" dirty="0" smtClean="0">
                          <a:effectLst/>
                        </a:rPr>
                        <a:t> СОШ»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 rot="20383519">
            <a:off x="146589" y="5814484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Проект плана РМО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19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16747"/>
            <a:ext cx="10693400" cy="5569585"/>
            <a:chOff x="0" y="1216747"/>
            <a:chExt cx="10693400" cy="55695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31413" y="1216747"/>
              <a:ext cx="4184466" cy="556901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6077699"/>
              <a:ext cx="10693400" cy="708660"/>
            </a:xfrm>
            <a:custGeom>
              <a:avLst/>
              <a:gdLst/>
              <a:ahLst/>
              <a:cxnLst/>
              <a:rect l="l" t="t" r="r" b="b"/>
              <a:pathLst>
                <a:path w="10693400" h="708659">
                  <a:moveTo>
                    <a:pt x="10693400" y="708075"/>
                  </a:moveTo>
                  <a:lnTo>
                    <a:pt x="0" y="708075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708075"/>
                  </a:lnTo>
                  <a:close/>
                </a:path>
              </a:pathLst>
            </a:custGeom>
            <a:solidFill>
              <a:srgbClr val="F6F6F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6064452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69900" y="1016030"/>
            <a:ext cx="4800600" cy="46154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9600"/>
              </a:lnSpc>
              <a:spcBef>
                <a:spcPts val="95"/>
              </a:spcBef>
            </a:pPr>
            <a:r>
              <a:rPr lang="ru-RU" sz="3400" b="1" spc="240" dirty="0" smtClean="0">
                <a:latin typeface="Arial" panose="020B0604020202020204" pitchFamily="34" charset="0"/>
                <a:cs typeface="Arial" panose="020B0604020202020204" pitchFamily="34" charset="0"/>
              </a:rPr>
              <a:t>Давайте познакомимся!</a:t>
            </a:r>
            <a:br>
              <a:rPr lang="ru-RU" sz="3400" b="1" spc="24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400" b="1" spc="240" dirty="0" smtClean="0"/>
              <a:t>              </a:t>
            </a:r>
            <a:br>
              <a:rPr lang="ru-RU" sz="3400" b="1" spc="240" dirty="0" smtClean="0"/>
            </a:br>
            <a:r>
              <a:rPr lang="ru-RU" sz="3400" b="1" spc="240" dirty="0"/>
              <a:t/>
            </a:r>
            <a:br>
              <a:rPr lang="ru-RU" sz="3400" b="1" spc="240" dirty="0"/>
            </a:br>
            <a:r>
              <a:rPr lang="ru-RU" sz="3400" b="1" spc="240" dirty="0" smtClean="0"/>
              <a:t/>
            </a:r>
            <a:br>
              <a:rPr lang="ru-RU" sz="3400" b="1" spc="240" dirty="0" smtClean="0"/>
            </a:br>
            <a:r>
              <a:rPr lang="ru-RU" sz="3400" b="1" spc="240" dirty="0"/>
              <a:t> </a:t>
            </a:r>
            <a:r>
              <a:rPr lang="ru-RU" sz="3400" b="1" spc="240" dirty="0" smtClean="0"/>
              <a:t>             </a:t>
            </a:r>
            <a:r>
              <a:rPr lang="ru-RU" sz="2000" b="1" spc="240" dirty="0" smtClean="0">
                <a:latin typeface="Arial" panose="020B0604020202020204" pitchFamily="34" charset="0"/>
                <a:cs typeface="Arial" panose="020B0604020202020204" pitchFamily="34" charset="0"/>
              </a:rPr>
              <a:t>Лист регистрации</a:t>
            </a:r>
            <a:r>
              <a:rPr lang="ru-RU" sz="3400" b="1" spc="240" dirty="0"/>
              <a:t/>
            </a:r>
            <a:br>
              <a:rPr lang="ru-RU" sz="3400" b="1" spc="240" dirty="0"/>
            </a:br>
            <a:endParaRPr sz="3400" b="1" dirty="0"/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endParaRPr sz="3400" dirty="0"/>
          </a:p>
        </p:txBody>
      </p:sp>
      <p:pic>
        <p:nvPicPr>
          <p:cNvPr id="8" name="Рисунок 7" descr="http://qrcoder.ru/code/?http%3A%2F%2Fdocs.google.com%2Fspreadsheets%2Fd%2F1gJxyk0rf6LcWMM2_7fzfnTe2qeDBct2pF9ImqToA-GI%2Fedit%3Fusp%3Dsharing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2559050"/>
            <a:ext cx="1866900" cy="18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18100" y="1376337"/>
            <a:ext cx="4431665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US" sz="2800" u="sng" dirty="0">
                <a:hlinkClick r:id="rId2"/>
              </a:rPr>
              <a:t>https://www.mentimeter.com</a:t>
            </a:r>
            <a:endParaRPr lang="ru-RU"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4051301" y="2940050"/>
            <a:ext cx="5210796" cy="189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5500"/>
              </a:lnSpc>
              <a:spcBef>
                <a:spcPts val="100"/>
              </a:spcBef>
            </a:pPr>
            <a:r>
              <a:rPr lang="ru-RU" sz="3600" b="1" spc="-85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Зайдите на сайт </a:t>
            </a:r>
            <a:r>
              <a:rPr lang="en-US" sz="3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mentimeter.com</a:t>
            </a:r>
            <a:r>
              <a:rPr lang="ru-RU" sz="3600" b="1" spc="-8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2700" marR="5080" algn="ctr">
              <a:lnSpc>
                <a:spcPct val="115500"/>
              </a:lnSpc>
              <a:spcBef>
                <a:spcPts val="100"/>
              </a:spcBef>
            </a:pPr>
            <a:r>
              <a:rPr lang="ru-RU" sz="3600" b="1" spc="-85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Введите код - 95091614</a:t>
            </a:r>
            <a:endParaRPr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16007" y="6323609"/>
            <a:ext cx="213614" cy="213613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0" y="1674859"/>
            <a:ext cx="10693400" cy="4762500"/>
            <a:chOff x="0" y="1674859"/>
            <a:chExt cx="10693400" cy="4762500"/>
          </a:xfrm>
        </p:grpSpPr>
        <p:sp>
          <p:nvSpPr>
            <p:cNvPr id="6" name="object 6"/>
            <p:cNvSpPr/>
            <p:nvPr/>
          </p:nvSpPr>
          <p:spPr>
            <a:xfrm>
              <a:off x="0" y="6064453"/>
              <a:ext cx="10693400" cy="11430"/>
            </a:xfrm>
            <a:custGeom>
              <a:avLst/>
              <a:gdLst/>
              <a:ahLst/>
              <a:cxnLst/>
              <a:rect l="l" t="t" r="r" b="b"/>
              <a:pathLst>
                <a:path w="10693400" h="11429">
                  <a:moveTo>
                    <a:pt x="10693400" y="11163"/>
                  </a:moveTo>
                  <a:lnTo>
                    <a:pt x="0" y="11163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11163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96101" y="1674859"/>
              <a:ext cx="2187281" cy="4762500"/>
            </a:xfrm>
            <a:prstGeom prst="rect">
              <a:avLst/>
            </a:prstGeom>
          </p:spPr>
        </p:pic>
      </p:grpSp>
      <p:pic>
        <p:nvPicPr>
          <p:cNvPr id="10" name="Рисунок 9" descr="D:\для работы\примерные программы\РМО классных руководителей\загруженное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332" y="933518"/>
            <a:ext cx="1785938" cy="17859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682" t="14529" r="59976" b="14529"/>
          <a:stretch/>
        </p:blipFill>
        <p:spPr>
          <a:xfrm>
            <a:off x="165100" y="806450"/>
            <a:ext cx="10270669" cy="563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75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681" t="17062" r="59265" b="14529"/>
          <a:stretch/>
        </p:blipFill>
        <p:spPr>
          <a:xfrm>
            <a:off x="88900" y="1042166"/>
            <a:ext cx="10318043" cy="535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03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681" t="17062" r="59976" b="11995"/>
          <a:stretch/>
        </p:blipFill>
        <p:spPr>
          <a:xfrm>
            <a:off x="88900" y="1035050"/>
            <a:ext cx="10464981" cy="574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96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93700" y="1873250"/>
            <a:ext cx="9635921" cy="4114800"/>
          </a:xfrm>
          <a:custGeom>
            <a:avLst/>
            <a:gdLst/>
            <a:ahLst/>
            <a:cxnLst/>
            <a:rect l="l" t="t" r="r" b="b"/>
            <a:pathLst>
              <a:path w="4923790" h="2523490">
                <a:moveTo>
                  <a:pt x="4915687" y="2522994"/>
                </a:moveTo>
                <a:lnTo>
                  <a:pt x="7531" y="2522994"/>
                </a:lnTo>
                <a:lnTo>
                  <a:pt x="0" y="2515400"/>
                </a:lnTo>
                <a:lnTo>
                  <a:pt x="0" y="7594"/>
                </a:lnTo>
                <a:lnTo>
                  <a:pt x="7531" y="0"/>
                </a:lnTo>
                <a:lnTo>
                  <a:pt x="4915687" y="0"/>
                </a:lnTo>
                <a:lnTo>
                  <a:pt x="4923231" y="7594"/>
                </a:lnTo>
                <a:lnTo>
                  <a:pt x="4923231" y="8089"/>
                </a:lnTo>
                <a:lnTo>
                  <a:pt x="12001" y="8089"/>
                </a:lnTo>
                <a:lnTo>
                  <a:pt x="8077" y="12064"/>
                </a:lnTo>
                <a:lnTo>
                  <a:pt x="8077" y="2510929"/>
                </a:lnTo>
                <a:lnTo>
                  <a:pt x="12001" y="2514904"/>
                </a:lnTo>
                <a:lnTo>
                  <a:pt x="4923231" y="2514904"/>
                </a:lnTo>
                <a:lnTo>
                  <a:pt x="4923231" y="2515400"/>
                </a:lnTo>
                <a:lnTo>
                  <a:pt x="4915687" y="2522994"/>
                </a:lnTo>
                <a:close/>
              </a:path>
              <a:path w="4923790" h="2523490">
                <a:moveTo>
                  <a:pt x="4923231" y="2514904"/>
                </a:moveTo>
                <a:lnTo>
                  <a:pt x="4911229" y="2514904"/>
                </a:lnTo>
                <a:lnTo>
                  <a:pt x="4915141" y="2510929"/>
                </a:lnTo>
                <a:lnTo>
                  <a:pt x="4915141" y="12064"/>
                </a:lnTo>
                <a:lnTo>
                  <a:pt x="4911229" y="8089"/>
                </a:lnTo>
                <a:lnTo>
                  <a:pt x="4923231" y="8089"/>
                </a:lnTo>
                <a:lnTo>
                  <a:pt x="4923231" y="2514904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6064453"/>
            <a:ext cx="10693400" cy="11430"/>
          </a:xfrm>
          <a:custGeom>
            <a:avLst/>
            <a:gdLst/>
            <a:ahLst/>
            <a:cxnLst/>
            <a:rect l="l" t="t" r="r" b="b"/>
            <a:pathLst>
              <a:path w="10693400" h="11429">
                <a:moveTo>
                  <a:pt x="10693400" y="11163"/>
                </a:moveTo>
                <a:lnTo>
                  <a:pt x="0" y="11163"/>
                </a:lnTo>
                <a:lnTo>
                  <a:pt x="0" y="0"/>
                </a:lnTo>
                <a:lnTo>
                  <a:pt x="10693400" y="0"/>
                </a:lnTo>
                <a:lnTo>
                  <a:pt x="10693400" y="11163"/>
                </a:lnTo>
                <a:close/>
              </a:path>
            </a:pathLst>
          </a:custGeom>
          <a:solidFill>
            <a:srgbClr val="1B1B1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6" t="32241" r="1987" b="23219"/>
          <a:stretch/>
        </p:blipFill>
        <p:spPr bwMode="auto">
          <a:xfrm>
            <a:off x="587644" y="2122891"/>
            <a:ext cx="9220281" cy="3539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9500" y="27305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Функциональные обязанности классного руководителя разрабатываются на основе: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395793" y="1145554"/>
            <a:ext cx="7053433" cy="321907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>
              <a:spcBef>
                <a:spcPts val="110"/>
              </a:spcBef>
              <a:tabLst>
                <a:tab pos="3052120" algn="l"/>
              </a:tabLst>
            </a:pP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</a:t>
            </a:r>
            <a:r>
              <a:rPr sz="2000" spc="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закон</a:t>
            </a:r>
            <a:r>
              <a:rPr sz="2000" spc="-11" dirty="0">
                <a:solidFill>
                  <a:srgbClr val="001F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№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 304-ФЗ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sz="2000" spc="-3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sz="2000" spc="-22" dirty="0">
                <a:latin typeface="Arial" panose="020B0604020202020204" pitchFamily="34" charset="0"/>
                <a:cs typeface="Arial" panose="020B0604020202020204" pitchFamily="34" charset="0"/>
              </a:rPr>
              <a:t> июля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r>
              <a:rPr sz="2000" spc="-1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7118" y="1145554"/>
            <a:ext cx="9836548" cy="1053022"/>
          </a:xfrm>
          <a:prstGeom prst="rect">
            <a:avLst/>
          </a:prstGeom>
        </p:spPr>
        <p:txBody>
          <a:bodyPr vert="horz" wrap="square" lIns="0" tIns="433238" rIns="0" bIns="0" rtlCol="0">
            <a:spAutoFit/>
          </a:bodyPr>
          <a:lstStyle/>
          <a:p>
            <a:pPr marR="5598" indent="75568">
              <a:spcBef>
                <a:spcPts val="110"/>
              </a:spcBef>
            </a:pP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О</a:t>
            </a:r>
            <a:r>
              <a:rPr sz="2000" spc="-22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внесении изменений</a:t>
            </a:r>
            <a:r>
              <a:rPr sz="2000" spc="1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в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Федеральный</a:t>
            </a:r>
            <a:r>
              <a:rPr sz="2000" spc="28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закон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«Об</a:t>
            </a:r>
            <a:r>
              <a:rPr sz="2000" spc="6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образовании</a:t>
            </a:r>
            <a:r>
              <a:rPr sz="2000" spc="-17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в </a:t>
            </a:r>
            <a:r>
              <a:rPr sz="2000" spc="-578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Российской</a:t>
            </a:r>
            <a:r>
              <a:rPr sz="2000" spc="-39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Федерации»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по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вопросам</a:t>
            </a:r>
            <a:r>
              <a:rPr sz="2000" spc="-39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воспитания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обучающихся”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5793" y="2591880"/>
            <a:ext cx="9719198" cy="4066522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 marR="337958">
              <a:spcBef>
                <a:spcPts val="110"/>
              </a:spcBef>
              <a:tabLst>
                <a:tab pos="7648491" algn="l"/>
                <a:tab pos="8807905" algn="l"/>
              </a:tabLst>
            </a:pP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Письмо</a:t>
            </a:r>
            <a:r>
              <a:rPr sz="2000" spc="17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Министерства просвещения</a:t>
            </a:r>
            <a:r>
              <a:rPr sz="2000" spc="28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Российской Федерации	от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04.08.202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0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№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Д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Г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-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1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2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4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9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0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6</a:t>
            </a:r>
            <a:r>
              <a:rPr sz="2000" spc="22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«О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вн</a:t>
            </a:r>
            <a:r>
              <a:rPr sz="2000" spc="-44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е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д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р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ени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и</a:t>
            </a:r>
            <a:r>
              <a:rPr sz="2000" spc="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пр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и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м</a:t>
            </a:r>
            <a:r>
              <a:rPr sz="2000" spc="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е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рной	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програ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м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мы  воспитания»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289">
              <a:lnSpc>
                <a:spcPts val="3168"/>
              </a:lnSpc>
              <a:spcBef>
                <a:spcPts val="1052"/>
              </a:spcBef>
            </a:pP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</a:rPr>
              <a:t>Распоряжение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Правительства</a:t>
            </a:r>
            <a:r>
              <a:rPr sz="2000" spc="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Российской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Федерации</a:t>
            </a:r>
            <a:r>
              <a:rPr sz="2000" spc="1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от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12.11.2020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289" marR="159533">
              <a:lnSpc>
                <a:spcPts val="3173"/>
              </a:lnSpc>
              <a:spcBef>
                <a:spcPts val="99"/>
              </a:spcBef>
            </a:pP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</a:rPr>
              <a:t>№2945-Р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Об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утверждении</a:t>
            </a:r>
            <a:r>
              <a:rPr sz="2000" spc="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плана мероприятий</a:t>
            </a:r>
            <a:r>
              <a:rPr sz="2000" spc="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по</a:t>
            </a:r>
            <a:r>
              <a:rPr sz="2000" spc="-17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реализации</a:t>
            </a:r>
            <a:r>
              <a:rPr sz="2000" spc="28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в </a:t>
            </a:r>
            <a:r>
              <a:rPr sz="2000" spc="-584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2021-2025 </a:t>
            </a:r>
            <a:r>
              <a:rPr sz="2000" spc="-22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годах</a:t>
            </a:r>
            <a:r>
              <a:rPr sz="2000" spc="-17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Стратегии</a:t>
            </a:r>
            <a:r>
              <a:rPr sz="2000" spc="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развития</a:t>
            </a:r>
            <a:r>
              <a:rPr sz="2000" spc="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воспитания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в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Российской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  <a:hlinkClick r:id="rId4"/>
            </a:endParaRPr>
          </a:p>
          <a:p>
            <a:pPr marL="27289">
              <a:lnSpc>
                <a:spcPts val="3069"/>
              </a:lnSpc>
            </a:pP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Федерации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на</a:t>
            </a:r>
            <a:r>
              <a:rPr sz="2000" spc="-17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период</a:t>
            </a:r>
            <a:r>
              <a:rPr sz="2000" spc="-22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17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до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2025</a:t>
            </a:r>
            <a:r>
              <a:rPr sz="2000" spc="-22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года</a:t>
            </a:r>
            <a:r>
              <a:rPr sz="2000" spc="-22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289" marR="648628">
              <a:spcBef>
                <a:spcPts val="926"/>
              </a:spcBef>
              <a:tabLst>
                <a:tab pos="2632296" algn="l"/>
              </a:tabLst>
            </a:pP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Министерства просвещения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Российской</a:t>
            </a:r>
            <a:r>
              <a:rPr sz="2000" spc="-2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Федерации</a:t>
            </a:r>
            <a:r>
              <a:rPr sz="2000" spc="2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</a:rPr>
              <a:t>11.12.2020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</a:rPr>
              <a:t>№712	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«О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внесении изменений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в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некоторые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федеральные</a:t>
            </a:r>
            <a:r>
              <a:rPr sz="2000" spc="22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spc="-17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государственные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образовательные стандарты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общего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образования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по</a:t>
            </a:r>
            <a:r>
              <a:rPr sz="2000" spc="6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вопросам</a:t>
            </a:r>
            <a:r>
              <a:rPr sz="2000" spc="-22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spc="-6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воспитания</a:t>
            </a:r>
            <a:r>
              <a:rPr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</a:t>
            </a:r>
            <a:r>
              <a:rPr sz="2000" spc="-1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обучающихся»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36700" y="169420"/>
            <a:ext cx="70872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9690">
              <a:lnSpc>
                <a:spcPct val="100000"/>
              </a:lnSpc>
              <a:spcBef>
                <a:spcPts val="145"/>
              </a:spcBef>
              <a:tabLst>
                <a:tab pos="1007744" algn="l"/>
                <a:tab pos="2259330" algn="l"/>
              </a:tabLst>
            </a:pPr>
            <a:r>
              <a:rPr lang="ru-RU" sz="3600" spc="-5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Рабочая программа воспитания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5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451101" y="2910"/>
            <a:ext cx="7933826" cy="712270"/>
          </a:xfrm>
          <a:custGeom>
            <a:avLst/>
            <a:gdLst/>
            <a:ahLst/>
            <a:cxnLst/>
            <a:rect l="l" t="t" r="r" b="b"/>
            <a:pathLst>
              <a:path w="6562725" h="646430">
                <a:moveTo>
                  <a:pt x="0" y="646328"/>
                </a:moveTo>
                <a:lnTo>
                  <a:pt x="6562216" y="646328"/>
                </a:lnTo>
                <a:lnTo>
                  <a:pt x="6562216" y="0"/>
                </a:lnTo>
                <a:lnTo>
                  <a:pt x="0" y="0"/>
                </a:lnTo>
                <a:lnTo>
                  <a:pt x="0" y="646328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endParaRPr sz="1983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79700" y="22669"/>
            <a:ext cx="7629520" cy="624426"/>
          </a:xfrm>
          <a:prstGeom prst="rect">
            <a:avLst/>
          </a:prstGeom>
        </p:spPr>
        <p:txBody>
          <a:bodyPr vert="horz" wrap="square" lIns="0" tIns="13994" rIns="0" bIns="0" rtlCol="0">
            <a:spAutoFit/>
          </a:bodyPr>
          <a:lstStyle/>
          <a:p>
            <a:pPr marL="13994" marR="5598">
              <a:spcBef>
                <a:spcPts val="110"/>
              </a:spcBef>
            </a:pPr>
            <a:r>
              <a:rPr sz="198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sz="1983" spc="-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внесении </a:t>
            </a:r>
            <a:r>
              <a:rPr sz="198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изменений в </a:t>
            </a:r>
            <a:r>
              <a:rPr sz="1983" spc="-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</a:t>
            </a:r>
            <a:r>
              <a:rPr sz="1983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 </a:t>
            </a:r>
            <a:r>
              <a:rPr sz="198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образовании </a:t>
            </a:r>
            <a:r>
              <a:rPr sz="1983" spc="-43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8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sz="1983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Российской</a:t>
            </a:r>
            <a:r>
              <a:rPr sz="1983" spc="-3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83" spc="-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Федерации»</a:t>
            </a:r>
            <a:r>
              <a:rPr sz="1983" spc="-3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83" spc="-11" dirty="0"/>
              <a:t>(ФЗ</a:t>
            </a:r>
            <a:r>
              <a:rPr sz="1983" dirty="0"/>
              <a:t> №</a:t>
            </a:r>
            <a:r>
              <a:rPr sz="1983" spc="6" dirty="0"/>
              <a:t> </a:t>
            </a:r>
            <a:r>
              <a:rPr sz="1983" spc="-11" dirty="0"/>
              <a:t>304-ФЗ</a:t>
            </a:r>
            <a:r>
              <a:rPr sz="1983" spc="11" dirty="0"/>
              <a:t> </a:t>
            </a:r>
            <a:r>
              <a:rPr sz="1983" spc="-6" dirty="0"/>
              <a:t>от</a:t>
            </a:r>
            <a:r>
              <a:rPr sz="1983" spc="6" dirty="0"/>
              <a:t> </a:t>
            </a:r>
            <a:r>
              <a:rPr sz="1983" dirty="0"/>
              <a:t>31 </a:t>
            </a:r>
            <a:r>
              <a:rPr sz="1983" spc="-11" dirty="0"/>
              <a:t>июля</a:t>
            </a:r>
            <a:r>
              <a:rPr sz="1983" dirty="0"/>
              <a:t> 2020</a:t>
            </a:r>
            <a:r>
              <a:rPr sz="1983" spc="-6" dirty="0"/>
              <a:t> </a:t>
            </a:r>
            <a:r>
              <a:rPr sz="1983" dirty="0">
                <a:latin typeface="Calibri"/>
                <a:cs typeface="Calibri"/>
              </a:rPr>
              <a:t>г)</a:t>
            </a:r>
          </a:p>
        </p:txBody>
      </p:sp>
      <p:sp>
        <p:nvSpPr>
          <p:cNvPr id="5" name="object 5"/>
          <p:cNvSpPr/>
          <p:nvPr/>
        </p:nvSpPr>
        <p:spPr>
          <a:xfrm>
            <a:off x="7906115" y="2492944"/>
            <a:ext cx="55974" cy="16792"/>
          </a:xfrm>
          <a:custGeom>
            <a:avLst/>
            <a:gdLst/>
            <a:ahLst/>
            <a:cxnLst/>
            <a:rect l="l" t="t" r="r" b="b"/>
            <a:pathLst>
              <a:path w="50800" h="15239">
                <a:moveTo>
                  <a:pt x="50292" y="0"/>
                </a:moveTo>
                <a:lnTo>
                  <a:pt x="0" y="0"/>
                </a:lnTo>
                <a:lnTo>
                  <a:pt x="0" y="15239"/>
                </a:lnTo>
                <a:lnTo>
                  <a:pt x="50292" y="15239"/>
                </a:lnTo>
                <a:lnTo>
                  <a:pt x="502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983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590936"/>
              </p:ext>
            </p:extLst>
          </p:nvPr>
        </p:nvGraphicFramePr>
        <p:xfrm>
          <a:off x="316940" y="922032"/>
          <a:ext cx="10231359" cy="585376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187887"/>
                <a:gridCol w="4252629"/>
                <a:gridCol w="3790843"/>
              </a:tblGrid>
              <a:tr h="1293001">
                <a:tc>
                  <a:txBody>
                    <a:bodyPr/>
                    <a:lstStyle/>
                    <a:p>
                      <a:pPr marL="58419" marR="39370">
                        <a:lnSpc>
                          <a:spcPts val="2090"/>
                        </a:lnSpc>
                      </a:pPr>
                      <a:r>
                        <a:rPr sz="2000" spc="-5" dirty="0"/>
                        <a:t>Статья</a:t>
                      </a:r>
                      <a:r>
                        <a:rPr sz="2000" spc="-10" dirty="0"/>
                        <a:t> </a:t>
                      </a:r>
                      <a:r>
                        <a:rPr sz="2000" dirty="0"/>
                        <a:t>2,</a:t>
                      </a:r>
                      <a:r>
                        <a:rPr sz="2000" spc="370" dirty="0"/>
                        <a:t> </a:t>
                      </a:r>
                      <a:r>
                        <a:rPr sz="2000" spc="-5" dirty="0"/>
                        <a:t>пункт</a:t>
                      </a:r>
                      <a:r>
                        <a:rPr sz="2000" spc="-15" dirty="0"/>
                        <a:t> </a:t>
                      </a:r>
                      <a:r>
                        <a:rPr sz="2000" dirty="0"/>
                        <a:t>2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 marR="103505" algn="ctr">
                        <a:lnSpc>
                          <a:spcPts val="2090"/>
                        </a:lnSpc>
                      </a:pPr>
                      <a:r>
                        <a:rPr sz="2000" dirty="0"/>
                        <a:t>изменена</a:t>
                      </a:r>
                      <a:r>
                        <a:rPr sz="2000" spc="-45" dirty="0"/>
                        <a:t> </a:t>
                      </a:r>
                      <a:r>
                        <a:rPr sz="2000" spc="-10" dirty="0"/>
                        <a:t>трактовка</a:t>
                      </a:r>
                      <a:r>
                        <a:rPr sz="2000" spc="-20" dirty="0"/>
                        <a:t> </a:t>
                      </a:r>
                      <a:r>
                        <a:rPr sz="2000" spc="-5" dirty="0"/>
                        <a:t>понятия</a:t>
                      </a:r>
                      <a:endParaRPr sz="2000"/>
                    </a:p>
                    <a:p>
                      <a:pPr marR="104139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spc="-5" dirty="0"/>
                        <a:t>«воспитание»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ts val="2090"/>
                        </a:lnSpc>
                      </a:pPr>
                      <a:r>
                        <a:rPr sz="2000" spc="-10" dirty="0"/>
                        <a:t>Подчеркнута</a:t>
                      </a:r>
                      <a:r>
                        <a:rPr sz="2000" spc="-5" dirty="0"/>
                        <a:t> </a:t>
                      </a:r>
                      <a:r>
                        <a:rPr sz="2000" spc="-10" dirty="0"/>
                        <a:t>роль</a:t>
                      </a:r>
                      <a:r>
                        <a:rPr sz="2000" spc="385" dirty="0"/>
                        <a:t> </a:t>
                      </a:r>
                      <a:r>
                        <a:rPr sz="2000" spc="-10" dirty="0"/>
                        <a:t>гражданского</a:t>
                      </a:r>
                      <a:endParaRPr sz="2000"/>
                    </a:p>
                    <a:p>
                      <a:pPr marL="59690" marR="34925">
                        <a:lnSpc>
                          <a:spcPct val="107000"/>
                        </a:lnSpc>
                        <a:spcBef>
                          <a:spcPts val="5"/>
                        </a:spcBef>
                      </a:pPr>
                      <a:r>
                        <a:rPr sz="2000" dirty="0"/>
                        <a:t>и </a:t>
                      </a:r>
                      <a:r>
                        <a:rPr sz="2000" spc="-10" dirty="0"/>
                        <a:t>патриотического</a:t>
                      </a:r>
                      <a:r>
                        <a:rPr sz="2000" spc="-5" dirty="0"/>
                        <a:t> </a:t>
                      </a:r>
                      <a:r>
                        <a:rPr sz="2000" dirty="0"/>
                        <a:t>и </a:t>
                      </a:r>
                      <a:r>
                        <a:rPr sz="2000" spc="-5" dirty="0"/>
                        <a:t>воспитания. </a:t>
                      </a:r>
                      <a:r>
                        <a:rPr sz="2000" spc="-395" dirty="0"/>
                        <a:t> </a:t>
                      </a:r>
                      <a:r>
                        <a:rPr sz="2000" spc="-10" dirty="0"/>
                        <a:t>Подчеркнут </a:t>
                      </a:r>
                      <a:r>
                        <a:rPr sz="2000" spc="-5" dirty="0"/>
                        <a:t>деятельностный </a:t>
                      </a:r>
                      <a:r>
                        <a:rPr sz="2000" dirty="0"/>
                        <a:t> </a:t>
                      </a:r>
                      <a:r>
                        <a:rPr sz="2000" spc="-5" dirty="0"/>
                        <a:t>характер</a:t>
                      </a:r>
                      <a:r>
                        <a:rPr sz="2000" spc="-20" dirty="0"/>
                        <a:t> </a:t>
                      </a:r>
                      <a:r>
                        <a:rPr sz="2000" spc="-10" dirty="0"/>
                        <a:t>воспит.</a:t>
                      </a:r>
                      <a:r>
                        <a:rPr sz="2000" spc="-30" dirty="0"/>
                        <a:t> </a:t>
                      </a:r>
                      <a:r>
                        <a:rPr sz="2000" spc="-10" dirty="0"/>
                        <a:t>процесса.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435735">
                <a:tc>
                  <a:txBody>
                    <a:bodyPr/>
                    <a:lstStyle/>
                    <a:p>
                      <a:pPr marL="58419" marR="39370">
                        <a:lnSpc>
                          <a:spcPts val="2095"/>
                        </a:lnSpc>
                      </a:pPr>
                      <a:r>
                        <a:rPr sz="2000" spc="-5" dirty="0"/>
                        <a:t>Статья </a:t>
                      </a:r>
                      <a:r>
                        <a:rPr sz="2000" dirty="0"/>
                        <a:t>2,</a:t>
                      </a:r>
                      <a:r>
                        <a:rPr sz="2000" spc="375" dirty="0"/>
                        <a:t> </a:t>
                      </a:r>
                      <a:r>
                        <a:rPr sz="2000" spc="-5" dirty="0"/>
                        <a:t>пункт</a:t>
                      </a:r>
                      <a:r>
                        <a:rPr sz="2000" spc="-20" dirty="0"/>
                        <a:t> </a:t>
                      </a:r>
                      <a:r>
                        <a:rPr sz="2000" dirty="0"/>
                        <a:t>9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4139" algn="ctr">
                        <a:lnSpc>
                          <a:spcPts val="2095"/>
                        </a:lnSpc>
                      </a:pPr>
                      <a:r>
                        <a:rPr sz="2000" dirty="0"/>
                        <a:t>изменена</a:t>
                      </a:r>
                      <a:r>
                        <a:rPr sz="2000" spc="-40" dirty="0"/>
                        <a:t> </a:t>
                      </a:r>
                      <a:r>
                        <a:rPr sz="2000" spc="-10" dirty="0"/>
                        <a:t>трактовка</a:t>
                      </a:r>
                      <a:r>
                        <a:rPr sz="2000" spc="-30" dirty="0"/>
                        <a:t> </a:t>
                      </a:r>
                      <a:r>
                        <a:rPr sz="2000" spc="-5" dirty="0"/>
                        <a:t>понятия</a:t>
                      </a:r>
                      <a:endParaRPr sz="2000"/>
                    </a:p>
                    <a:p>
                      <a:pPr marL="635" marR="10350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spc="-5" dirty="0"/>
                        <a:t>«образовательная</a:t>
                      </a:r>
                      <a:r>
                        <a:rPr sz="2000" spc="-30" dirty="0"/>
                        <a:t> </a:t>
                      </a:r>
                      <a:r>
                        <a:rPr sz="2000" spc="-5" dirty="0"/>
                        <a:t>программа»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ts val="2095"/>
                        </a:lnSpc>
                      </a:pPr>
                      <a:r>
                        <a:rPr sz="2000" dirty="0"/>
                        <a:t>В</a:t>
                      </a:r>
                      <a:r>
                        <a:rPr sz="2000" spc="-10" dirty="0"/>
                        <a:t> структуру</a:t>
                      </a:r>
                      <a:r>
                        <a:rPr sz="2000" spc="-25" dirty="0"/>
                        <a:t> </a:t>
                      </a:r>
                      <a:r>
                        <a:rPr sz="2000" spc="-5" dirty="0"/>
                        <a:t>образовательной</a:t>
                      </a:r>
                      <a:endParaRPr sz="2000"/>
                    </a:p>
                    <a:p>
                      <a:pPr marL="59690" marR="568325">
                        <a:lnSpc>
                          <a:spcPct val="107200"/>
                        </a:lnSpc>
                      </a:pPr>
                      <a:r>
                        <a:rPr sz="2000" spc="-5" dirty="0"/>
                        <a:t>программы</a:t>
                      </a:r>
                      <a:r>
                        <a:rPr sz="2000" spc="-25" dirty="0"/>
                        <a:t> </a:t>
                      </a:r>
                      <a:r>
                        <a:rPr sz="2000" dirty="0"/>
                        <a:t>в</a:t>
                      </a:r>
                      <a:r>
                        <a:rPr sz="2000" spc="-15" dirty="0"/>
                        <a:t> </a:t>
                      </a:r>
                      <a:r>
                        <a:rPr sz="2000" spc="-5" dirty="0"/>
                        <a:t>обязательном </a:t>
                      </a:r>
                      <a:r>
                        <a:rPr sz="2000" spc="-395" dirty="0"/>
                        <a:t> </a:t>
                      </a:r>
                      <a:r>
                        <a:rPr sz="2000" spc="-10" dirty="0"/>
                        <a:t>порядке</a:t>
                      </a:r>
                      <a:r>
                        <a:rPr sz="2000" spc="-30" dirty="0"/>
                        <a:t> </a:t>
                      </a:r>
                      <a:r>
                        <a:rPr sz="2000" spc="-10" dirty="0"/>
                        <a:t>должна </a:t>
                      </a:r>
                      <a:r>
                        <a:rPr sz="2000" spc="-20" dirty="0"/>
                        <a:t>входить</a:t>
                      </a:r>
                      <a:endParaRPr sz="2000"/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2000" u="sng" dirty="0">
                          <a:uFill>
                            <a:solidFill>
                              <a:srgbClr val="17375E"/>
                            </a:solidFill>
                          </a:uFill>
                        </a:rPr>
                        <a:t>рабочая</a:t>
                      </a:r>
                      <a:r>
                        <a:rPr sz="2000" u="sng" spc="-25" dirty="0">
                          <a:uFill>
                            <a:solidFill>
                              <a:srgbClr val="17375E"/>
                            </a:solidFill>
                          </a:uFill>
                        </a:rPr>
                        <a:t> </a:t>
                      </a:r>
                      <a:r>
                        <a:rPr sz="2000" u="sng" spc="-5" dirty="0">
                          <a:uFill>
                            <a:solidFill>
                              <a:srgbClr val="17375E"/>
                            </a:solidFill>
                          </a:uFill>
                        </a:rPr>
                        <a:t>программа</a:t>
                      </a:r>
                      <a:r>
                        <a:rPr sz="2000" u="sng" spc="-25" dirty="0">
                          <a:uFill>
                            <a:solidFill>
                              <a:srgbClr val="17375E"/>
                            </a:solidFill>
                          </a:uFill>
                        </a:rPr>
                        <a:t> </a:t>
                      </a:r>
                      <a:r>
                        <a:rPr sz="2000" u="sng" dirty="0">
                          <a:uFill>
                            <a:solidFill>
                              <a:srgbClr val="17375E"/>
                            </a:solidFill>
                          </a:uFill>
                        </a:rPr>
                        <a:t>воспитания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948178">
                <a:tc>
                  <a:txBody>
                    <a:bodyPr/>
                    <a:lstStyle/>
                    <a:p>
                      <a:pPr marL="58419" marR="39370">
                        <a:lnSpc>
                          <a:spcPts val="2095"/>
                        </a:lnSpc>
                      </a:pPr>
                      <a:r>
                        <a:rPr sz="2000" spc="-5" dirty="0"/>
                        <a:t>Статья</a:t>
                      </a:r>
                      <a:r>
                        <a:rPr sz="2000" spc="-15" dirty="0"/>
                        <a:t> </a:t>
                      </a:r>
                      <a:r>
                        <a:rPr sz="2000" spc="-5" dirty="0"/>
                        <a:t>2,пункт10</a:t>
                      </a:r>
                      <a:endParaRPr sz="2000"/>
                    </a:p>
                    <a:p>
                      <a:pPr marR="39370">
                        <a:lnSpc>
                          <a:spcPct val="100000"/>
                        </a:lnSpc>
                      </a:pPr>
                      <a:endParaRPr sz="2000"/>
                    </a:p>
                    <a:p>
                      <a:pPr marR="39370">
                        <a:lnSpc>
                          <a:spcPct val="100000"/>
                        </a:lnSpc>
                      </a:pPr>
                      <a:endParaRPr sz="2000"/>
                    </a:p>
                    <a:p>
                      <a:pPr marR="3937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600"/>
                    </a:p>
                    <a:p>
                      <a:pPr marL="58419" marR="264160">
                        <a:lnSpc>
                          <a:spcPct val="106800"/>
                        </a:lnSpc>
                      </a:pPr>
                      <a:r>
                        <a:rPr sz="2000" spc="-5" dirty="0"/>
                        <a:t>Статья12,пункт</a:t>
                      </a:r>
                      <a:r>
                        <a:rPr sz="2000" spc="-50" dirty="0"/>
                        <a:t> </a:t>
                      </a:r>
                      <a:r>
                        <a:rPr sz="2000" dirty="0"/>
                        <a:t>9 </a:t>
                      </a:r>
                      <a:r>
                        <a:rPr sz="2000" spc="-395" dirty="0"/>
                        <a:t> </a:t>
                      </a:r>
                      <a:r>
                        <a:rPr sz="2000" dirty="0"/>
                        <a:t>(для</a:t>
                      </a:r>
                      <a:r>
                        <a:rPr sz="2000" spc="5" dirty="0"/>
                        <a:t> </a:t>
                      </a:r>
                      <a:r>
                        <a:rPr sz="2000" spc="-10" dirty="0"/>
                        <a:t>СПО)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3505" algn="ctr">
                        <a:lnSpc>
                          <a:spcPts val="2095"/>
                        </a:lnSpc>
                      </a:pPr>
                      <a:r>
                        <a:rPr sz="2000" dirty="0"/>
                        <a:t>изменена</a:t>
                      </a:r>
                      <a:r>
                        <a:rPr sz="2000" spc="-50" dirty="0"/>
                        <a:t> </a:t>
                      </a:r>
                      <a:r>
                        <a:rPr sz="2000" spc="-10" dirty="0"/>
                        <a:t>трактовка</a:t>
                      </a:r>
                      <a:endParaRPr sz="2000"/>
                    </a:p>
                    <a:p>
                      <a:pPr marR="10350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spc="-5" dirty="0"/>
                        <a:t>«примерная</a:t>
                      </a:r>
                      <a:r>
                        <a:rPr sz="2000" spc="-50" dirty="0"/>
                        <a:t> </a:t>
                      </a:r>
                      <a:r>
                        <a:rPr sz="2000" dirty="0"/>
                        <a:t>основная</a:t>
                      </a:r>
                      <a:endParaRPr sz="2000"/>
                    </a:p>
                    <a:p>
                      <a:pPr marL="635" marR="10350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spc="-5" dirty="0"/>
                        <a:t>образовательная</a:t>
                      </a:r>
                      <a:r>
                        <a:rPr sz="2000" spc="-50" dirty="0"/>
                        <a:t> </a:t>
                      </a:r>
                      <a:r>
                        <a:rPr sz="2000" spc="-5" dirty="0"/>
                        <a:t>программа»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ts val="2095"/>
                        </a:lnSpc>
                        <a:tabLst>
                          <a:tab pos="748665" algn="l"/>
                          <a:tab pos="2260600" algn="l"/>
                        </a:tabLst>
                      </a:pPr>
                      <a:r>
                        <a:rPr sz="2000" dirty="0"/>
                        <a:t>В	</a:t>
                      </a:r>
                      <a:r>
                        <a:rPr sz="2000" spc="-10" dirty="0"/>
                        <a:t>структуру	</a:t>
                      </a:r>
                      <a:r>
                        <a:rPr sz="2000" spc="-5" dirty="0"/>
                        <a:t>примерной</a:t>
                      </a:r>
                      <a:endParaRPr sz="2000" dirty="0"/>
                    </a:p>
                    <a:p>
                      <a:pPr marL="59690" marR="26034">
                        <a:lnSpc>
                          <a:spcPct val="107200"/>
                        </a:lnSpc>
                        <a:tabLst>
                          <a:tab pos="2236470" algn="l"/>
                        </a:tabLst>
                      </a:pPr>
                      <a:r>
                        <a:rPr sz="2000" dirty="0"/>
                        <a:t>обр</a:t>
                      </a:r>
                      <a:r>
                        <a:rPr sz="2000" spc="-15" dirty="0"/>
                        <a:t>аз</a:t>
                      </a:r>
                      <a:r>
                        <a:rPr sz="2000" dirty="0"/>
                        <a:t>ова</a:t>
                      </a:r>
                      <a:r>
                        <a:rPr sz="2000" spc="-30" dirty="0"/>
                        <a:t>т</a:t>
                      </a:r>
                      <a:r>
                        <a:rPr sz="2000" spc="-20" dirty="0"/>
                        <a:t>е</a:t>
                      </a:r>
                      <a:r>
                        <a:rPr sz="2000" dirty="0"/>
                        <a:t>ль</a:t>
                      </a:r>
                      <a:r>
                        <a:rPr sz="2000" spc="-15" dirty="0"/>
                        <a:t>н</a:t>
                      </a:r>
                      <a:r>
                        <a:rPr sz="2000" dirty="0"/>
                        <a:t>ой	</a:t>
                      </a:r>
                      <a:r>
                        <a:rPr sz="2000" spc="-5" dirty="0"/>
                        <a:t>п</a:t>
                      </a:r>
                      <a:r>
                        <a:rPr sz="2000" spc="-10" dirty="0"/>
                        <a:t>р</a:t>
                      </a:r>
                      <a:r>
                        <a:rPr sz="2000" dirty="0"/>
                        <a:t>о</a:t>
                      </a:r>
                      <a:r>
                        <a:rPr sz="2000" spc="-15" dirty="0"/>
                        <a:t>г</a:t>
                      </a:r>
                      <a:r>
                        <a:rPr sz="2000" dirty="0"/>
                        <a:t>ра</a:t>
                      </a:r>
                      <a:r>
                        <a:rPr sz="2000" spc="-15" dirty="0"/>
                        <a:t>м</a:t>
                      </a:r>
                      <a:r>
                        <a:rPr sz="2000" spc="-5" dirty="0"/>
                        <a:t>мы  включены:</a:t>
                      </a:r>
                      <a:endParaRPr sz="2000" dirty="0"/>
                    </a:p>
                    <a:p>
                      <a:pPr marL="59690">
                        <a:lnSpc>
                          <a:spcPct val="100000"/>
                        </a:lnSpc>
                        <a:spcBef>
                          <a:spcPts val="145"/>
                        </a:spcBef>
                        <a:tabLst>
                          <a:tab pos="1007744" algn="l"/>
                          <a:tab pos="2259330" algn="l"/>
                        </a:tabLst>
                      </a:pPr>
                      <a:r>
                        <a:rPr sz="2000" spc="-5" dirty="0"/>
                        <a:t>рабочая	программа	воспитания</a:t>
                      </a:r>
                      <a:endParaRPr sz="2000" dirty="0"/>
                    </a:p>
                    <a:p>
                      <a:pPr marL="59690" marR="24130">
                        <a:lnSpc>
                          <a:spcPct val="106800"/>
                        </a:lnSpc>
                        <a:spcBef>
                          <a:spcPts val="5"/>
                        </a:spcBef>
                        <a:tabLst>
                          <a:tab pos="629920" algn="l"/>
                          <a:tab pos="2040889" algn="l"/>
                        </a:tabLst>
                      </a:pPr>
                      <a:r>
                        <a:rPr sz="2000" dirty="0"/>
                        <a:t>и	</a:t>
                      </a:r>
                      <a:r>
                        <a:rPr sz="2000" spc="-5" dirty="0"/>
                        <a:t>пр</a:t>
                      </a:r>
                      <a:r>
                        <a:rPr sz="2000" spc="5" dirty="0"/>
                        <a:t>и</a:t>
                      </a:r>
                      <a:r>
                        <a:rPr sz="2000" spc="-5" dirty="0"/>
                        <a:t>мерн</a:t>
                      </a:r>
                      <a:r>
                        <a:rPr sz="2000" dirty="0"/>
                        <a:t>ый	</a:t>
                      </a:r>
                      <a:r>
                        <a:rPr sz="2000" spc="-30" dirty="0"/>
                        <a:t>к</a:t>
                      </a:r>
                      <a:r>
                        <a:rPr sz="2000" dirty="0"/>
                        <a:t>ал</a:t>
                      </a:r>
                      <a:r>
                        <a:rPr sz="2000" spc="5" dirty="0"/>
                        <a:t>е</a:t>
                      </a:r>
                      <a:r>
                        <a:rPr sz="2000" spc="-5" dirty="0"/>
                        <a:t>ндар</a:t>
                      </a:r>
                      <a:r>
                        <a:rPr sz="2000" dirty="0"/>
                        <a:t>ный  </a:t>
                      </a:r>
                      <a:r>
                        <a:rPr sz="2000" spc="-5" dirty="0"/>
                        <a:t>план</a:t>
                      </a:r>
                      <a:r>
                        <a:rPr sz="2000" spc="10" dirty="0"/>
                        <a:t> </a:t>
                      </a:r>
                      <a:r>
                        <a:rPr sz="2000" spc="-5" dirty="0"/>
                        <a:t>воспитательной</a:t>
                      </a:r>
                      <a:r>
                        <a:rPr sz="2000" spc="-40" dirty="0"/>
                        <a:t> </a:t>
                      </a:r>
                      <a:r>
                        <a:rPr sz="2000" spc="-5" dirty="0"/>
                        <a:t>работы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176855">
                <a:tc>
                  <a:txBody>
                    <a:bodyPr/>
                    <a:lstStyle/>
                    <a:p>
                      <a:pPr marL="58419" marR="39370">
                        <a:lnSpc>
                          <a:spcPts val="2095"/>
                        </a:lnSpc>
                      </a:pPr>
                      <a:r>
                        <a:rPr sz="2000" spc="-5" dirty="0"/>
                        <a:t>Статья</a:t>
                      </a:r>
                      <a:r>
                        <a:rPr sz="2000" spc="-35" dirty="0"/>
                        <a:t> </a:t>
                      </a:r>
                      <a:r>
                        <a:rPr sz="2000" dirty="0"/>
                        <a:t>12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03505" algn="ctr">
                        <a:lnSpc>
                          <a:spcPts val="2095"/>
                        </a:lnSpc>
                      </a:pPr>
                      <a:r>
                        <a:rPr sz="2000" spc="-10" dirty="0"/>
                        <a:t>изложены</a:t>
                      </a:r>
                      <a:r>
                        <a:rPr sz="2000" spc="-35" dirty="0"/>
                        <a:t> </a:t>
                      </a:r>
                      <a:r>
                        <a:rPr sz="2000" spc="-5" dirty="0"/>
                        <a:t>общие</a:t>
                      </a:r>
                      <a:r>
                        <a:rPr sz="2000" spc="-20" dirty="0"/>
                        <a:t> </a:t>
                      </a:r>
                      <a:r>
                        <a:rPr sz="2000" spc="-5" dirty="0"/>
                        <a:t>требования</a:t>
                      </a:r>
                      <a:r>
                        <a:rPr sz="2000" spc="-25" dirty="0"/>
                        <a:t> </a:t>
                      </a:r>
                      <a:r>
                        <a:rPr sz="2000" dirty="0"/>
                        <a:t>к</a:t>
                      </a:r>
                      <a:endParaRPr sz="2000"/>
                    </a:p>
                    <a:p>
                      <a:pPr marR="104139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spc="-5" dirty="0"/>
                        <a:t>организации</a:t>
                      </a:r>
                      <a:r>
                        <a:rPr sz="2000" spc="-55" dirty="0"/>
                        <a:t> </a:t>
                      </a:r>
                      <a:r>
                        <a:rPr sz="2000" dirty="0"/>
                        <a:t>воспитания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ts val="2095"/>
                        </a:lnSpc>
                        <a:tabLst>
                          <a:tab pos="1727200" algn="l"/>
                          <a:tab pos="2909570" algn="l"/>
                        </a:tabLst>
                      </a:pPr>
                      <a:r>
                        <a:rPr sz="2000" spc="-5" dirty="0"/>
                        <a:t>«воспитание	</a:t>
                      </a:r>
                      <a:r>
                        <a:rPr sz="2000" spc="-10" dirty="0"/>
                        <a:t>должно	</a:t>
                      </a:r>
                      <a:r>
                        <a:rPr sz="2000" spc="-5" dirty="0"/>
                        <a:t>стать</a:t>
                      </a:r>
                      <a:endParaRPr sz="2000" dirty="0"/>
                    </a:p>
                    <a:p>
                      <a:pPr marL="59690" marR="23495">
                        <a:lnSpc>
                          <a:spcPct val="107200"/>
                        </a:lnSpc>
                        <a:tabLst>
                          <a:tab pos="1675130" algn="l"/>
                          <a:tab pos="2981960" algn="l"/>
                        </a:tabLst>
                      </a:pPr>
                      <a:r>
                        <a:rPr sz="2000" spc="-5" dirty="0"/>
                        <a:t>сос</a:t>
                      </a:r>
                      <a:r>
                        <a:rPr sz="2000" spc="-10" dirty="0"/>
                        <a:t>т</a:t>
                      </a:r>
                      <a:r>
                        <a:rPr sz="2000" dirty="0"/>
                        <a:t>авн</a:t>
                      </a:r>
                      <a:r>
                        <a:rPr sz="2000" spc="-10" dirty="0"/>
                        <a:t>о</a:t>
                      </a:r>
                      <a:r>
                        <a:rPr sz="2000" dirty="0"/>
                        <a:t>й	</a:t>
                      </a:r>
                      <a:r>
                        <a:rPr sz="2000" spc="-5" dirty="0"/>
                        <a:t>час</a:t>
                      </a:r>
                      <a:r>
                        <a:rPr sz="2000" spc="-10" dirty="0"/>
                        <a:t>т</a:t>
                      </a:r>
                      <a:r>
                        <a:rPr sz="2000" dirty="0"/>
                        <a:t>ью	</a:t>
                      </a:r>
                      <a:r>
                        <a:rPr sz="2000" u="sng" dirty="0">
                          <a:uFill>
                            <a:solidFill>
                              <a:srgbClr val="800000"/>
                            </a:solidFill>
                          </a:uFill>
                        </a:rPr>
                        <a:t>вс</a:t>
                      </a:r>
                      <a:r>
                        <a:rPr sz="2000" u="sng" spc="-20" dirty="0">
                          <a:uFill>
                            <a:solidFill>
                              <a:srgbClr val="800000"/>
                            </a:solidFill>
                          </a:uFill>
                        </a:rPr>
                        <a:t>е</a:t>
                      </a:r>
                      <a:r>
                        <a:rPr sz="2000" u="sng" dirty="0">
                          <a:uFill>
                            <a:solidFill>
                              <a:srgbClr val="800000"/>
                            </a:solidFill>
                          </a:uFill>
                        </a:rPr>
                        <a:t>х </a:t>
                      </a:r>
                      <a:r>
                        <a:rPr sz="2000" dirty="0"/>
                        <a:t> </a:t>
                      </a:r>
                      <a:r>
                        <a:rPr sz="2000" u="sng" spc="-5" dirty="0">
                          <a:uFill>
                            <a:solidFill>
                              <a:srgbClr val="800000"/>
                            </a:solidFill>
                          </a:uFill>
                        </a:rPr>
                        <a:t>образовательных</a:t>
                      </a:r>
                      <a:r>
                        <a:rPr sz="2000" u="sng" spc="-25" dirty="0">
                          <a:uFill>
                            <a:solidFill>
                              <a:srgbClr val="800000"/>
                            </a:solidFill>
                          </a:uFill>
                        </a:rPr>
                        <a:t> </a:t>
                      </a:r>
                      <a:r>
                        <a:rPr sz="2000" u="sng" spc="-5" dirty="0">
                          <a:uFill>
                            <a:solidFill>
                              <a:srgbClr val="800000"/>
                            </a:solidFill>
                          </a:uFill>
                        </a:rPr>
                        <a:t>программ</a:t>
                      </a:r>
                      <a:r>
                        <a:rPr sz="2000" spc="-5" dirty="0"/>
                        <a:t>».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50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602</Words>
  <Application>Microsoft Office PowerPoint</Application>
  <PresentationFormat>Произвольный</PresentationFormat>
  <Paragraphs>133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Liberation Serif</vt:lpstr>
      <vt:lpstr>Tahoma</vt:lpstr>
      <vt:lpstr>Calibri</vt:lpstr>
      <vt:lpstr>Times New Roman</vt:lpstr>
      <vt:lpstr>Franklin Gothic Medium</vt:lpstr>
      <vt:lpstr>№Е</vt:lpstr>
      <vt:lpstr>Office Theme</vt:lpstr>
      <vt:lpstr>Презентация PowerPoint</vt:lpstr>
      <vt:lpstr>Давайте познакомимся!                                Лист регистрации  </vt:lpstr>
      <vt:lpstr>https://www.mentimeter.com</vt:lpstr>
      <vt:lpstr>Презентация PowerPoint</vt:lpstr>
      <vt:lpstr>Презентация PowerPoint</vt:lpstr>
      <vt:lpstr>Презентация PowerPoint</vt:lpstr>
      <vt:lpstr>Презентация PowerPoint</vt:lpstr>
      <vt:lpstr>“О внесении изменений в Федеральный закон «Об образовании в  Российской Федерации» по вопросам воспитания обучающихся”</vt:lpstr>
      <vt:lpstr>О внесении изменений в Федеральный Закон «Об образовании  в Российской Федерации» (ФЗ № 304-ФЗ от 31 июля 2020 г)</vt:lpstr>
      <vt:lpstr>Структура рабочей программы воспитания</vt:lpstr>
      <vt:lpstr>Примерная программа воспитания</vt:lpstr>
      <vt:lpstr>Презентация PowerPoint</vt:lpstr>
      <vt:lpstr>План работы  РМО классных руководителей Ирбитского МО  на 2021-2022 учебный год.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RU</dc:creator>
  <cp:lastModifiedBy>Учетная запись Майкрософт</cp:lastModifiedBy>
  <cp:revision>21</cp:revision>
  <dcterms:created xsi:type="dcterms:W3CDTF">2021-08-11T18:27:16Z</dcterms:created>
  <dcterms:modified xsi:type="dcterms:W3CDTF">2021-09-15T04:57:51Z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2021-09-12T00:00:00Z</vt:filetime>
  </property>
  <property fmtid="{D5CDD505-2E9C-101B-9397-08002B2CF9AE}" pid="3" name="LastSaved">
    <vt:filetime>2021-09-12T00:00:00Z</vt:filetime>
  </property>
</Properties>
</file>