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77" r:id="rId2"/>
    <p:sldId id="276" r:id="rId3"/>
    <p:sldId id="281" r:id="rId4"/>
    <p:sldId id="282" r:id="rId5"/>
    <p:sldId id="275" r:id="rId6"/>
    <p:sldId id="274" r:id="rId7"/>
    <p:sldId id="278" r:id="rId8"/>
    <p:sldId id="279" r:id="rId9"/>
    <p:sldId id="280" r:id="rId10"/>
    <p:sldId id="273" r:id="rId11"/>
    <p:sldId id="285" r:id="rId12"/>
    <p:sldId id="286" r:id="rId13"/>
    <p:sldId id="287" r:id="rId14"/>
    <p:sldId id="288" r:id="rId15"/>
    <p:sldId id="290" r:id="rId16"/>
    <p:sldId id="272" r:id="rId17"/>
    <p:sldId id="284" r:id="rId18"/>
    <p:sldId id="271" r:id="rId19"/>
    <p:sldId id="270"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D1D96A-31A9-473C-BFDD-6C86F3F5BB4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CD405BC-1778-4F9D-BA73-EBB81F4A01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C8FB5CE-A767-4441-8EF9-82E1692F04E7}"/>
              </a:ext>
            </a:extLst>
          </p:cNvPr>
          <p:cNvSpPr>
            <a:spLocks noGrp="1"/>
          </p:cNvSpPr>
          <p:nvPr>
            <p:ph type="dt" sz="half" idx="10"/>
          </p:nvPr>
        </p:nvSpPr>
        <p:spPr/>
        <p:txBody>
          <a:bodyPr/>
          <a:lstStyle/>
          <a:p>
            <a:fld id="{0ADDE739-7719-40D0-B9B2-A0C92E4AE736}" type="datetimeFigureOut">
              <a:rPr lang="ru-RU" smtClean="0"/>
              <a:t>04.11.2024</a:t>
            </a:fld>
            <a:endParaRPr lang="ru-RU"/>
          </a:p>
        </p:txBody>
      </p:sp>
      <p:sp>
        <p:nvSpPr>
          <p:cNvPr id="5" name="Нижний колонтитул 4">
            <a:extLst>
              <a:ext uri="{FF2B5EF4-FFF2-40B4-BE49-F238E27FC236}">
                <a16:creationId xmlns:a16="http://schemas.microsoft.com/office/drawing/2014/main" id="{DA93DDA4-00E2-4EA1-AFF5-1964717471B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3CB5073-7E7E-4472-90BB-C31092BDEE4F}"/>
              </a:ext>
            </a:extLst>
          </p:cNvPr>
          <p:cNvSpPr>
            <a:spLocks noGrp="1"/>
          </p:cNvSpPr>
          <p:nvPr>
            <p:ph type="sldNum" sz="quarter" idx="12"/>
          </p:nvPr>
        </p:nvSpPr>
        <p:spPr/>
        <p:txBody>
          <a:bodyPr/>
          <a:lstStyle/>
          <a:p>
            <a:fld id="{84D60399-2D6F-4D05-B4F2-C3B3261E1BD2}" type="slidenum">
              <a:rPr lang="ru-RU" smtClean="0"/>
              <a:t>‹#›</a:t>
            </a:fld>
            <a:endParaRPr lang="ru-RU"/>
          </a:p>
        </p:txBody>
      </p:sp>
    </p:spTree>
    <p:extLst>
      <p:ext uri="{BB962C8B-B14F-4D97-AF65-F5344CB8AC3E}">
        <p14:creationId xmlns:p14="http://schemas.microsoft.com/office/powerpoint/2010/main" val="176348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6560DA-B0C4-4E7C-B4AD-D0FDA48D121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AC6ED52-4B77-462E-84F5-F2E4CCDCAE8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0F16A6D-ABBD-4547-BB73-57CF46446D1B}"/>
              </a:ext>
            </a:extLst>
          </p:cNvPr>
          <p:cNvSpPr>
            <a:spLocks noGrp="1"/>
          </p:cNvSpPr>
          <p:nvPr>
            <p:ph type="dt" sz="half" idx="10"/>
          </p:nvPr>
        </p:nvSpPr>
        <p:spPr/>
        <p:txBody>
          <a:bodyPr/>
          <a:lstStyle/>
          <a:p>
            <a:fld id="{0ADDE739-7719-40D0-B9B2-A0C92E4AE736}" type="datetimeFigureOut">
              <a:rPr lang="ru-RU" smtClean="0"/>
              <a:t>04.11.2024</a:t>
            </a:fld>
            <a:endParaRPr lang="ru-RU"/>
          </a:p>
        </p:txBody>
      </p:sp>
      <p:sp>
        <p:nvSpPr>
          <p:cNvPr id="5" name="Нижний колонтитул 4">
            <a:extLst>
              <a:ext uri="{FF2B5EF4-FFF2-40B4-BE49-F238E27FC236}">
                <a16:creationId xmlns:a16="http://schemas.microsoft.com/office/drawing/2014/main" id="{D86876E0-3773-4AD1-84F8-C0FD80CEAC2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6969846-149D-4BA6-A03B-B984812EFD8C}"/>
              </a:ext>
            </a:extLst>
          </p:cNvPr>
          <p:cNvSpPr>
            <a:spLocks noGrp="1"/>
          </p:cNvSpPr>
          <p:nvPr>
            <p:ph type="sldNum" sz="quarter" idx="12"/>
          </p:nvPr>
        </p:nvSpPr>
        <p:spPr/>
        <p:txBody>
          <a:bodyPr/>
          <a:lstStyle/>
          <a:p>
            <a:fld id="{84D60399-2D6F-4D05-B4F2-C3B3261E1BD2}" type="slidenum">
              <a:rPr lang="ru-RU" smtClean="0"/>
              <a:t>‹#›</a:t>
            </a:fld>
            <a:endParaRPr lang="ru-RU"/>
          </a:p>
        </p:txBody>
      </p:sp>
    </p:spTree>
    <p:extLst>
      <p:ext uri="{BB962C8B-B14F-4D97-AF65-F5344CB8AC3E}">
        <p14:creationId xmlns:p14="http://schemas.microsoft.com/office/powerpoint/2010/main" val="22169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D2E2E0F-57CC-4E7B-92A9-40DFDA98318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7E68123-5E28-4451-AA25-96B091F6EED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0FF76D9-DC3E-40E0-A456-63F8FC043185}"/>
              </a:ext>
            </a:extLst>
          </p:cNvPr>
          <p:cNvSpPr>
            <a:spLocks noGrp="1"/>
          </p:cNvSpPr>
          <p:nvPr>
            <p:ph type="dt" sz="half" idx="10"/>
          </p:nvPr>
        </p:nvSpPr>
        <p:spPr/>
        <p:txBody>
          <a:bodyPr/>
          <a:lstStyle/>
          <a:p>
            <a:fld id="{0ADDE739-7719-40D0-B9B2-A0C92E4AE736}" type="datetimeFigureOut">
              <a:rPr lang="ru-RU" smtClean="0"/>
              <a:t>04.11.2024</a:t>
            </a:fld>
            <a:endParaRPr lang="ru-RU"/>
          </a:p>
        </p:txBody>
      </p:sp>
      <p:sp>
        <p:nvSpPr>
          <p:cNvPr id="5" name="Нижний колонтитул 4">
            <a:extLst>
              <a:ext uri="{FF2B5EF4-FFF2-40B4-BE49-F238E27FC236}">
                <a16:creationId xmlns:a16="http://schemas.microsoft.com/office/drawing/2014/main" id="{874C691D-9DBD-4B1B-A921-6A753440C04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FEC9BB0-AB9E-401F-A997-A46E7A260AB0}"/>
              </a:ext>
            </a:extLst>
          </p:cNvPr>
          <p:cNvSpPr>
            <a:spLocks noGrp="1"/>
          </p:cNvSpPr>
          <p:nvPr>
            <p:ph type="sldNum" sz="quarter" idx="12"/>
          </p:nvPr>
        </p:nvSpPr>
        <p:spPr/>
        <p:txBody>
          <a:bodyPr/>
          <a:lstStyle/>
          <a:p>
            <a:fld id="{84D60399-2D6F-4D05-B4F2-C3B3261E1BD2}" type="slidenum">
              <a:rPr lang="ru-RU" smtClean="0"/>
              <a:t>‹#›</a:t>
            </a:fld>
            <a:endParaRPr lang="ru-RU"/>
          </a:p>
        </p:txBody>
      </p:sp>
    </p:spTree>
    <p:extLst>
      <p:ext uri="{BB962C8B-B14F-4D97-AF65-F5344CB8AC3E}">
        <p14:creationId xmlns:p14="http://schemas.microsoft.com/office/powerpoint/2010/main" val="421577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F45AD4-E7BC-4C18-9C19-693907A2511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496ECF9-BCBE-4025-8E07-5568ED76B75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8392B42-7766-4927-BE4E-A90936FD239E}"/>
              </a:ext>
            </a:extLst>
          </p:cNvPr>
          <p:cNvSpPr>
            <a:spLocks noGrp="1"/>
          </p:cNvSpPr>
          <p:nvPr>
            <p:ph type="dt" sz="half" idx="10"/>
          </p:nvPr>
        </p:nvSpPr>
        <p:spPr/>
        <p:txBody>
          <a:bodyPr/>
          <a:lstStyle/>
          <a:p>
            <a:fld id="{0ADDE739-7719-40D0-B9B2-A0C92E4AE736}" type="datetimeFigureOut">
              <a:rPr lang="ru-RU" smtClean="0"/>
              <a:t>04.11.2024</a:t>
            </a:fld>
            <a:endParaRPr lang="ru-RU"/>
          </a:p>
        </p:txBody>
      </p:sp>
      <p:sp>
        <p:nvSpPr>
          <p:cNvPr id="5" name="Нижний колонтитул 4">
            <a:extLst>
              <a:ext uri="{FF2B5EF4-FFF2-40B4-BE49-F238E27FC236}">
                <a16:creationId xmlns:a16="http://schemas.microsoft.com/office/drawing/2014/main" id="{1603E1D5-02AD-40D9-8ED4-42310C49C88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F0B446B-1E3F-4ED6-B9B7-ACE29E240B45}"/>
              </a:ext>
            </a:extLst>
          </p:cNvPr>
          <p:cNvSpPr>
            <a:spLocks noGrp="1"/>
          </p:cNvSpPr>
          <p:nvPr>
            <p:ph type="sldNum" sz="quarter" idx="12"/>
          </p:nvPr>
        </p:nvSpPr>
        <p:spPr/>
        <p:txBody>
          <a:bodyPr/>
          <a:lstStyle/>
          <a:p>
            <a:fld id="{84D60399-2D6F-4D05-B4F2-C3B3261E1BD2}" type="slidenum">
              <a:rPr lang="ru-RU" smtClean="0"/>
              <a:t>‹#›</a:t>
            </a:fld>
            <a:endParaRPr lang="ru-RU"/>
          </a:p>
        </p:txBody>
      </p:sp>
    </p:spTree>
    <p:extLst>
      <p:ext uri="{BB962C8B-B14F-4D97-AF65-F5344CB8AC3E}">
        <p14:creationId xmlns:p14="http://schemas.microsoft.com/office/powerpoint/2010/main" val="277654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E25AAA-6F9A-43B0-92CD-C377698071E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9937DE6-87D3-41C1-8C0D-7A6B646F99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73F34B6-584A-4419-96DB-2CC327CB0AE3}"/>
              </a:ext>
            </a:extLst>
          </p:cNvPr>
          <p:cNvSpPr>
            <a:spLocks noGrp="1"/>
          </p:cNvSpPr>
          <p:nvPr>
            <p:ph type="dt" sz="half" idx="10"/>
          </p:nvPr>
        </p:nvSpPr>
        <p:spPr/>
        <p:txBody>
          <a:bodyPr/>
          <a:lstStyle/>
          <a:p>
            <a:fld id="{0ADDE739-7719-40D0-B9B2-A0C92E4AE736}" type="datetimeFigureOut">
              <a:rPr lang="ru-RU" smtClean="0"/>
              <a:t>04.11.2024</a:t>
            </a:fld>
            <a:endParaRPr lang="ru-RU"/>
          </a:p>
        </p:txBody>
      </p:sp>
      <p:sp>
        <p:nvSpPr>
          <p:cNvPr id="5" name="Нижний колонтитул 4">
            <a:extLst>
              <a:ext uri="{FF2B5EF4-FFF2-40B4-BE49-F238E27FC236}">
                <a16:creationId xmlns:a16="http://schemas.microsoft.com/office/drawing/2014/main" id="{92730D1C-1F82-483B-9310-E092DFBBE59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CBD0F3-F4FF-4798-BF46-213F034728E2}"/>
              </a:ext>
            </a:extLst>
          </p:cNvPr>
          <p:cNvSpPr>
            <a:spLocks noGrp="1"/>
          </p:cNvSpPr>
          <p:nvPr>
            <p:ph type="sldNum" sz="quarter" idx="12"/>
          </p:nvPr>
        </p:nvSpPr>
        <p:spPr/>
        <p:txBody>
          <a:bodyPr/>
          <a:lstStyle/>
          <a:p>
            <a:fld id="{84D60399-2D6F-4D05-B4F2-C3B3261E1BD2}" type="slidenum">
              <a:rPr lang="ru-RU" smtClean="0"/>
              <a:t>‹#›</a:t>
            </a:fld>
            <a:endParaRPr lang="ru-RU"/>
          </a:p>
        </p:txBody>
      </p:sp>
    </p:spTree>
    <p:extLst>
      <p:ext uri="{BB962C8B-B14F-4D97-AF65-F5344CB8AC3E}">
        <p14:creationId xmlns:p14="http://schemas.microsoft.com/office/powerpoint/2010/main" val="56853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8ECADD-92D3-478C-88C3-22A652EB203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323F545-78DD-4EBC-81F7-2D0E822E936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C8D4F30-3CB6-4FB8-BF39-6E454E628A6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8845777-2183-414E-AEDA-4FA7F8E0E833}"/>
              </a:ext>
            </a:extLst>
          </p:cNvPr>
          <p:cNvSpPr>
            <a:spLocks noGrp="1"/>
          </p:cNvSpPr>
          <p:nvPr>
            <p:ph type="dt" sz="half" idx="10"/>
          </p:nvPr>
        </p:nvSpPr>
        <p:spPr/>
        <p:txBody>
          <a:bodyPr/>
          <a:lstStyle/>
          <a:p>
            <a:fld id="{0ADDE739-7719-40D0-B9B2-A0C92E4AE736}" type="datetimeFigureOut">
              <a:rPr lang="ru-RU" smtClean="0"/>
              <a:t>04.11.2024</a:t>
            </a:fld>
            <a:endParaRPr lang="ru-RU"/>
          </a:p>
        </p:txBody>
      </p:sp>
      <p:sp>
        <p:nvSpPr>
          <p:cNvPr id="6" name="Нижний колонтитул 5">
            <a:extLst>
              <a:ext uri="{FF2B5EF4-FFF2-40B4-BE49-F238E27FC236}">
                <a16:creationId xmlns:a16="http://schemas.microsoft.com/office/drawing/2014/main" id="{D1F634E0-9F56-4406-9500-C4BABE83E9C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956EADE-19D2-4E00-8D5A-7C5BF9C7F7C3}"/>
              </a:ext>
            </a:extLst>
          </p:cNvPr>
          <p:cNvSpPr>
            <a:spLocks noGrp="1"/>
          </p:cNvSpPr>
          <p:nvPr>
            <p:ph type="sldNum" sz="quarter" idx="12"/>
          </p:nvPr>
        </p:nvSpPr>
        <p:spPr/>
        <p:txBody>
          <a:bodyPr/>
          <a:lstStyle/>
          <a:p>
            <a:fld id="{84D60399-2D6F-4D05-B4F2-C3B3261E1BD2}" type="slidenum">
              <a:rPr lang="ru-RU" smtClean="0"/>
              <a:t>‹#›</a:t>
            </a:fld>
            <a:endParaRPr lang="ru-RU"/>
          </a:p>
        </p:txBody>
      </p:sp>
    </p:spTree>
    <p:extLst>
      <p:ext uri="{BB962C8B-B14F-4D97-AF65-F5344CB8AC3E}">
        <p14:creationId xmlns:p14="http://schemas.microsoft.com/office/powerpoint/2010/main" val="116664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CF0A85-8445-42FC-A47F-4BD2D900B03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74E538F-8639-4E35-9455-AF01EE7A12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409FCFA-3545-4092-84A9-ADD53F5978F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1E5A3C9-E4CA-4BEC-9267-3ED23A5E41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E16744D-50BF-4A9F-AE3A-C2D5BCA320E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FAF45FB-FD2F-4017-8DB9-1705B1656AB0}"/>
              </a:ext>
            </a:extLst>
          </p:cNvPr>
          <p:cNvSpPr>
            <a:spLocks noGrp="1"/>
          </p:cNvSpPr>
          <p:nvPr>
            <p:ph type="dt" sz="half" idx="10"/>
          </p:nvPr>
        </p:nvSpPr>
        <p:spPr/>
        <p:txBody>
          <a:bodyPr/>
          <a:lstStyle/>
          <a:p>
            <a:fld id="{0ADDE739-7719-40D0-B9B2-A0C92E4AE736}" type="datetimeFigureOut">
              <a:rPr lang="ru-RU" smtClean="0"/>
              <a:t>04.11.2024</a:t>
            </a:fld>
            <a:endParaRPr lang="ru-RU"/>
          </a:p>
        </p:txBody>
      </p:sp>
      <p:sp>
        <p:nvSpPr>
          <p:cNvPr id="8" name="Нижний колонтитул 7">
            <a:extLst>
              <a:ext uri="{FF2B5EF4-FFF2-40B4-BE49-F238E27FC236}">
                <a16:creationId xmlns:a16="http://schemas.microsoft.com/office/drawing/2014/main" id="{5B24B708-85CB-464B-811A-43569A7F270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F9761E5-32F2-4625-A5E2-6DCBED0E3113}"/>
              </a:ext>
            </a:extLst>
          </p:cNvPr>
          <p:cNvSpPr>
            <a:spLocks noGrp="1"/>
          </p:cNvSpPr>
          <p:nvPr>
            <p:ph type="sldNum" sz="quarter" idx="12"/>
          </p:nvPr>
        </p:nvSpPr>
        <p:spPr/>
        <p:txBody>
          <a:bodyPr/>
          <a:lstStyle/>
          <a:p>
            <a:fld id="{84D60399-2D6F-4D05-B4F2-C3B3261E1BD2}" type="slidenum">
              <a:rPr lang="ru-RU" smtClean="0"/>
              <a:t>‹#›</a:t>
            </a:fld>
            <a:endParaRPr lang="ru-RU"/>
          </a:p>
        </p:txBody>
      </p:sp>
    </p:spTree>
    <p:extLst>
      <p:ext uri="{BB962C8B-B14F-4D97-AF65-F5344CB8AC3E}">
        <p14:creationId xmlns:p14="http://schemas.microsoft.com/office/powerpoint/2010/main" val="167271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E68989-AAC3-414E-93ED-F207E306048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351C742-0BB0-4DF0-86C5-02B69B782B89}"/>
              </a:ext>
            </a:extLst>
          </p:cNvPr>
          <p:cNvSpPr>
            <a:spLocks noGrp="1"/>
          </p:cNvSpPr>
          <p:nvPr>
            <p:ph type="dt" sz="half" idx="10"/>
          </p:nvPr>
        </p:nvSpPr>
        <p:spPr/>
        <p:txBody>
          <a:bodyPr/>
          <a:lstStyle/>
          <a:p>
            <a:fld id="{0ADDE739-7719-40D0-B9B2-A0C92E4AE736}" type="datetimeFigureOut">
              <a:rPr lang="ru-RU" smtClean="0"/>
              <a:t>04.11.2024</a:t>
            </a:fld>
            <a:endParaRPr lang="ru-RU"/>
          </a:p>
        </p:txBody>
      </p:sp>
      <p:sp>
        <p:nvSpPr>
          <p:cNvPr id="4" name="Нижний колонтитул 3">
            <a:extLst>
              <a:ext uri="{FF2B5EF4-FFF2-40B4-BE49-F238E27FC236}">
                <a16:creationId xmlns:a16="http://schemas.microsoft.com/office/drawing/2014/main" id="{817559B8-F0A1-41F8-BB37-B6A884F7A79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74BA4D5-C748-4E33-998F-975F8F3BD0F3}"/>
              </a:ext>
            </a:extLst>
          </p:cNvPr>
          <p:cNvSpPr>
            <a:spLocks noGrp="1"/>
          </p:cNvSpPr>
          <p:nvPr>
            <p:ph type="sldNum" sz="quarter" idx="12"/>
          </p:nvPr>
        </p:nvSpPr>
        <p:spPr/>
        <p:txBody>
          <a:bodyPr/>
          <a:lstStyle/>
          <a:p>
            <a:fld id="{84D60399-2D6F-4D05-B4F2-C3B3261E1BD2}" type="slidenum">
              <a:rPr lang="ru-RU" smtClean="0"/>
              <a:t>‹#›</a:t>
            </a:fld>
            <a:endParaRPr lang="ru-RU"/>
          </a:p>
        </p:txBody>
      </p:sp>
    </p:spTree>
    <p:extLst>
      <p:ext uri="{BB962C8B-B14F-4D97-AF65-F5344CB8AC3E}">
        <p14:creationId xmlns:p14="http://schemas.microsoft.com/office/powerpoint/2010/main" val="218934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0EEE711-1559-4763-9164-00B79CCDFE68}"/>
              </a:ext>
            </a:extLst>
          </p:cNvPr>
          <p:cNvSpPr>
            <a:spLocks noGrp="1"/>
          </p:cNvSpPr>
          <p:nvPr>
            <p:ph type="dt" sz="half" idx="10"/>
          </p:nvPr>
        </p:nvSpPr>
        <p:spPr/>
        <p:txBody>
          <a:bodyPr/>
          <a:lstStyle/>
          <a:p>
            <a:fld id="{0ADDE739-7719-40D0-B9B2-A0C92E4AE736}" type="datetimeFigureOut">
              <a:rPr lang="ru-RU" smtClean="0"/>
              <a:t>04.11.2024</a:t>
            </a:fld>
            <a:endParaRPr lang="ru-RU"/>
          </a:p>
        </p:txBody>
      </p:sp>
      <p:sp>
        <p:nvSpPr>
          <p:cNvPr id="3" name="Нижний колонтитул 2">
            <a:extLst>
              <a:ext uri="{FF2B5EF4-FFF2-40B4-BE49-F238E27FC236}">
                <a16:creationId xmlns:a16="http://schemas.microsoft.com/office/drawing/2014/main" id="{7EE8D779-A37F-4F95-AFDF-108D5039B68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A9B3243-3E2E-4D3D-B528-7E15D985AFB8}"/>
              </a:ext>
            </a:extLst>
          </p:cNvPr>
          <p:cNvSpPr>
            <a:spLocks noGrp="1"/>
          </p:cNvSpPr>
          <p:nvPr>
            <p:ph type="sldNum" sz="quarter" idx="12"/>
          </p:nvPr>
        </p:nvSpPr>
        <p:spPr/>
        <p:txBody>
          <a:bodyPr/>
          <a:lstStyle/>
          <a:p>
            <a:fld id="{84D60399-2D6F-4D05-B4F2-C3B3261E1BD2}" type="slidenum">
              <a:rPr lang="ru-RU" smtClean="0"/>
              <a:t>‹#›</a:t>
            </a:fld>
            <a:endParaRPr lang="ru-RU"/>
          </a:p>
        </p:txBody>
      </p:sp>
    </p:spTree>
    <p:extLst>
      <p:ext uri="{BB962C8B-B14F-4D97-AF65-F5344CB8AC3E}">
        <p14:creationId xmlns:p14="http://schemas.microsoft.com/office/powerpoint/2010/main" val="26018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9D7275-CF67-4F98-8E29-83F56A64AF4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BB684D6-DBC1-44D2-AEB6-D56A6C0009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FD6170A-5F70-4B18-AB35-96E2CC2E75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60D79BF-AFF7-464E-BB39-956C3D681BDF}"/>
              </a:ext>
            </a:extLst>
          </p:cNvPr>
          <p:cNvSpPr>
            <a:spLocks noGrp="1"/>
          </p:cNvSpPr>
          <p:nvPr>
            <p:ph type="dt" sz="half" idx="10"/>
          </p:nvPr>
        </p:nvSpPr>
        <p:spPr/>
        <p:txBody>
          <a:bodyPr/>
          <a:lstStyle/>
          <a:p>
            <a:fld id="{0ADDE739-7719-40D0-B9B2-A0C92E4AE736}" type="datetimeFigureOut">
              <a:rPr lang="ru-RU" smtClean="0"/>
              <a:t>04.11.2024</a:t>
            </a:fld>
            <a:endParaRPr lang="ru-RU"/>
          </a:p>
        </p:txBody>
      </p:sp>
      <p:sp>
        <p:nvSpPr>
          <p:cNvPr id="6" name="Нижний колонтитул 5">
            <a:extLst>
              <a:ext uri="{FF2B5EF4-FFF2-40B4-BE49-F238E27FC236}">
                <a16:creationId xmlns:a16="http://schemas.microsoft.com/office/drawing/2014/main" id="{925292EA-0756-4D94-983A-290660A09AC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9F7CDAC-F500-4680-991D-0207A1694203}"/>
              </a:ext>
            </a:extLst>
          </p:cNvPr>
          <p:cNvSpPr>
            <a:spLocks noGrp="1"/>
          </p:cNvSpPr>
          <p:nvPr>
            <p:ph type="sldNum" sz="quarter" idx="12"/>
          </p:nvPr>
        </p:nvSpPr>
        <p:spPr/>
        <p:txBody>
          <a:bodyPr/>
          <a:lstStyle/>
          <a:p>
            <a:fld id="{84D60399-2D6F-4D05-B4F2-C3B3261E1BD2}" type="slidenum">
              <a:rPr lang="ru-RU" smtClean="0"/>
              <a:t>‹#›</a:t>
            </a:fld>
            <a:endParaRPr lang="ru-RU"/>
          </a:p>
        </p:txBody>
      </p:sp>
    </p:spTree>
    <p:extLst>
      <p:ext uri="{BB962C8B-B14F-4D97-AF65-F5344CB8AC3E}">
        <p14:creationId xmlns:p14="http://schemas.microsoft.com/office/powerpoint/2010/main" val="251700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A2128A-290B-4F86-9AE1-DF9083AF102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9358224-600B-427C-86FE-BCA95FE6B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E7E8277-900C-4C27-9AE0-CD442AFE8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DED4DE4-3B33-4014-92B5-ECAD2E9085DB}"/>
              </a:ext>
            </a:extLst>
          </p:cNvPr>
          <p:cNvSpPr>
            <a:spLocks noGrp="1"/>
          </p:cNvSpPr>
          <p:nvPr>
            <p:ph type="dt" sz="half" idx="10"/>
          </p:nvPr>
        </p:nvSpPr>
        <p:spPr/>
        <p:txBody>
          <a:bodyPr/>
          <a:lstStyle/>
          <a:p>
            <a:fld id="{0ADDE739-7719-40D0-B9B2-A0C92E4AE736}" type="datetimeFigureOut">
              <a:rPr lang="ru-RU" smtClean="0"/>
              <a:t>04.11.2024</a:t>
            </a:fld>
            <a:endParaRPr lang="ru-RU"/>
          </a:p>
        </p:txBody>
      </p:sp>
      <p:sp>
        <p:nvSpPr>
          <p:cNvPr id="6" name="Нижний колонтитул 5">
            <a:extLst>
              <a:ext uri="{FF2B5EF4-FFF2-40B4-BE49-F238E27FC236}">
                <a16:creationId xmlns:a16="http://schemas.microsoft.com/office/drawing/2014/main" id="{879913FE-BF23-498C-A257-DDF8AECA1F4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361AE05-29C6-4338-8811-055B7BC3131B}"/>
              </a:ext>
            </a:extLst>
          </p:cNvPr>
          <p:cNvSpPr>
            <a:spLocks noGrp="1"/>
          </p:cNvSpPr>
          <p:nvPr>
            <p:ph type="sldNum" sz="quarter" idx="12"/>
          </p:nvPr>
        </p:nvSpPr>
        <p:spPr/>
        <p:txBody>
          <a:bodyPr/>
          <a:lstStyle/>
          <a:p>
            <a:fld id="{84D60399-2D6F-4D05-B4F2-C3B3261E1BD2}" type="slidenum">
              <a:rPr lang="ru-RU" smtClean="0"/>
              <a:t>‹#›</a:t>
            </a:fld>
            <a:endParaRPr lang="ru-RU"/>
          </a:p>
        </p:txBody>
      </p:sp>
    </p:spTree>
    <p:extLst>
      <p:ext uri="{BB962C8B-B14F-4D97-AF65-F5344CB8AC3E}">
        <p14:creationId xmlns:p14="http://schemas.microsoft.com/office/powerpoint/2010/main" val="260105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C23EC4-A7A9-45CD-BD66-217DF82476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0BD17C0-8E0D-4A80-A398-917284750F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D7449BB-97E9-45C6-B494-64F645E51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DE739-7719-40D0-B9B2-A0C92E4AE736}" type="datetimeFigureOut">
              <a:rPr lang="ru-RU" smtClean="0"/>
              <a:t>04.11.2024</a:t>
            </a:fld>
            <a:endParaRPr lang="ru-RU"/>
          </a:p>
        </p:txBody>
      </p:sp>
      <p:sp>
        <p:nvSpPr>
          <p:cNvPr id="5" name="Нижний колонтитул 4">
            <a:extLst>
              <a:ext uri="{FF2B5EF4-FFF2-40B4-BE49-F238E27FC236}">
                <a16:creationId xmlns:a16="http://schemas.microsoft.com/office/drawing/2014/main" id="{A11D2295-3FF9-4E90-AFCE-1BBEBC2CC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80609D7-F8CE-41E9-986E-94E5B4DA0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60399-2D6F-4D05-B4F2-C3B3261E1BD2}" type="slidenum">
              <a:rPr lang="ru-RU" smtClean="0"/>
              <a:t>‹#›</a:t>
            </a:fld>
            <a:endParaRPr lang="ru-RU"/>
          </a:p>
        </p:txBody>
      </p:sp>
    </p:spTree>
    <p:extLst>
      <p:ext uri="{BB962C8B-B14F-4D97-AF65-F5344CB8AC3E}">
        <p14:creationId xmlns:p14="http://schemas.microsoft.com/office/powerpoint/2010/main" val="269170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speaking.svetlanaenglishonline.r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57B6AEB-A898-49A6-A461-19B25F137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5">
            <a:extLst>
              <a:ext uri="{FF2B5EF4-FFF2-40B4-BE49-F238E27FC236}">
                <a16:creationId xmlns:a16="http://schemas.microsoft.com/office/drawing/2014/main" id="{3BE103B6-6C97-490E-9F68-9E469BD4CC22}"/>
              </a:ext>
            </a:extLst>
          </p:cNvPr>
          <p:cNvSpPr txBox="1"/>
          <p:nvPr/>
        </p:nvSpPr>
        <p:spPr>
          <a:xfrm>
            <a:off x="2572044" y="141283"/>
            <a:ext cx="8032653" cy="1159100"/>
          </a:xfrm>
          <a:prstGeom prst="rect">
            <a:avLst/>
          </a:prstGeom>
          <a:noFill/>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7000"/>
              </a:lnSpc>
              <a:spcBef>
                <a:spcPct val="0"/>
              </a:spcBef>
              <a:spcAft>
                <a:spcPct val="0"/>
              </a:spcAft>
              <a:buClrTx/>
              <a:buSzTx/>
              <a:buFont typeface="Arial" panose="020B0604020202020204" pitchFamily="34" charset="0"/>
              <a:buNone/>
              <a:tabLst/>
              <a:defRPr/>
            </a:pPr>
            <a:r>
              <a:rPr kumimoji="0" lang="ru-RU" altLang="ru-RU"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Заседание РМО учителей ин. языка</a:t>
            </a:r>
          </a:p>
          <a:p>
            <a:pPr marL="0" marR="0" lvl="0" indent="0" algn="ctr" defTabSz="914400" rtl="0" eaLnBrk="1" fontAlgn="base" latinLnBrk="0" hangingPunct="1">
              <a:lnSpc>
                <a:spcPct val="107000"/>
              </a:lnSpc>
              <a:spcBef>
                <a:spcPct val="0"/>
              </a:spcBef>
              <a:spcAft>
                <a:spcPct val="0"/>
              </a:spcAft>
              <a:buClrTx/>
              <a:buSzTx/>
              <a:buFont typeface="Arial" panose="020B0604020202020204" pitchFamily="34" charset="0"/>
              <a:buNone/>
              <a:tabLst/>
              <a:defRPr/>
            </a:pPr>
            <a:r>
              <a:rPr kumimoji="0" lang="ru-RU" altLang="ru-RU"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29.10. 2024 г. </a:t>
            </a:r>
          </a:p>
          <a:p>
            <a:pPr marL="0" marR="0" lvl="0" indent="0" algn="ctr" defTabSz="914400" rtl="0" eaLnBrk="1" fontAlgn="base" latinLnBrk="0" hangingPunct="1">
              <a:lnSpc>
                <a:spcPct val="107000"/>
              </a:lnSpc>
              <a:spcBef>
                <a:spcPct val="0"/>
              </a:spcBef>
              <a:spcAft>
                <a:spcPct val="0"/>
              </a:spcAft>
              <a:buClrTx/>
              <a:buSzTx/>
              <a:buFont typeface="Arial" panose="020B0604020202020204" pitchFamily="34" charset="0"/>
              <a:buNone/>
              <a:tabLst/>
              <a:defRPr/>
            </a:pPr>
            <a:r>
              <a:rPr lang="ru-RU" dirty="0">
                <a:solidFill>
                  <a:srgbClr val="C00000"/>
                </a:solidFill>
                <a:effectLst/>
                <a:latin typeface="Times New Roman" panose="02020603050405020304" pitchFamily="18" charset="0"/>
                <a:ea typeface="Calibri" panose="020F0502020204030204" pitchFamily="34" charset="0"/>
              </a:rPr>
              <a:t> </a:t>
            </a:r>
          </a:p>
        </p:txBody>
      </p:sp>
      <p:graphicFrame>
        <p:nvGraphicFramePr>
          <p:cNvPr id="32" name="Таблица 31">
            <a:extLst>
              <a:ext uri="{FF2B5EF4-FFF2-40B4-BE49-F238E27FC236}">
                <a16:creationId xmlns:a16="http://schemas.microsoft.com/office/drawing/2014/main" id="{E211D7AE-9E57-4D70-BE1C-AE8BC2F95BA3}"/>
              </a:ext>
            </a:extLst>
          </p:cNvPr>
          <p:cNvGraphicFramePr>
            <a:graphicFrameLocks noGrp="1"/>
          </p:cNvGraphicFramePr>
          <p:nvPr>
            <p:extLst>
              <p:ext uri="{D42A27DB-BD31-4B8C-83A1-F6EECF244321}">
                <p14:modId xmlns:p14="http://schemas.microsoft.com/office/powerpoint/2010/main" val="3483205573"/>
              </p:ext>
            </p:extLst>
          </p:nvPr>
        </p:nvGraphicFramePr>
        <p:xfrm>
          <a:off x="2572044" y="1016161"/>
          <a:ext cx="7495735" cy="4879467"/>
        </p:xfrm>
        <a:graphic>
          <a:graphicData uri="http://schemas.openxmlformats.org/drawingml/2006/table">
            <a:tbl>
              <a:tblPr/>
              <a:tblGrid>
                <a:gridCol w="520671">
                  <a:extLst>
                    <a:ext uri="{9D8B030D-6E8A-4147-A177-3AD203B41FA5}">
                      <a16:colId xmlns:a16="http://schemas.microsoft.com/office/drawing/2014/main" val="3441815724"/>
                    </a:ext>
                  </a:extLst>
                </a:gridCol>
                <a:gridCol w="3736485">
                  <a:extLst>
                    <a:ext uri="{9D8B030D-6E8A-4147-A177-3AD203B41FA5}">
                      <a16:colId xmlns:a16="http://schemas.microsoft.com/office/drawing/2014/main" val="1787609756"/>
                    </a:ext>
                  </a:extLst>
                </a:gridCol>
                <a:gridCol w="1280579">
                  <a:extLst>
                    <a:ext uri="{9D8B030D-6E8A-4147-A177-3AD203B41FA5}">
                      <a16:colId xmlns:a16="http://schemas.microsoft.com/office/drawing/2014/main" val="4143278245"/>
                    </a:ext>
                  </a:extLst>
                </a:gridCol>
                <a:gridCol w="1958000">
                  <a:extLst>
                    <a:ext uri="{9D8B030D-6E8A-4147-A177-3AD203B41FA5}">
                      <a16:colId xmlns:a16="http://schemas.microsoft.com/office/drawing/2014/main" val="3119276812"/>
                    </a:ext>
                  </a:extLst>
                </a:gridCol>
              </a:tblGrid>
              <a:tr h="4351338">
                <a:tc>
                  <a:txBody>
                    <a:bodyPr/>
                    <a:lstStyle/>
                    <a:p>
                      <a:pPr indent="269875" algn="ctr">
                        <a:lnSpc>
                          <a:spcPct val="107000"/>
                        </a:lnSpc>
                      </a:pPr>
                      <a:r>
                        <a:rPr lang="ru-RU" sz="12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491" marR="66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07000"/>
                        </a:lnSpc>
                      </a:pPr>
                      <a:r>
                        <a:rPr lang="ru-RU" sz="1200" u="sng" dirty="0">
                          <a:effectLst/>
                          <a:latin typeface="Times New Roman" panose="02020603050405020304" pitchFamily="18" charset="0"/>
                          <a:ea typeface="Calibri" panose="020F0502020204030204" pitchFamily="34" charset="0"/>
                          <a:cs typeface="Times New Roman" panose="02020603050405020304" pitchFamily="18" charset="0"/>
                        </a:rPr>
                        <a:t>Заседание РМО №3</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69875" algn="l">
                        <a:lnSpc>
                          <a:spcPct val="107000"/>
                        </a:lnSpc>
                      </a:pPr>
                      <a:r>
                        <a:rPr lang="ru-RU" sz="12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69875" algn="l">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1.«Кодификаторы критериального оценивания. Таблицы с планируемыми результатами по предметам»</a:t>
                      </a:r>
                    </a:p>
                    <a:p>
                      <a:pPr indent="269875" algn="l">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269875" algn="l">
                        <a:lnSpc>
                          <a:spcPct val="107000"/>
                        </a:lnSpc>
                      </a:pP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69875" algn="l">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2. «Стратегия подготовки учащихся к устной части ЕГЭ: интервью на актуальную тему».</a:t>
                      </a:r>
                    </a:p>
                    <a:p>
                      <a:pPr indent="269875" algn="l">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269875" algn="l">
                        <a:lnSpc>
                          <a:spcPct val="107000"/>
                        </a:lnSpc>
                      </a:pP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69875" algn="l">
                        <a:lnSpc>
                          <a:spcPct val="107000"/>
                        </a:lnSpc>
                      </a:pP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69875" algn="l">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3. «Методические и практические рекомендации в подготовке к ВПР»</a:t>
                      </a:r>
                    </a:p>
                    <a:p>
                      <a:pPr indent="269875" algn="l">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269875" algn="l">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4. «Особенности развития читательской грамотности на уроках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ин.языка</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269875" algn="l">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269875" algn="l">
                        <a:lnSpc>
                          <a:spcPct val="107000"/>
                        </a:lnSpc>
                      </a:pP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69875" algn="l">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5. «Из опыта подготовки обучающихся к сдаче ОГЭ по английскому языку»</a:t>
                      </a:r>
                    </a:p>
                    <a:p>
                      <a:pPr indent="269875" algn="l">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269875" algn="l">
                        <a:lnSpc>
                          <a:spcPct val="107000"/>
                        </a:lnSpc>
                      </a:pP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69875" algn="l">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6. «Формирующее оценивание – оценивание для обучения»</a:t>
                      </a:r>
                    </a:p>
                  </a:txBody>
                  <a:tcPr marL="66491" marR="66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октябрь</a:t>
                      </a:r>
                    </a:p>
                  </a:txBody>
                  <a:tcPr marL="66491" marR="66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just">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269875" algn="ctr">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269875" algn="ctr">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МОУ «Килачевская СОШ» - Пономарева Е.А.</a:t>
                      </a:r>
                    </a:p>
                    <a:p>
                      <a:pPr indent="269875" algn="ctr">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269875" algn="ctr">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МОУ «Пионерская СОШ»</a:t>
                      </a:r>
                    </a:p>
                    <a:p>
                      <a:pPr indent="269875" algn="ctr">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Лебедева А.А.</a:t>
                      </a:r>
                    </a:p>
                    <a:p>
                      <a:pPr indent="269875" algn="ctr">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269875" algn="ctr">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269875" algn="ctr">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МАОУ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Черновская</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СОШ»</a:t>
                      </a:r>
                    </a:p>
                    <a:p>
                      <a:pPr indent="269875" algn="ctr">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Чернова А.В.</a:t>
                      </a:r>
                    </a:p>
                    <a:p>
                      <a:pPr indent="269875" algn="ctr">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269875" algn="ctr">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МОУ «Горкинская СОШ»</a:t>
                      </a:r>
                    </a:p>
                    <a:p>
                      <a:pPr indent="269875" algn="ctr">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Кирсанов Д.Г.</a:t>
                      </a:r>
                    </a:p>
                    <a:p>
                      <a:pPr indent="269875" algn="ctr">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269875" algn="ctr">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МОУ «Зайковская СОШ №2 – Шишкина Е.А.</a:t>
                      </a:r>
                    </a:p>
                    <a:p>
                      <a:pPr indent="269875" algn="ctr">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269875" algn="ctr">
                        <a:lnSpc>
                          <a:spcPct val="107000"/>
                        </a:lnSpc>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МОУ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Фоминская</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ООШ-Белобородов К.Ю</a:t>
                      </a:r>
                    </a:p>
                  </a:txBody>
                  <a:tcPr marL="66491" marR="66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380832"/>
                  </a:ext>
                </a:extLst>
              </a:tr>
            </a:tbl>
          </a:graphicData>
        </a:graphic>
      </p:graphicFrame>
    </p:spTree>
    <p:extLst>
      <p:ext uri="{BB962C8B-B14F-4D97-AF65-F5344CB8AC3E}">
        <p14:creationId xmlns:p14="http://schemas.microsoft.com/office/powerpoint/2010/main" val="3826754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57B6AEB-A898-49A6-A461-19B25F137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A759203-5996-4358-A736-0F3256741AA7}"/>
              </a:ext>
            </a:extLst>
          </p:cNvPr>
          <p:cNvSpPr txBox="1"/>
          <p:nvPr/>
        </p:nvSpPr>
        <p:spPr>
          <a:xfrm>
            <a:off x="3731454" y="438133"/>
            <a:ext cx="7044397" cy="998928"/>
          </a:xfrm>
          <a:prstGeom prst="rect">
            <a:avLst/>
          </a:prstGeom>
          <a:noFill/>
        </p:spPr>
        <p:txBody>
          <a:bodyPr wrap="square">
            <a:spAutoFit/>
          </a:bodyPr>
          <a:lstStyle/>
          <a:p>
            <a:pPr indent="269875" algn="ctr">
              <a:lnSpc>
                <a:spcPct val="107000"/>
              </a:lnSpc>
            </a:pPr>
            <a:r>
              <a:rPr lang="ru-RU" sz="1400">
                <a:solidFill>
                  <a:srgbClr val="FF0000"/>
                </a:solidFill>
                <a:effectLst/>
                <a:latin typeface="Times New Roman" panose="02020603050405020304" pitchFamily="18" charset="0"/>
                <a:ea typeface="Calibri" panose="020F0502020204030204" pitchFamily="34" charset="0"/>
              </a:rPr>
              <a:t>Кирсанов Д</a:t>
            </a:r>
            <a:r>
              <a:rPr lang="ru-RU" sz="1400">
                <a:solidFill>
                  <a:srgbClr val="FF0000"/>
                </a:solidFill>
                <a:latin typeface="Times New Roman" panose="02020603050405020304" pitchFamily="18" charset="0"/>
                <a:ea typeface="Calibri" panose="020F0502020204030204" pitchFamily="34" charset="0"/>
              </a:rPr>
              <a:t>митрий Геннадьевич - </a:t>
            </a:r>
            <a:r>
              <a:rPr lang="ru-RU" sz="1400">
                <a:solidFill>
                  <a:srgbClr val="FF0000"/>
                </a:solidFill>
                <a:effectLst/>
                <a:latin typeface="Times New Roman" panose="02020603050405020304" pitchFamily="18" charset="0"/>
                <a:ea typeface="Calibri" panose="020F0502020204030204" pitchFamily="34" charset="0"/>
              </a:rPr>
              <a:t> МОУ «Горкинская СОШ», познакомил с темой  «</a:t>
            </a:r>
            <a:r>
              <a:rPr lang="ru-RU" sz="1400" b="1">
                <a:solidFill>
                  <a:srgbClr val="FF0000"/>
                </a:solidFill>
                <a:effectLst/>
                <a:latin typeface="Times New Roman" panose="02020603050405020304" pitchFamily="18" charset="0"/>
                <a:ea typeface="Calibri" panose="020F0502020204030204" pitchFamily="34" charset="0"/>
              </a:rPr>
              <a:t>Особенности развития читательской грамотности на уроках ин. языка»</a:t>
            </a:r>
            <a:endParaRPr lang="ru-RU" sz="1600" b="1">
              <a:solidFill>
                <a:srgbClr val="FF0000"/>
              </a:solidFill>
              <a:effectLst/>
              <a:latin typeface="Times New Roman" panose="02020603050405020304" pitchFamily="18" charset="0"/>
              <a:ea typeface="Calibri" panose="020F0502020204030204" pitchFamily="34" charset="0"/>
            </a:endParaRPr>
          </a:p>
          <a:p>
            <a:pPr indent="269875" algn="just">
              <a:lnSpc>
                <a:spcPct val="107000"/>
              </a:lnSpc>
            </a:pPr>
            <a:endParaRPr lang="ru-RU" sz="1400" b="1">
              <a:solidFill>
                <a:srgbClr val="FF0000"/>
              </a:solidFill>
              <a:effectLst/>
              <a:latin typeface="Times New Roman" panose="02020603050405020304" pitchFamily="18" charset="0"/>
              <a:ea typeface="Calibri" panose="020F0502020204030204" pitchFamily="34" charset="0"/>
            </a:endParaRPr>
          </a:p>
          <a:p>
            <a:pPr indent="269875" algn="just">
              <a:lnSpc>
                <a:spcPct val="107000"/>
              </a:lnSpc>
            </a:pPr>
            <a:endParaRPr lang="ru-RU" sz="1400" dirty="0">
              <a:effectLst/>
              <a:latin typeface="Times New Roman" panose="02020603050405020304" pitchFamily="18" charset="0"/>
              <a:ea typeface="Calibri" panose="020F0502020204030204" pitchFamily="34" charset="0"/>
            </a:endParaRPr>
          </a:p>
        </p:txBody>
      </p:sp>
      <p:pic>
        <p:nvPicPr>
          <p:cNvPr id="5" name="Рисунок 4">
            <a:extLst>
              <a:ext uri="{FF2B5EF4-FFF2-40B4-BE49-F238E27FC236}">
                <a16:creationId xmlns:a16="http://schemas.microsoft.com/office/drawing/2014/main" id="{76087686-7796-4278-B34F-E5245E738436}"/>
              </a:ext>
            </a:extLst>
          </p:cNvPr>
          <p:cNvPicPr>
            <a:picLocks noChangeAspect="1"/>
          </p:cNvPicPr>
          <p:nvPr/>
        </p:nvPicPr>
        <p:blipFill rotWithShape="1">
          <a:blip r:embed="rId3">
            <a:extLst>
              <a:ext uri="{28A0092B-C50C-407E-A947-70E740481C1C}">
                <a14:useLocalDpi xmlns:a14="http://schemas.microsoft.com/office/drawing/2010/main" val="0"/>
              </a:ext>
            </a:extLst>
          </a:blip>
          <a:srcRect l="48520" t="21140" r="28040" b="55842"/>
          <a:stretch/>
        </p:blipFill>
        <p:spPr>
          <a:xfrm>
            <a:off x="69167" y="1921073"/>
            <a:ext cx="3071302" cy="3015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6D69A44C-E1F0-4C4A-B959-624687E72638}"/>
              </a:ext>
            </a:extLst>
          </p:cNvPr>
          <p:cNvSpPr txBox="1"/>
          <p:nvPr/>
        </p:nvSpPr>
        <p:spPr>
          <a:xfrm>
            <a:off x="4040945" y="937597"/>
            <a:ext cx="6196818" cy="2585323"/>
          </a:xfrm>
          <a:prstGeom prst="rect">
            <a:avLst/>
          </a:prstGeom>
          <a:noFill/>
        </p:spPr>
        <p:txBody>
          <a:bodyPr wrap="square">
            <a:spAutoFit/>
          </a:bodyPr>
          <a:lstStyle/>
          <a:p>
            <a:r>
              <a:rPr lang="ru-RU" dirty="0"/>
              <a:t>При  отборе  текстов  необходимо  руководствоваться  следующими критериями:</a:t>
            </a:r>
          </a:p>
          <a:p>
            <a:r>
              <a:rPr lang="ru-RU" dirty="0"/>
              <a:t>•актуальность текста для учащихся;</a:t>
            </a:r>
          </a:p>
          <a:p>
            <a:r>
              <a:rPr lang="ru-RU" dirty="0"/>
              <a:t>•учет возрастных особенностей группы;</a:t>
            </a:r>
          </a:p>
          <a:p>
            <a:r>
              <a:rPr lang="ru-RU" dirty="0"/>
              <a:t>•наличие новой (для учащихся) информации;</a:t>
            </a:r>
          </a:p>
          <a:p>
            <a:r>
              <a:rPr lang="ru-RU" dirty="0"/>
              <a:t>•наличие  фактов, понятий, имен, географических  названий, наименований товаров, цифр, дат и т.д.;</a:t>
            </a:r>
          </a:p>
          <a:p>
            <a:r>
              <a:rPr lang="ru-RU" dirty="0"/>
              <a:t>•наличие   иллюстраций,   схем,   диаграмм;   наличие   в   тексте «фактов и мнений».</a:t>
            </a:r>
          </a:p>
        </p:txBody>
      </p:sp>
      <p:sp>
        <p:nvSpPr>
          <p:cNvPr id="9" name="TextBox 8">
            <a:extLst>
              <a:ext uri="{FF2B5EF4-FFF2-40B4-BE49-F238E27FC236}">
                <a16:creationId xmlns:a16="http://schemas.microsoft.com/office/drawing/2014/main" id="{8A1A1B41-585F-40D6-A62A-1421460A4A7E}"/>
              </a:ext>
            </a:extLst>
          </p:cNvPr>
          <p:cNvSpPr txBox="1"/>
          <p:nvPr/>
        </p:nvSpPr>
        <p:spPr>
          <a:xfrm>
            <a:off x="4309989" y="3522920"/>
            <a:ext cx="6196818" cy="1384995"/>
          </a:xfrm>
          <a:prstGeom prst="rect">
            <a:avLst/>
          </a:prstGeom>
          <a:noFill/>
        </p:spPr>
        <p:txBody>
          <a:bodyPr wrap="square">
            <a:spAutoFit/>
          </a:bodyPr>
          <a:lstStyle/>
          <a:p>
            <a:r>
              <a:rPr lang="ru-RU" sz="1400" b="1" kern="150" dirty="0">
                <a:effectLst/>
                <a:latin typeface="Times New Roman" panose="02020603050405020304" pitchFamily="18" charset="0"/>
                <a:ea typeface="Andale Sans UI"/>
                <a:cs typeface="Times New Roman" panose="02020603050405020304" pitchFamily="18" charset="0"/>
              </a:rPr>
              <a:t>Основными  этапами  работы  с  текстом  при  формировании  читательской компетенции учащихся являются:</a:t>
            </a:r>
            <a:endParaRPr lang="ru-RU" sz="1200" kern="150" dirty="0">
              <a:effectLst/>
              <a:latin typeface="Times New Roman" panose="02020603050405020304" pitchFamily="18" charset="0"/>
              <a:ea typeface="Andale Sans UI"/>
              <a:cs typeface="Tahoma" panose="020B0604030504040204" pitchFamily="34" charset="0"/>
            </a:endParaRPr>
          </a:p>
          <a:p>
            <a:r>
              <a:rPr lang="ru-RU" sz="1400" b="1" i="1" kern="150" dirty="0">
                <a:effectLst/>
                <a:latin typeface="Times New Roman" panose="02020603050405020304" pitchFamily="18" charset="0"/>
                <a:ea typeface="Andale Sans UI"/>
                <a:cs typeface="Times New Roman" panose="02020603050405020304" pitchFamily="18" charset="0"/>
              </a:rPr>
              <a:t>1.Предтекстовый (</a:t>
            </a:r>
            <a:r>
              <a:rPr lang="ru-RU" sz="1400" b="1" i="1" kern="150" dirty="0" err="1">
                <a:effectLst/>
                <a:latin typeface="Times New Roman" panose="02020603050405020304" pitchFamily="18" charset="0"/>
                <a:ea typeface="Andale Sans UI"/>
                <a:cs typeface="Times New Roman" panose="02020603050405020304" pitchFamily="18" charset="0"/>
              </a:rPr>
              <a:t>Pre-reading</a:t>
            </a:r>
            <a:r>
              <a:rPr lang="ru-RU" sz="1400" b="1" i="1" kern="150" dirty="0">
                <a:effectLst/>
                <a:latin typeface="Times New Roman" panose="02020603050405020304" pitchFamily="18" charset="0"/>
                <a:ea typeface="Andale Sans UI"/>
                <a:cs typeface="Times New Roman" panose="02020603050405020304" pitchFamily="18" charset="0"/>
              </a:rPr>
              <a:t>).</a:t>
            </a:r>
            <a:endParaRPr lang="ru-RU" sz="1200" kern="150" dirty="0">
              <a:effectLst/>
              <a:latin typeface="Times New Roman" panose="02020603050405020304" pitchFamily="18" charset="0"/>
              <a:ea typeface="Andale Sans UI"/>
              <a:cs typeface="Tahoma" panose="020B0604030504040204" pitchFamily="34" charset="0"/>
            </a:endParaRPr>
          </a:p>
          <a:p>
            <a:r>
              <a:rPr lang="ru-RU" sz="1400" i="1" kern="150" dirty="0">
                <a:effectLst/>
                <a:latin typeface="Times New Roman" panose="02020603050405020304" pitchFamily="18" charset="0"/>
                <a:ea typeface="Andale Sans UI"/>
                <a:cs typeface="Times New Roman" panose="02020603050405020304" pitchFamily="18" charset="0"/>
              </a:rPr>
              <a:t> </a:t>
            </a:r>
            <a:r>
              <a:rPr lang="ru-RU" sz="1400" kern="150" dirty="0">
                <a:effectLst/>
                <a:latin typeface="Times New Roman" panose="02020603050405020304" pitchFamily="18" charset="0"/>
                <a:ea typeface="Andale Sans UI"/>
                <a:cs typeface="Times New Roman" panose="02020603050405020304" pitchFamily="18" charset="0"/>
              </a:rPr>
              <a:t>Задачами данного этапа являются:</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создание мотива чтения;</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развитие умения прогнозирования;   </a:t>
            </a:r>
            <a:endParaRPr lang="ru-RU" sz="1200" kern="150" dirty="0">
              <a:effectLst/>
              <a:latin typeface="Times New Roman" panose="02020603050405020304" pitchFamily="18" charset="0"/>
              <a:ea typeface="Andale Sans UI"/>
              <a:cs typeface="Tahoma" panose="020B0604030504040204" pitchFamily="34" charset="0"/>
            </a:endParaRPr>
          </a:p>
        </p:txBody>
      </p:sp>
    </p:spTree>
    <p:extLst>
      <p:ext uri="{BB962C8B-B14F-4D97-AF65-F5344CB8AC3E}">
        <p14:creationId xmlns:p14="http://schemas.microsoft.com/office/powerpoint/2010/main" val="2030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BDFA136-B54D-4992-8E7F-00A442272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9CD9D9E-A9D9-4F8C-BD8C-DB3108750AF6}"/>
              </a:ext>
            </a:extLst>
          </p:cNvPr>
          <p:cNvSpPr txBox="1"/>
          <p:nvPr/>
        </p:nvSpPr>
        <p:spPr>
          <a:xfrm>
            <a:off x="1402081" y="328151"/>
            <a:ext cx="10789919" cy="6201698"/>
          </a:xfrm>
          <a:prstGeom prst="rect">
            <a:avLst/>
          </a:prstGeom>
          <a:noFill/>
        </p:spPr>
        <p:txBody>
          <a:bodyPr wrap="square">
            <a:spAutoFit/>
          </a:bodyPr>
          <a:lstStyle/>
          <a:p>
            <a:r>
              <a:rPr lang="ru-RU" sz="1400" i="1" kern="150" dirty="0">
                <a:effectLst/>
                <a:latin typeface="Times New Roman" panose="02020603050405020304" pitchFamily="18" charset="0"/>
                <a:ea typeface="Andale Sans UI"/>
                <a:cs typeface="Times New Roman" panose="02020603050405020304" pitchFamily="18" charset="0"/>
              </a:rPr>
              <a:t>1. Упражнения на соотнесение слова с темой.</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-Заполните пропуски в предложении одним из указанных слов.</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-Найдите и замените слова в предложении, которые не подходят по смыслу.</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-В каждой группе слов найдите одно с наиболее общим значением.</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-Каждой группе слов найдите одно, не принадлежащее по значению к этой группе.</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-Назовите   слово,   с   которым   ассоциируются   все   слова   данного тематического ряда.</a:t>
            </a:r>
          </a:p>
          <a:p>
            <a:r>
              <a:rPr lang="ru-RU" sz="1200" i="1" kern="150" dirty="0">
                <a:effectLst/>
                <a:latin typeface="Times New Roman" panose="02020603050405020304" pitchFamily="18" charset="0"/>
                <a:ea typeface="Andale Sans UI"/>
                <a:cs typeface="Times New Roman" panose="02020603050405020304" pitchFamily="18" charset="0"/>
              </a:rPr>
              <a:t>2. Упражнения на понимание лексико-тематической основы текста.</a:t>
            </a:r>
            <a:endParaRPr lang="ru-RU" sz="1100" kern="150" dirty="0">
              <a:effectLst/>
              <a:latin typeface="Times New Roman" panose="02020603050405020304" pitchFamily="18" charset="0"/>
              <a:ea typeface="Andale Sans UI"/>
              <a:cs typeface="Tahoma" panose="020B0604030504040204" pitchFamily="34" charset="0"/>
            </a:endParaRPr>
          </a:p>
          <a:p>
            <a:r>
              <a:rPr lang="ru-RU" sz="1200" kern="150" dirty="0">
                <a:effectLst/>
                <a:latin typeface="Times New Roman" panose="02020603050405020304" pitchFamily="18" charset="0"/>
                <a:ea typeface="Andale Sans UI"/>
                <a:cs typeface="Times New Roman" panose="02020603050405020304" pitchFamily="18" charset="0"/>
              </a:rPr>
              <a:t>-Прочитайте опорные слова и словосочетания текста и назовите его тему.</a:t>
            </a:r>
            <a:endParaRPr lang="ru-RU" sz="1100" kern="150" dirty="0">
              <a:effectLst/>
              <a:latin typeface="Times New Roman" panose="02020603050405020304" pitchFamily="18" charset="0"/>
              <a:ea typeface="Andale Sans UI"/>
              <a:cs typeface="Tahoma" panose="020B0604030504040204" pitchFamily="34" charset="0"/>
            </a:endParaRPr>
          </a:p>
          <a:p>
            <a:r>
              <a:rPr lang="ru-RU" sz="1200" kern="150" dirty="0">
                <a:effectLst/>
                <a:latin typeface="Times New Roman" panose="02020603050405020304" pitchFamily="18" charset="0"/>
                <a:ea typeface="Andale Sans UI"/>
                <a:cs typeface="Times New Roman" panose="02020603050405020304" pitchFamily="18" charset="0"/>
              </a:rPr>
              <a:t>-Запишите  ключевое  слово заголовка  (или  весь  заголовок)  и  составьте схему, заполняя её ассоциациями.</a:t>
            </a:r>
            <a:endParaRPr lang="ru-RU" sz="1100" kern="150" dirty="0">
              <a:effectLst/>
              <a:latin typeface="Times New Roman" panose="02020603050405020304" pitchFamily="18" charset="0"/>
              <a:ea typeface="Andale Sans UI"/>
              <a:cs typeface="Tahoma" panose="020B0604030504040204" pitchFamily="34" charset="0"/>
            </a:endParaRPr>
          </a:p>
          <a:p>
            <a:r>
              <a:rPr lang="ru-RU" sz="1200" kern="150" dirty="0">
                <a:effectLst/>
                <a:latin typeface="Times New Roman" panose="02020603050405020304" pitchFamily="18" charset="0"/>
                <a:ea typeface="Andale Sans UI"/>
                <a:cs typeface="Times New Roman" panose="02020603050405020304" pitchFamily="18" charset="0"/>
              </a:rPr>
              <a:t>-Взгляните на фотографию и выберите из списка слов те, которые подходят для описания ситуации, изображённой на ней.</a:t>
            </a:r>
            <a:endParaRPr lang="ru-RU" sz="1100" kern="150" dirty="0">
              <a:effectLst/>
              <a:latin typeface="Times New Roman" panose="02020603050405020304" pitchFamily="18" charset="0"/>
              <a:ea typeface="Andale Sans UI"/>
              <a:cs typeface="Tahoma" panose="020B0604030504040204" pitchFamily="34" charset="0"/>
            </a:endParaRPr>
          </a:p>
          <a:p>
            <a:r>
              <a:rPr lang="ru-RU" sz="1200" kern="150" dirty="0">
                <a:effectLst/>
                <a:latin typeface="Times New Roman" panose="02020603050405020304" pitchFamily="18" charset="0"/>
                <a:ea typeface="Andale Sans UI"/>
                <a:cs typeface="Times New Roman" panose="02020603050405020304" pitchFamily="18" charset="0"/>
              </a:rPr>
              <a:t>-Ознакомьтесь  с  новыми  словами  и  словосочетаниями  (которые  даны  с переводом) и, не читая текст, скажите, о чём может идти в нём речь.</a:t>
            </a:r>
            <a:endParaRPr lang="ru-RU" sz="1100" kern="150" dirty="0">
              <a:effectLst/>
              <a:latin typeface="Times New Roman" panose="02020603050405020304" pitchFamily="18" charset="0"/>
              <a:ea typeface="Andale Sans UI"/>
              <a:cs typeface="Tahoma" panose="020B0604030504040204" pitchFamily="34" charset="0"/>
            </a:endParaRPr>
          </a:p>
          <a:p>
            <a:r>
              <a:rPr lang="ru-RU" sz="1200" kern="150" dirty="0">
                <a:effectLst/>
                <a:latin typeface="Times New Roman" panose="02020603050405020304" pitchFamily="18" charset="0"/>
                <a:ea typeface="Andale Sans UI"/>
                <a:cs typeface="Times New Roman" panose="02020603050405020304" pitchFamily="18" charset="0"/>
              </a:rPr>
              <a:t> </a:t>
            </a:r>
            <a:r>
              <a:rPr lang="ru-RU" sz="1200" i="1" kern="150" dirty="0">
                <a:effectLst/>
                <a:latin typeface="Times New Roman" panose="02020603050405020304" pitchFamily="18" charset="0"/>
                <a:ea typeface="Andale Sans UI"/>
                <a:cs typeface="Times New Roman" panose="02020603050405020304" pitchFamily="18" charset="0"/>
              </a:rPr>
              <a:t>3. Упражнения в работе с заглавием текста.</a:t>
            </a:r>
            <a:endParaRPr lang="ru-RU" sz="1100" kern="150" dirty="0">
              <a:effectLst/>
              <a:latin typeface="Times New Roman" panose="02020603050405020304" pitchFamily="18" charset="0"/>
              <a:ea typeface="Andale Sans UI"/>
              <a:cs typeface="Tahoma" panose="020B0604030504040204" pitchFamily="34" charset="0"/>
            </a:endParaRPr>
          </a:p>
          <a:p>
            <a:r>
              <a:rPr lang="ru-RU" sz="1200" kern="150" dirty="0">
                <a:effectLst/>
                <a:latin typeface="Times New Roman" panose="02020603050405020304" pitchFamily="18" charset="0"/>
                <a:ea typeface="Andale Sans UI"/>
                <a:cs typeface="Times New Roman" panose="02020603050405020304" pitchFamily="18" charset="0"/>
              </a:rPr>
              <a:t>-Прочитайте заглавие и скажите, о чём (о ком), по-вашему, мнению, будет идти речь в тексте.</a:t>
            </a:r>
            <a:endParaRPr lang="ru-RU" sz="1100" kern="150" dirty="0">
              <a:effectLst/>
              <a:latin typeface="Times New Roman" panose="02020603050405020304" pitchFamily="18" charset="0"/>
              <a:ea typeface="Andale Sans UI"/>
              <a:cs typeface="Tahoma" panose="020B0604030504040204" pitchFamily="34" charset="0"/>
            </a:endParaRPr>
          </a:p>
          <a:p>
            <a:r>
              <a:rPr lang="ru-RU" sz="1200" kern="150" dirty="0">
                <a:effectLst/>
                <a:latin typeface="Times New Roman" panose="02020603050405020304" pitchFamily="18" charset="0"/>
                <a:ea typeface="Andale Sans UI"/>
                <a:cs typeface="Times New Roman" panose="02020603050405020304" pitchFamily="18" charset="0"/>
              </a:rPr>
              <a:t>-Переведите заглавие и ответьте на вопросы:1. По какому слову заглавия можно определить, что речь идёт...? 2. Какое словосочетание наводит на мысль о том, что ...?3. По какому слову вы определили, что это информация о ...?</a:t>
            </a:r>
            <a:endParaRPr lang="ru-RU" sz="1100" kern="150" dirty="0">
              <a:effectLst/>
              <a:latin typeface="Times New Roman" panose="02020603050405020304" pitchFamily="18" charset="0"/>
              <a:ea typeface="Andale Sans UI"/>
              <a:cs typeface="Tahoma" panose="020B0604030504040204" pitchFamily="34" charset="0"/>
            </a:endParaRPr>
          </a:p>
          <a:p>
            <a:r>
              <a:rPr lang="ru-RU" sz="1200" kern="150" dirty="0">
                <a:effectLst/>
                <a:latin typeface="Times New Roman" panose="02020603050405020304" pitchFamily="18" charset="0"/>
                <a:ea typeface="Andale Sans UI"/>
                <a:cs typeface="Times New Roman" panose="02020603050405020304" pitchFamily="18" charset="0"/>
              </a:rPr>
              <a:t>-Придумайте   заглавие,   которым   можно   объединить   три   понятия, определяющих содержание текста.</a:t>
            </a:r>
            <a:endParaRPr lang="ru-RU" sz="1100" kern="150" dirty="0">
              <a:effectLst/>
              <a:latin typeface="Times New Roman" panose="02020603050405020304" pitchFamily="18" charset="0"/>
              <a:ea typeface="Andale Sans UI"/>
              <a:cs typeface="Tahoma" panose="020B0604030504040204" pitchFamily="34" charset="0"/>
            </a:endParaRPr>
          </a:p>
          <a:p>
            <a:r>
              <a:rPr lang="ru-RU" sz="1200" kern="150" dirty="0">
                <a:effectLst/>
                <a:latin typeface="Times New Roman" panose="02020603050405020304" pitchFamily="18" charset="0"/>
                <a:ea typeface="Andale Sans UI"/>
                <a:cs typeface="Times New Roman" panose="02020603050405020304" pitchFamily="18" charset="0"/>
              </a:rPr>
              <a:t>-Замените  один  из  членов  предложения  (заголовок)  переведёнными словами.</a:t>
            </a:r>
            <a:endParaRPr lang="ru-RU" sz="1100" kern="150" dirty="0">
              <a:effectLst/>
              <a:latin typeface="Times New Roman" panose="02020603050405020304" pitchFamily="18" charset="0"/>
              <a:ea typeface="Andale Sans UI"/>
              <a:cs typeface="Tahoma" panose="020B0604030504040204" pitchFamily="34" charset="0"/>
            </a:endParaRPr>
          </a:p>
          <a:p>
            <a:r>
              <a:rPr lang="ru-RU" sz="1200" kern="150" dirty="0">
                <a:effectLst/>
                <a:latin typeface="Times New Roman" panose="02020603050405020304" pitchFamily="18" charset="0"/>
                <a:ea typeface="Andale Sans UI"/>
                <a:cs typeface="Times New Roman" panose="02020603050405020304" pitchFamily="18" charset="0"/>
              </a:rPr>
              <a:t> </a:t>
            </a:r>
            <a:r>
              <a:rPr lang="ru-RU" sz="1100" i="1" kern="150" dirty="0">
                <a:effectLst/>
                <a:latin typeface="Times New Roman" panose="02020603050405020304" pitchFamily="18" charset="0"/>
                <a:ea typeface="Andale Sans UI"/>
                <a:cs typeface="Times New Roman" panose="02020603050405020304" pitchFamily="18" charset="0"/>
              </a:rPr>
              <a:t>4. Упражнение в опознавании интернационализмов:</a:t>
            </a:r>
            <a:endParaRPr lang="ru-RU" sz="1050" kern="150" dirty="0">
              <a:effectLst/>
              <a:latin typeface="Times New Roman" panose="02020603050405020304" pitchFamily="18" charset="0"/>
              <a:ea typeface="Andale Sans UI"/>
              <a:cs typeface="Tahoma" panose="020B0604030504040204" pitchFamily="34" charset="0"/>
            </a:endParaRPr>
          </a:p>
          <a:p>
            <a:r>
              <a:rPr lang="ru-RU" sz="1100" kern="150" dirty="0">
                <a:effectLst/>
                <a:latin typeface="Times New Roman" panose="02020603050405020304" pitchFamily="18" charset="0"/>
                <a:ea typeface="Andale Sans UI"/>
                <a:cs typeface="Times New Roman" panose="02020603050405020304" pitchFamily="18" charset="0"/>
              </a:rPr>
              <a:t>-Найдите  во  второй  колонке  перевод  к  каждому  слову  из  первой  (без словаря), опираясь на графический образ слов.</a:t>
            </a:r>
            <a:endParaRPr lang="ru-RU" sz="1050" kern="150" dirty="0">
              <a:effectLst/>
              <a:latin typeface="Times New Roman" panose="02020603050405020304" pitchFamily="18" charset="0"/>
              <a:ea typeface="Andale Sans UI"/>
              <a:cs typeface="Tahoma" panose="020B0604030504040204" pitchFamily="34" charset="0"/>
            </a:endParaRPr>
          </a:p>
          <a:p>
            <a:r>
              <a:rPr lang="ru-RU" sz="1100" kern="150" dirty="0">
                <a:effectLst/>
                <a:latin typeface="Times New Roman" panose="02020603050405020304" pitchFamily="18" charset="0"/>
                <a:ea typeface="Andale Sans UI"/>
                <a:cs typeface="Times New Roman" panose="02020603050405020304" pitchFamily="18" charset="0"/>
              </a:rPr>
              <a:t>-Подчеркните   в   данных   утверждениях   интернациональные   слова, определите их значение в родном языке и иностранном языках.</a:t>
            </a:r>
            <a:endParaRPr lang="ru-RU" sz="1050" kern="150" dirty="0">
              <a:effectLst/>
              <a:latin typeface="Times New Roman" panose="02020603050405020304" pitchFamily="18" charset="0"/>
              <a:ea typeface="Andale Sans UI"/>
              <a:cs typeface="Tahoma" panose="020B0604030504040204" pitchFamily="34" charset="0"/>
            </a:endParaRPr>
          </a:p>
          <a:p>
            <a:r>
              <a:rPr lang="ru-RU" sz="1100" kern="150" dirty="0">
                <a:effectLst/>
                <a:latin typeface="Times New Roman" panose="02020603050405020304" pitchFamily="18" charset="0"/>
                <a:ea typeface="Andale Sans UI"/>
                <a:cs typeface="Times New Roman" panose="02020603050405020304" pitchFamily="18" charset="0"/>
              </a:rPr>
              <a:t>-Распределите  весь  список  слов  на  две  колонки:  интернационализмы  и «ложные —друзья  переводчика»,  предварительно  прочитав  следующие словосочетания.</a:t>
            </a:r>
            <a:endParaRPr lang="ru-RU" sz="1050" kern="150" dirty="0">
              <a:effectLst/>
              <a:latin typeface="Times New Roman" panose="02020603050405020304" pitchFamily="18" charset="0"/>
              <a:ea typeface="Andale Sans UI"/>
              <a:cs typeface="Tahoma" panose="020B0604030504040204" pitchFamily="34" charset="0"/>
            </a:endParaRPr>
          </a:p>
          <a:p>
            <a:r>
              <a:rPr lang="ru-RU" sz="1100" kern="150" dirty="0">
                <a:effectLst/>
                <a:latin typeface="Times New Roman" panose="02020603050405020304" pitchFamily="18" charset="0"/>
                <a:ea typeface="Andale Sans UI"/>
                <a:cs typeface="Times New Roman" panose="02020603050405020304" pitchFamily="18" charset="0"/>
              </a:rPr>
              <a:t> </a:t>
            </a:r>
            <a:r>
              <a:rPr lang="ru-RU" sz="1100" i="1" kern="150" dirty="0">
                <a:effectLst/>
                <a:latin typeface="Times New Roman" panose="02020603050405020304" pitchFamily="18" charset="0"/>
                <a:ea typeface="Andale Sans UI"/>
                <a:cs typeface="Times New Roman" panose="02020603050405020304" pitchFamily="18" charset="0"/>
              </a:rPr>
              <a:t>5. Упражнения, направленные на  оперирование словообразованием:</a:t>
            </a:r>
            <a:endParaRPr lang="ru-RU" sz="1050" kern="150" dirty="0">
              <a:effectLst/>
              <a:latin typeface="Times New Roman" panose="02020603050405020304" pitchFamily="18" charset="0"/>
              <a:ea typeface="Andale Sans UI"/>
              <a:cs typeface="Tahoma" panose="020B0604030504040204" pitchFamily="34" charset="0"/>
            </a:endParaRPr>
          </a:p>
          <a:p>
            <a:r>
              <a:rPr lang="ru-RU" sz="1100" kern="150" dirty="0">
                <a:effectLst/>
                <a:latin typeface="Times New Roman" panose="02020603050405020304" pitchFamily="18" charset="0"/>
                <a:ea typeface="Andale Sans UI"/>
                <a:cs typeface="Times New Roman" panose="02020603050405020304" pitchFamily="18" charset="0"/>
              </a:rPr>
              <a:t>-Найдите существительное (прилагательное, глагол) в каждой группе слов.</a:t>
            </a:r>
            <a:endParaRPr lang="ru-RU" sz="1050" kern="150" dirty="0">
              <a:effectLst/>
              <a:latin typeface="Times New Roman" panose="02020603050405020304" pitchFamily="18" charset="0"/>
              <a:ea typeface="Andale Sans UI"/>
              <a:cs typeface="Tahoma" panose="020B0604030504040204" pitchFamily="34" charset="0"/>
            </a:endParaRPr>
          </a:p>
          <a:p>
            <a:r>
              <a:rPr lang="ru-RU" sz="1100" kern="150" dirty="0">
                <a:effectLst/>
                <a:latin typeface="Times New Roman" panose="02020603050405020304" pitchFamily="18" charset="0"/>
                <a:ea typeface="Andale Sans UI"/>
                <a:cs typeface="Times New Roman" panose="02020603050405020304" pitchFamily="18" charset="0"/>
              </a:rPr>
              <a:t>-Образуйте  от каждого из существительных прилагательное  и наречие;</a:t>
            </a:r>
            <a:endParaRPr lang="ru-RU" sz="1050" kern="150" dirty="0">
              <a:effectLst/>
              <a:latin typeface="Times New Roman" panose="02020603050405020304" pitchFamily="18" charset="0"/>
              <a:ea typeface="Andale Sans UI"/>
              <a:cs typeface="Tahoma" panose="020B0604030504040204" pitchFamily="34" charset="0"/>
            </a:endParaRPr>
          </a:p>
          <a:p>
            <a:r>
              <a:rPr lang="ru-RU" sz="1100" kern="150" dirty="0">
                <a:effectLst/>
                <a:latin typeface="Times New Roman" panose="02020603050405020304" pitchFamily="18" charset="0"/>
                <a:ea typeface="Andale Sans UI"/>
                <a:cs typeface="Times New Roman" panose="02020603050405020304" pitchFamily="18" charset="0"/>
              </a:rPr>
              <a:t>-Определите  часть  речи  подчеркнутых  слов  и их  значение  (главное  или второстепенное) в данных словосочетаниях.</a:t>
            </a:r>
            <a:endParaRPr lang="ru-RU" sz="1050" kern="150" dirty="0">
              <a:effectLst/>
              <a:latin typeface="Times New Roman" panose="02020603050405020304" pitchFamily="18" charset="0"/>
              <a:ea typeface="Andale Sans UI"/>
              <a:cs typeface="Tahoma" panose="020B0604030504040204" pitchFamily="34" charset="0"/>
            </a:endParaRPr>
          </a:p>
          <a:p>
            <a:r>
              <a:rPr lang="ru-RU" sz="1100" kern="150" dirty="0">
                <a:effectLst/>
                <a:latin typeface="Times New Roman" panose="02020603050405020304" pitchFamily="18" charset="0"/>
                <a:ea typeface="Andale Sans UI"/>
                <a:cs typeface="Times New Roman" panose="02020603050405020304" pitchFamily="18" charset="0"/>
              </a:rPr>
              <a:t> </a:t>
            </a:r>
            <a:r>
              <a:rPr lang="ru-RU" sz="1100" i="1" kern="150" dirty="0">
                <a:effectLst/>
                <a:latin typeface="Times New Roman" panose="02020603050405020304" pitchFamily="18" charset="0"/>
                <a:ea typeface="Andale Sans UI"/>
                <a:cs typeface="Times New Roman" panose="02020603050405020304" pitchFamily="18" charset="0"/>
              </a:rPr>
              <a:t>6. Упражнения на установление синонимических и антонимических связей:</a:t>
            </a:r>
            <a:endParaRPr lang="ru-RU" sz="1050" kern="150" dirty="0">
              <a:effectLst/>
              <a:latin typeface="Times New Roman" panose="02020603050405020304" pitchFamily="18" charset="0"/>
              <a:ea typeface="Andale Sans UI"/>
              <a:cs typeface="Tahoma" panose="020B0604030504040204" pitchFamily="34" charset="0"/>
            </a:endParaRPr>
          </a:p>
          <a:p>
            <a:r>
              <a:rPr lang="ru-RU" sz="1100" kern="150" dirty="0">
                <a:effectLst/>
                <a:latin typeface="Times New Roman" panose="02020603050405020304" pitchFamily="18" charset="0"/>
                <a:ea typeface="Andale Sans UI"/>
                <a:cs typeface="Times New Roman" panose="02020603050405020304" pitchFamily="18" charset="0"/>
              </a:rPr>
              <a:t>-Выберите из правого столбца слово, близкое по значению к первым трем словам в каждой строчке.</a:t>
            </a:r>
            <a:endParaRPr lang="ru-RU" sz="1050" kern="150" dirty="0">
              <a:effectLst/>
              <a:latin typeface="Times New Roman" panose="02020603050405020304" pitchFamily="18" charset="0"/>
              <a:ea typeface="Andale Sans UI"/>
              <a:cs typeface="Tahoma" panose="020B0604030504040204" pitchFamily="34" charset="0"/>
            </a:endParaRPr>
          </a:p>
          <a:p>
            <a:r>
              <a:rPr lang="ru-RU" sz="1100" kern="150" dirty="0">
                <a:effectLst/>
                <a:latin typeface="Times New Roman" panose="02020603050405020304" pitchFamily="18" charset="0"/>
                <a:ea typeface="Andale Sans UI"/>
                <a:cs typeface="Times New Roman" panose="02020603050405020304" pitchFamily="18" charset="0"/>
              </a:rPr>
              <a:t>-Замените  каждое  подчеркнутое  слово  в  предложениях  одним  из  слов, приведенных в рамке.</a:t>
            </a:r>
            <a:endParaRPr lang="ru-RU" sz="1050" kern="150" dirty="0">
              <a:effectLst/>
              <a:latin typeface="Times New Roman" panose="02020603050405020304" pitchFamily="18" charset="0"/>
              <a:ea typeface="Andale Sans UI"/>
              <a:cs typeface="Tahoma" panose="020B0604030504040204" pitchFamily="34" charset="0"/>
            </a:endParaRPr>
          </a:p>
          <a:p>
            <a:r>
              <a:rPr lang="ru-RU" sz="1100" kern="150" dirty="0">
                <a:effectLst/>
                <a:latin typeface="Times New Roman" panose="02020603050405020304" pitchFamily="18" charset="0"/>
                <a:ea typeface="Andale Sans UI"/>
                <a:cs typeface="Times New Roman" panose="02020603050405020304" pitchFamily="18" charset="0"/>
              </a:rPr>
              <a:t>-Подберите к перечисленным словам антонимы -слова, противоположного значения  (возможно  образованных  с  помощью  отрицательных  приставок): </a:t>
            </a:r>
            <a:r>
              <a:rPr lang="ru-RU" sz="1100" kern="150" dirty="0" err="1">
                <a:effectLst/>
                <a:latin typeface="Times New Roman" panose="02020603050405020304" pitchFamily="18" charset="0"/>
                <a:ea typeface="Andale Sans UI"/>
                <a:cs typeface="Times New Roman" panose="02020603050405020304" pitchFamily="18" charset="0"/>
              </a:rPr>
              <a:t>hardworking-lazy</a:t>
            </a:r>
            <a:r>
              <a:rPr lang="ru-RU" sz="1100" kern="150" dirty="0">
                <a:effectLst/>
                <a:latin typeface="Times New Roman" panose="02020603050405020304" pitchFamily="18" charset="0"/>
                <a:ea typeface="Andale Sans UI"/>
                <a:cs typeface="Times New Roman" panose="02020603050405020304" pitchFamily="18" charset="0"/>
              </a:rPr>
              <a:t>, </a:t>
            </a:r>
            <a:r>
              <a:rPr lang="ru-RU" sz="1100" kern="150" dirty="0" err="1">
                <a:effectLst/>
                <a:latin typeface="Times New Roman" panose="02020603050405020304" pitchFamily="18" charset="0"/>
                <a:ea typeface="Andale Sans UI"/>
                <a:cs typeface="Times New Roman" panose="02020603050405020304" pitchFamily="18" charset="0"/>
              </a:rPr>
              <a:t>honest-dishonest</a:t>
            </a:r>
            <a:r>
              <a:rPr lang="ru-RU" sz="1100" kern="150" dirty="0">
                <a:effectLst/>
                <a:latin typeface="Times New Roman" panose="02020603050405020304" pitchFamily="18" charset="0"/>
                <a:ea typeface="Andale Sans UI"/>
                <a:cs typeface="Times New Roman" panose="02020603050405020304" pitchFamily="18" charset="0"/>
              </a:rPr>
              <a:t>.</a:t>
            </a:r>
            <a:endParaRPr lang="ru-RU" sz="1050" kern="150" dirty="0">
              <a:effectLst/>
              <a:latin typeface="Times New Roman" panose="02020603050405020304" pitchFamily="18" charset="0"/>
              <a:ea typeface="Andale Sans UI"/>
              <a:cs typeface="Tahoma" panose="020B0604030504040204" pitchFamily="34" charset="0"/>
            </a:endParaRPr>
          </a:p>
          <a:p>
            <a:endParaRPr lang="ru-RU" sz="1100" kern="150" dirty="0">
              <a:effectLst/>
              <a:latin typeface="Times New Roman" panose="02020603050405020304" pitchFamily="18" charset="0"/>
              <a:ea typeface="Andale Sans UI"/>
              <a:cs typeface="Tahoma" panose="020B0604030504040204" pitchFamily="34" charset="0"/>
            </a:endParaRPr>
          </a:p>
          <a:p>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a:t>
            </a:r>
            <a:endParaRPr lang="ru-RU" sz="1200" kern="150" dirty="0">
              <a:effectLst/>
              <a:latin typeface="Times New Roman" panose="02020603050405020304" pitchFamily="18" charset="0"/>
              <a:ea typeface="Andale Sans UI"/>
              <a:cs typeface="Tahoma" panose="020B0604030504040204" pitchFamily="34" charset="0"/>
            </a:endParaRPr>
          </a:p>
        </p:txBody>
      </p:sp>
    </p:spTree>
    <p:extLst>
      <p:ext uri="{BB962C8B-B14F-4D97-AF65-F5344CB8AC3E}">
        <p14:creationId xmlns:p14="http://schemas.microsoft.com/office/powerpoint/2010/main" val="74245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478760A-D4F8-494B-BCA7-8B10E39D0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B3E4DE0-D130-4F64-9112-001F375BF35E}"/>
              </a:ext>
            </a:extLst>
          </p:cNvPr>
          <p:cNvSpPr txBox="1"/>
          <p:nvPr/>
        </p:nvSpPr>
        <p:spPr>
          <a:xfrm>
            <a:off x="2288346" y="380299"/>
            <a:ext cx="10086534" cy="5478423"/>
          </a:xfrm>
          <a:prstGeom prst="rect">
            <a:avLst/>
          </a:prstGeom>
          <a:noFill/>
        </p:spPr>
        <p:txBody>
          <a:bodyPr wrap="square">
            <a:spAutoFit/>
          </a:bodyPr>
          <a:lstStyle/>
          <a:p>
            <a:r>
              <a:rPr lang="ru-RU" sz="1400" b="1" i="1" kern="150" dirty="0">
                <a:effectLst/>
                <a:latin typeface="Times New Roman" panose="02020603050405020304" pitchFamily="18" charset="0"/>
                <a:ea typeface="Andale Sans UI"/>
                <a:cs typeface="Times New Roman" panose="02020603050405020304" pitchFamily="18" charset="0"/>
              </a:rPr>
              <a:t>2.Текстовый  (</a:t>
            </a:r>
            <a:r>
              <a:rPr lang="ru-RU" sz="1400" b="1" i="1" kern="150" dirty="0" err="1">
                <a:effectLst/>
                <a:latin typeface="Times New Roman" panose="02020603050405020304" pitchFamily="18" charset="0"/>
                <a:ea typeface="Andale Sans UI"/>
                <a:cs typeface="Times New Roman" panose="02020603050405020304" pitchFamily="18" charset="0"/>
              </a:rPr>
              <a:t>While-reading</a:t>
            </a:r>
            <a:r>
              <a:rPr lang="ru-RU" sz="1400" b="1" i="1" kern="150" dirty="0">
                <a:effectLst/>
                <a:latin typeface="Times New Roman" panose="02020603050405020304" pitchFamily="18" charset="0"/>
                <a:ea typeface="Andale Sans UI"/>
                <a:cs typeface="Times New Roman" panose="02020603050405020304" pitchFamily="18" charset="0"/>
              </a:rPr>
              <a:t>).</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Текстовые    стратегии направлены    на    понимание    текста    и формирование  его  интерпретации  у  читающего,  размышление  во  время чтения о том, что и как читает обучающийся и насколько хорошо понимает прочитанное.</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На  данном  этапе    можно  предложить учащимся:  </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найти  ответы  на  предложенные  вопросы;  </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подтвердить правильность или ложность утверждений, либо выявить, что это  в тексте  не  упомянуто;  </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составить  предложения  по  порядку;  </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найти соответствия;  </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выполнить  задание  на  множественный  выбор;</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подобрать подходящий заголовок к каждому из абзацев;</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догадаться о значении  слова  или  слов  по  контексту,    какой  из предложенных переводов  слова  наиболее  точно  отражает  его  значение в  данном контексте;</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восполнить недостающую информацию.</a:t>
            </a:r>
            <a:endParaRPr lang="ru-RU" sz="1200" kern="150" dirty="0">
              <a:effectLst/>
              <a:latin typeface="Times New Roman" panose="02020603050405020304" pitchFamily="18" charset="0"/>
              <a:ea typeface="Andale Sans UI"/>
              <a:cs typeface="Tahoma" panose="020B0604030504040204" pitchFamily="34" charset="0"/>
            </a:endParaRPr>
          </a:p>
          <a:p>
            <a:r>
              <a:rPr lang="ru-RU" sz="1400" b="1" i="1" kern="150" dirty="0">
                <a:effectLst/>
                <a:latin typeface="Times New Roman" panose="02020603050405020304" pitchFamily="18" charset="0"/>
                <a:ea typeface="Andale Sans UI"/>
                <a:cs typeface="Times New Roman" panose="02020603050405020304" pitchFamily="18" charset="0"/>
              </a:rPr>
              <a:t>3.Послетекстовый (Post-</a:t>
            </a:r>
            <a:r>
              <a:rPr lang="ru-RU" sz="1400" b="1" i="1" kern="150" dirty="0" err="1">
                <a:effectLst/>
                <a:latin typeface="Times New Roman" panose="02020603050405020304" pitchFamily="18" charset="0"/>
                <a:ea typeface="Andale Sans UI"/>
                <a:cs typeface="Times New Roman" panose="02020603050405020304" pitchFamily="18" charset="0"/>
              </a:rPr>
              <a:t>reading</a:t>
            </a:r>
            <a:r>
              <a:rPr lang="ru-RU" sz="1400" b="1" i="1" kern="150" dirty="0">
                <a:effectLst/>
                <a:latin typeface="Times New Roman" panose="02020603050405020304" pitchFamily="18" charset="0"/>
                <a:ea typeface="Andale Sans UI"/>
                <a:cs typeface="Times New Roman" panose="02020603050405020304" pitchFamily="18" charset="0"/>
              </a:rPr>
              <a:t>).</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err="1">
                <a:effectLst/>
                <a:latin typeface="Times New Roman" panose="02020603050405020304" pitchFamily="18" charset="0"/>
                <a:ea typeface="Andale Sans UI"/>
                <a:cs typeface="Times New Roman" panose="02020603050405020304" pitchFamily="18" charset="0"/>
              </a:rPr>
              <a:t>Послетекстовые</a:t>
            </a:r>
            <a:r>
              <a:rPr lang="ru-RU" sz="1400" kern="150" dirty="0">
                <a:effectLst/>
                <a:latin typeface="Times New Roman" panose="02020603050405020304" pitchFamily="18" charset="0"/>
                <a:ea typeface="Andale Sans UI"/>
                <a:cs typeface="Times New Roman" panose="02020603050405020304" pitchFamily="18" charset="0"/>
              </a:rPr>
              <a:t>   стратегии необходимы   для   проверки   понимания прочитанного   и   служат   средством   контроля   формирования   умений смыслового чтения и возможным использованием полученной информации в будущем.</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На этом этапе  можно  предложить учащимся:</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выявить новое из прочитанного текста, высказать свое мнение по поводу прочитанного;</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опровергнуть утверждения или согласиться с ними;</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доказать или охарактеризовать что-то;  </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составить  план  текста,  выделив  его  основные  мысли;</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пересказать/кратко изложить содержание текста;</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рассказать текст от лица главного героя;</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вставить в текст пропущенные слова или выражения;</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rPr>
              <a:t>- составить </a:t>
            </a:r>
            <a:r>
              <a:rPr lang="ru-RU" sz="1400" kern="150" dirty="0" err="1">
                <a:effectLst/>
                <a:latin typeface="Times New Roman" panose="02020603050405020304" pitchFamily="18" charset="0"/>
                <a:ea typeface="Andale Sans UI"/>
              </a:rPr>
              <a:t>синквейн</a:t>
            </a:r>
            <a:r>
              <a:rPr lang="ru-RU" sz="1400" kern="150" dirty="0">
                <a:effectLst/>
                <a:latin typeface="Times New Roman" panose="02020603050405020304" pitchFamily="18" charset="0"/>
                <a:ea typeface="Andale Sans UI"/>
              </a:rPr>
              <a:t> (</a:t>
            </a:r>
            <a:r>
              <a:rPr lang="ru-RU" sz="1400" kern="150" dirty="0" err="1">
                <a:effectLst/>
                <a:latin typeface="Times New Roman" panose="02020603050405020304" pitchFamily="18" charset="0"/>
                <a:ea typeface="Andale Sans UI"/>
              </a:rPr>
              <a:t>синквейн</a:t>
            </a:r>
            <a:r>
              <a:rPr lang="ru-RU" sz="1400" kern="150" dirty="0">
                <a:effectLst/>
                <a:latin typeface="Times New Roman" panose="02020603050405020304" pitchFamily="18" charset="0"/>
                <a:ea typeface="Andale Sans UI"/>
              </a:rPr>
              <a:t>  – это  стихотворение  из  5  строк </a:t>
            </a:r>
            <a:endParaRPr lang="ru-RU" dirty="0"/>
          </a:p>
        </p:txBody>
      </p:sp>
    </p:spTree>
    <p:extLst>
      <p:ext uri="{BB962C8B-B14F-4D97-AF65-F5344CB8AC3E}">
        <p14:creationId xmlns:p14="http://schemas.microsoft.com/office/powerpoint/2010/main" val="302046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8534635-6461-4146-9DC8-E6A70615F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1" y="40992"/>
            <a:ext cx="12192000" cy="6858000"/>
          </a:xfrm>
          <a:prstGeom prst="rect">
            <a:avLst/>
          </a:prstGeom>
        </p:spPr>
      </p:pic>
      <p:pic>
        <p:nvPicPr>
          <p:cNvPr id="10" name="Фигура1">
            <a:extLst>
              <a:ext uri="{FF2B5EF4-FFF2-40B4-BE49-F238E27FC236}">
                <a16:creationId xmlns:a16="http://schemas.microsoft.com/office/drawing/2014/main" id="{2EEFBB02-D613-4F2D-8475-0D35F17C1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774" y="1023488"/>
            <a:ext cx="3048317" cy="164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7DE5113-14C4-4A9D-AB1D-ED1676C796D5}"/>
              </a:ext>
            </a:extLst>
          </p:cNvPr>
          <p:cNvSpPr txBox="1"/>
          <p:nvPr/>
        </p:nvSpPr>
        <p:spPr>
          <a:xfrm>
            <a:off x="2873325" y="107997"/>
            <a:ext cx="8015068" cy="646331"/>
          </a:xfrm>
          <a:prstGeom prst="rect">
            <a:avLst/>
          </a:prstGeom>
          <a:noFill/>
        </p:spPr>
        <p:txBody>
          <a:bodyPr wrap="square">
            <a:spAutoFit/>
          </a:bodyPr>
          <a:lstStyle/>
          <a:p>
            <a:endParaRPr lang="ru-RU" sz="1800" u="sng" kern="150" dirty="0">
              <a:effectLst/>
              <a:latin typeface="Times New Roman" panose="02020603050405020304" pitchFamily="18" charset="0"/>
              <a:ea typeface="Andale Sans UI"/>
              <a:cs typeface="Times New Roman" panose="02020603050405020304" pitchFamily="18" charset="0"/>
            </a:endParaRPr>
          </a:p>
          <a:p>
            <a:r>
              <a:rPr lang="ru-RU" sz="1800" u="sng" kern="150" dirty="0">
                <a:effectLst/>
                <a:latin typeface="Times New Roman" panose="02020603050405020304" pitchFamily="18" charset="0"/>
                <a:ea typeface="Andale Sans UI"/>
                <a:cs typeface="Times New Roman" panose="02020603050405020304" pitchFamily="18" charset="0"/>
              </a:rPr>
              <a:t>Рассмотрим некоторые виды заданий на примере текста«</a:t>
            </a:r>
            <a:r>
              <a:rPr lang="en-US" sz="1800" u="sng" kern="150" dirty="0">
                <a:effectLst/>
                <a:latin typeface="Times New Roman" panose="02020603050405020304" pitchFamily="18" charset="0"/>
                <a:ea typeface="Andale Sans UI"/>
                <a:cs typeface="Times New Roman" panose="02020603050405020304" pitchFamily="18" charset="0"/>
              </a:rPr>
              <a:t>Run for Your Life</a:t>
            </a:r>
            <a:r>
              <a:rPr lang="ru-RU" sz="1800" u="sng" kern="150" dirty="0">
                <a:effectLst/>
                <a:latin typeface="Times New Roman" panose="02020603050405020304" pitchFamily="18" charset="0"/>
                <a:ea typeface="Andale Sans UI"/>
                <a:cs typeface="Times New Roman" panose="02020603050405020304" pitchFamily="18" charset="0"/>
              </a:rPr>
              <a:t>” </a:t>
            </a:r>
            <a:endParaRPr lang="ru-RU" sz="1600" u="sng" kern="150" dirty="0">
              <a:effectLst/>
              <a:latin typeface="Times New Roman" panose="02020603050405020304" pitchFamily="18" charset="0"/>
              <a:ea typeface="Andale Sans UI"/>
              <a:cs typeface="Tahoma" panose="020B0604030504040204" pitchFamily="34" charset="0"/>
            </a:endParaRPr>
          </a:p>
        </p:txBody>
      </p:sp>
      <p:sp>
        <p:nvSpPr>
          <p:cNvPr id="12" name="TextBox 11">
            <a:extLst>
              <a:ext uri="{FF2B5EF4-FFF2-40B4-BE49-F238E27FC236}">
                <a16:creationId xmlns:a16="http://schemas.microsoft.com/office/drawing/2014/main" id="{9D52AB13-990E-40C8-9ADF-5B81DBEC5445}"/>
              </a:ext>
            </a:extLst>
          </p:cNvPr>
          <p:cNvSpPr txBox="1"/>
          <p:nvPr/>
        </p:nvSpPr>
        <p:spPr>
          <a:xfrm>
            <a:off x="5222091" y="766204"/>
            <a:ext cx="6196818" cy="3108543"/>
          </a:xfrm>
          <a:prstGeom prst="rect">
            <a:avLst/>
          </a:prstGeom>
          <a:noFill/>
        </p:spPr>
        <p:txBody>
          <a:bodyPr wrap="square">
            <a:spAutoFit/>
          </a:bodyPr>
          <a:lstStyle/>
          <a:p>
            <a:r>
              <a:rPr lang="ru-RU" sz="1400" kern="150" dirty="0">
                <a:effectLst/>
                <a:latin typeface="Times New Roman" panose="02020603050405020304" pitchFamily="18" charset="0"/>
                <a:ea typeface="Andale Sans UI"/>
                <a:cs typeface="Times New Roman" panose="02020603050405020304" pitchFamily="18" charset="0"/>
              </a:rPr>
              <a:t>Задания на </a:t>
            </a:r>
            <a:r>
              <a:rPr lang="ru-RU" sz="1400" kern="150" dirty="0" err="1">
                <a:effectLst/>
                <a:latin typeface="Times New Roman" panose="02020603050405020304" pitchFamily="18" charset="0"/>
                <a:ea typeface="Andale Sans UI"/>
                <a:cs typeface="Times New Roman" panose="02020603050405020304" pitchFamily="18" charset="0"/>
              </a:rPr>
              <a:t>предтекстовом</a:t>
            </a:r>
            <a:r>
              <a:rPr lang="ru-RU" sz="1400" kern="150" dirty="0">
                <a:effectLst/>
                <a:latin typeface="Times New Roman" panose="02020603050405020304" pitchFamily="18" charset="0"/>
                <a:ea typeface="Andale Sans UI"/>
                <a:cs typeface="Times New Roman" panose="02020603050405020304" pitchFamily="18" charset="0"/>
              </a:rPr>
              <a:t> этапе</a:t>
            </a:r>
            <a:r>
              <a:rPr lang="en-US" sz="1400" kern="150" dirty="0">
                <a:effectLst/>
                <a:latin typeface="Times New Roman" panose="02020603050405020304" pitchFamily="18" charset="0"/>
                <a:ea typeface="Andale Sans UI"/>
                <a:cs typeface="Times New Roman" panose="02020603050405020304" pitchFamily="18" charset="0"/>
              </a:rPr>
              <a:t>.</a:t>
            </a:r>
            <a:endParaRPr lang="ru-RU" sz="1200" kern="150" dirty="0">
              <a:effectLst/>
              <a:latin typeface="Times New Roman" panose="02020603050405020304" pitchFamily="18" charset="0"/>
              <a:ea typeface="Andale Sans UI"/>
              <a:cs typeface="Tahoma" panose="020B0604030504040204" pitchFamily="34" charset="0"/>
            </a:endParaRPr>
          </a:p>
          <a:p>
            <a:r>
              <a:rPr lang="en-US" sz="1400" kern="150" dirty="0">
                <a:effectLst/>
                <a:latin typeface="Times New Roman" panose="02020603050405020304" pitchFamily="18" charset="0"/>
                <a:ea typeface="Andale Sans UI"/>
                <a:cs typeface="Times New Roman" panose="02020603050405020304" pitchFamily="18" charset="0"/>
              </a:rPr>
              <a:t>Task</a:t>
            </a:r>
            <a:r>
              <a:rPr lang="ru-RU" sz="1400" kern="150" dirty="0">
                <a:effectLst/>
                <a:latin typeface="Times New Roman" panose="02020603050405020304" pitchFamily="18" charset="0"/>
                <a:ea typeface="Andale Sans UI"/>
                <a:cs typeface="Times New Roman" panose="02020603050405020304" pitchFamily="18" charset="0"/>
              </a:rPr>
              <a:t> 1. </a:t>
            </a:r>
            <a:r>
              <a:rPr lang="en-US" sz="1400" kern="150" dirty="0">
                <a:effectLst/>
                <a:latin typeface="Times New Roman" panose="02020603050405020304" pitchFamily="18" charset="0"/>
                <a:ea typeface="Andale Sans UI"/>
                <a:cs typeface="Times New Roman" panose="02020603050405020304" pitchFamily="18" charset="0"/>
              </a:rPr>
              <a:t>Look at the picture, read the name of the text and say what it can be about. </a:t>
            </a:r>
            <a:r>
              <a:rPr lang="ru-RU" sz="1400" kern="150" dirty="0">
                <a:effectLst/>
                <a:latin typeface="Times New Roman" panose="02020603050405020304" pitchFamily="18" charset="0"/>
                <a:ea typeface="Andale Sans UI"/>
                <a:cs typeface="Times New Roman" panose="02020603050405020304" pitchFamily="18" charset="0"/>
              </a:rPr>
              <a:t>(Посмотрите на фото, прочитайте заглавие и скажите, о чем будет идти речь в тексте</a:t>
            </a:r>
            <a:endParaRPr lang="ru-RU" sz="1200" kern="150" dirty="0">
              <a:effectLst/>
              <a:latin typeface="Times New Roman" panose="02020603050405020304" pitchFamily="18" charset="0"/>
              <a:ea typeface="Andale Sans UI"/>
              <a:cs typeface="Tahoma" panose="020B0604030504040204" pitchFamily="34" charset="0"/>
            </a:endParaRPr>
          </a:p>
          <a:p>
            <a:r>
              <a:rPr lang="en-US" sz="1400" kern="150" dirty="0">
                <a:effectLst/>
                <a:latin typeface="Times New Roman" panose="02020603050405020304" pitchFamily="18" charset="0"/>
                <a:ea typeface="Andale Sans UI"/>
                <a:cs typeface="Times New Roman" panose="02020603050405020304" pitchFamily="18" charset="0"/>
              </a:rPr>
              <a:t>Task 2. Underline international words in these statements, say what they mean in English and in Russian. </a:t>
            </a:r>
            <a:r>
              <a:rPr lang="ru-RU" sz="1400" kern="150" dirty="0">
                <a:effectLst/>
                <a:latin typeface="Times New Roman" panose="02020603050405020304" pitchFamily="18" charset="0"/>
                <a:ea typeface="Andale Sans UI"/>
                <a:cs typeface="Times New Roman" panose="02020603050405020304" pitchFamily="18" charset="0"/>
              </a:rPr>
              <a:t>(Подчеркните в данных утверждениях интернациональные слова, определите их значение в английском и русском языках)</a:t>
            </a:r>
            <a:endParaRPr lang="ru-RU" sz="1200" kern="150" dirty="0">
              <a:effectLst/>
              <a:latin typeface="Times New Roman" panose="02020603050405020304" pitchFamily="18" charset="0"/>
              <a:ea typeface="Andale Sans UI"/>
              <a:cs typeface="Tahoma" panose="020B0604030504040204" pitchFamily="34" charset="0"/>
            </a:endParaRPr>
          </a:p>
          <a:p>
            <a:r>
              <a:rPr lang="en-US" sz="1400" kern="150" dirty="0">
                <a:effectLst/>
                <a:latin typeface="Times New Roman" panose="02020603050405020304" pitchFamily="18" charset="0"/>
                <a:ea typeface="Andale Sans UI"/>
                <a:cs typeface="Times New Roman" panose="02020603050405020304" pitchFamily="18" charset="0"/>
              </a:rPr>
              <a:t>1. The National Fun Run</a:t>
            </a:r>
            <a:endParaRPr lang="ru-RU" sz="1200" kern="150" dirty="0">
              <a:effectLst/>
              <a:latin typeface="Times New Roman" panose="02020603050405020304" pitchFamily="18" charset="0"/>
              <a:ea typeface="Andale Sans UI"/>
              <a:cs typeface="Tahoma" panose="020B0604030504040204" pitchFamily="34" charset="0"/>
            </a:endParaRPr>
          </a:p>
          <a:p>
            <a:r>
              <a:rPr lang="en-US" sz="1400" kern="150" dirty="0">
                <a:effectLst/>
                <a:latin typeface="Times New Roman" panose="02020603050405020304" pitchFamily="18" charset="0"/>
                <a:ea typeface="Andale Sans UI"/>
                <a:cs typeface="Times New Roman" panose="02020603050405020304" pitchFamily="18" charset="0"/>
              </a:rPr>
              <a:t>2. work in offices</a:t>
            </a:r>
            <a:endParaRPr lang="ru-RU" sz="1200" kern="150" dirty="0">
              <a:effectLst/>
              <a:latin typeface="Times New Roman" panose="02020603050405020304" pitchFamily="18" charset="0"/>
              <a:ea typeface="Andale Sans UI"/>
              <a:cs typeface="Tahoma" panose="020B0604030504040204" pitchFamily="34" charset="0"/>
            </a:endParaRPr>
          </a:p>
          <a:p>
            <a:r>
              <a:rPr lang="en-US" sz="1400" kern="150" dirty="0">
                <a:effectLst/>
                <a:latin typeface="Times New Roman" panose="02020603050405020304" pitchFamily="18" charset="0"/>
                <a:ea typeface="Andale Sans UI"/>
                <a:cs typeface="Times New Roman" panose="02020603050405020304" pitchFamily="18" charset="0"/>
              </a:rPr>
              <a:t>3. sit before computers</a:t>
            </a:r>
            <a:endParaRPr lang="ru-RU" sz="1200" kern="150" dirty="0">
              <a:effectLst/>
              <a:latin typeface="Times New Roman" panose="02020603050405020304" pitchFamily="18" charset="0"/>
              <a:ea typeface="Andale Sans UI"/>
              <a:cs typeface="Tahoma" panose="020B0604030504040204" pitchFamily="34" charset="0"/>
            </a:endParaRPr>
          </a:p>
          <a:p>
            <a:r>
              <a:rPr lang="en-US" sz="1400" kern="150" dirty="0">
                <a:effectLst/>
                <a:latin typeface="Times New Roman" panose="02020603050405020304" pitchFamily="18" charset="0"/>
                <a:ea typeface="Andale Sans UI"/>
                <a:cs typeface="Times New Roman" panose="02020603050405020304" pitchFamily="18" charset="0"/>
              </a:rPr>
              <a:t>4. engineers and doctors think</a:t>
            </a:r>
            <a:endParaRPr lang="ru-RU" sz="1200" kern="150" dirty="0">
              <a:effectLst/>
              <a:latin typeface="Times New Roman" panose="02020603050405020304" pitchFamily="18" charset="0"/>
              <a:ea typeface="Andale Sans UI"/>
              <a:cs typeface="Tahoma" panose="020B0604030504040204" pitchFamily="34" charset="0"/>
            </a:endParaRPr>
          </a:p>
          <a:p>
            <a:r>
              <a:rPr lang="en-US" sz="1400" kern="150" dirty="0">
                <a:effectLst/>
                <a:latin typeface="Times New Roman" panose="02020603050405020304" pitchFamily="18" charset="0"/>
                <a:ea typeface="Andale Sans UI"/>
                <a:cs typeface="Times New Roman" panose="02020603050405020304" pitchFamily="18" charset="0"/>
              </a:rPr>
              <a:t>5. bankers spend much time outdoors</a:t>
            </a:r>
            <a:endParaRPr lang="ru-RU" sz="1200" kern="150" dirty="0">
              <a:effectLst/>
              <a:latin typeface="Times New Roman" panose="02020603050405020304" pitchFamily="18" charset="0"/>
              <a:ea typeface="Andale Sans UI"/>
              <a:cs typeface="Tahoma" panose="020B0604030504040204" pitchFamily="34" charset="0"/>
            </a:endParaRPr>
          </a:p>
          <a:p>
            <a:r>
              <a:rPr lang="ru-RU" sz="1400" kern="150" dirty="0">
                <a:effectLst/>
                <a:latin typeface="Times New Roman" panose="02020603050405020304" pitchFamily="18" charset="0"/>
                <a:ea typeface="Andale Sans UI"/>
                <a:cs typeface="Times New Roman" panose="02020603050405020304" pitchFamily="18" charset="0"/>
              </a:rPr>
              <a:t> </a:t>
            </a:r>
            <a:endParaRPr lang="ru-RU" sz="1200" kern="150" dirty="0">
              <a:effectLst/>
              <a:latin typeface="Times New Roman" panose="02020603050405020304" pitchFamily="18" charset="0"/>
              <a:ea typeface="Andale Sans UI"/>
              <a:cs typeface="Tahoma" panose="020B0604030504040204" pitchFamily="34" charset="0"/>
            </a:endParaRPr>
          </a:p>
        </p:txBody>
      </p:sp>
      <p:sp>
        <p:nvSpPr>
          <p:cNvPr id="14" name="TextBox 13">
            <a:extLst>
              <a:ext uri="{FF2B5EF4-FFF2-40B4-BE49-F238E27FC236}">
                <a16:creationId xmlns:a16="http://schemas.microsoft.com/office/drawing/2014/main" id="{9795DB02-2D1E-45A9-BD6B-F49EDC6086D4}"/>
              </a:ext>
            </a:extLst>
          </p:cNvPr>
          <p:cNvSpPr txBox="1"/>
          <p:nvPr/>
        </p:nvSpPr>
        <p:spPr>
          <a:xfrm>
            <a:off x="330591" y="3368375"/>
            <a:ext cx="6203852" cy="1600438"/>
          </a:xfrm>
          <a:prstGeom prst="rect">
            <a:avLst/>
          </a:prstGeom>
          <a:noFill/>
        </p:spPr>
        <p:txBody>
          <a:bodyPr wrap="square">
            <a:spAutoFit/>
          </a:bodyPr>
          <a:lstStyle/>
          <a:p>
            <a:r>
              <a:rPr lang="ru-RU" sz="1400" kern="150" dirty="0">
                <a:effectLst/>
                <a:latin typeface="Times New Roman" panose="02020603050405020304" pitchFamily="18" charset="0"/>
                <a:ea typeface="Andale Sans UI"/>
                <a:cs typeface="Times New Roman" panose="02020603050405020304" pitchFamily="18" charset="0"/>
              </a:rPr>
              <a:t>Задания на текстовом этапе.</a:t>
            </a:r>
            <a:endParaRPr lang="ru-RU" sz="1200" kern="150" dirty="0">
              <a:effectLst/>
              <a:latin typeface="Times New Roman" panose="02020603050405020304" pitchFamily="18" charset="0"/>
              <a:ea typeface="Andale Sans UI"/>
              <a:cs typeface="Tahoma" panose="020B0604030504040204" pitchFamily="34" charset="0"/>
            </a:endParaRPr>
          </a:p>
          <a:p>
            <a:r>
              <a:rPr lang="en-US" sz="1400" kern="150" dirty="0">
                <a:effectLst/>
                <a:latin typeface="Times New Roman" panose="02020603050405020304" pitchFamily="18" charset="0"/>
                <a:ea typeface="Andale Sans UI"/>
                <a:cs typeface="Times New Roman" panose="02020603050405020304" pitchFamily="18" charset="0"/>
              </a:rPr>
              <a:t>Task</a:t>
            </a:r>
            <a:r>
              <a:rPr lang="ru-RU" sz="1400" kern="150" dirty="0">
                <a:effectLst/>
                <a:latin typeface="Times New Roman" panose="02020603050405020304" pitchFamily="18" charset="0"/>
                <a:ea typeface="Andale Sans UI"/>
                <a:cs typeface="Times New Roman" panose="02020603050405020304" pitchFamily="18" charset="0"/>
              </a:rPr>
              <a:t> 4. </a:t>
            </a:r>
            <a:r>
              <a:rPr lang="en-US" sz="1400" kern="150" dirty="0">
                <a:effectLst/>
                <a:latin typeface="Times New Roman" panose="02020603050405020304" pitchFamily="18" charset="0"/>
                <a:ea typeface="Andale Sans UI"/>
                <a:cs typeface="Times New Roman" panose="02020603050405020304" pitchFamily="18" charset="0"/>
              </a:rPr>
              <a:t>Complete the sentences</a:t>
            </a:r>
            <a:r>
              <a:rPr lang="ru-RU" sz="1400" kern="150" dirty="0">
                <a:effectLst/>
                <a:latin typeface="Times New Roman" panose="02020603050405020304" pitchFamily="18" charset="0"/>
                <a:ea typeface="Andale Sans UI"/>
                <a:cs typeface="Times New Roman" panose="02020603050405020304" pitchFamily="18" charset="0"/>
              </a:rPr>
              <a:t>. (Закончите предложения — задание на множественный выбор)</a:t>
            </a:r>
            <a:endParaRPr lang="ru-RU" sz="1200" kern="150" dirty="0">
              <a:effectLst/>
              <a:latin typeface="Times New Roman" panose="02020603050405020304" pitchFamily="18" charset="0"/>
              <a:ea typeface="Andale Sans UI"/>
              <a:cs typeface="Tahoma" panose="020B0604030504040204" pitchFamily="34" charset="0"/>
            </a:endParaRPr>
          </a:p>
          <a:p>
            <a:r>
              <a:rPr lang="en-US" sz="1400" kern="150" dirty="0">
                <a:effectLst/>
                <a:latin typeface="Times New Roman" panose="02020603050405020304" pitchFamily="18" charset="0"/>
                <a:ea typeface="Andale Sans UI"/>
                <a:cs typeface="Times New Roman" panose="02020603050405020304" pitchFamily="18" charset="0"/>
              </a:rPr>
              <a:t>1. Doctors say that now many people are …….</a:t>
            </a:r>
            <a:endParaRPr lang="ru-RU" sz="1200" kern="150" dirty="0">
              <a:effectLst/>
              <a:latin typeface="Times New Roman" panose="02020603050405020304" pitchFamily="18" charset="0"/>
              <a:ea typeface="Andale Sans UI"/>
              <a:cs typeface="Tahoma" panose="020B0604030504040204" pitchFamily="34" charset="0"/>
            </a:endParaRPr>
          </a:p>
          <a:p>
            <a:r>
              <a:rPr lang="en-US" sz="1400" kern="150" dirty="0">
                <a:effectLst/>
                <a:latin typeface="Times New Roman" panose="02020603050405020304" pitchFamily="18" charset="0"/>
                <a:ea typeface="Andale Sans UI"/>
                <a:cs typeface="Times New Roman" panose="02020603050405020304" pitchFamily="18" charset="0"/>
              </a:rPr>
              <a:t>a) happy and fit</a:t>
            </a:r>
            <a:endParaRPr lang="ru-RU" sz="1200" kern="150" dirty="0">
              <a:effectLst/>
              <a:latin typeface="Times New Roman" panose="02020603050405020304" pitchFamily="18" charset="0"/>
              <a:ea typeface="Andale Sans UI"/>
              <a:cs typeface="Tahoma" panose="020B0604030504040204" pitchFamily="34" charset="0"/>
            </a:endParaRPr>
          </a:p>
          <a:p>
            <a:r>
              <a:rPr lang="en-US" sz="1400" kern="150" dirty="0">
                <a:effectLst/>
                <a:latin typeface="Times New Roman" panose="02020603050405020304" pitchFamily="18" charset="0"/>
                <a:ea typeface="Andale Sans UI"/>
                <a:cs typeface="Times New Roman" panose="02020603050405020304" pitchFamily="18" charset="0"/>
              </a:rPr>
              <a:t>b) happy and not fit</a:t>
            </a:r>
            <a:endParaRPr lang="ru-RU" sz="1200" kern="150" dirty="0">
              <a:effectLst/>
              <a:latin typeface="Times New Roman" panose="02020603050405020304" pitchFamily="18" charset="0"/>
              <a:ea typeface="Andale Sans UI"/>
              <a:cs typeface="Tahoma" panose="020B0604030504040204" pitchFamily="34" charset="0"/>
            </a:endParaRPr>
          </a:p>
          <a:p>
            <a:r>
              <a:rPr lang="en-US" sz="1400" kern="150" dirty="0">
                <a:effectLst/>
                <a:latin typeface="Times New Roman" panose="02020603050405020304" pitchFamily="18" charset="0"/>
                <a:ea typeface="Andale Sans UI"/>
                <a:cs typeface="Times New Roman" panose="02020603050405020304" pitchFamily="18" charset="0"/>
              </a:rPr>
              <a:t>c) not happy and not fit</a:t>
            </a:r>
            <a:endParaRPr lang="ru-RU" sz="1200" kern="150" dirty="0">
              <a:effectLst/>
              <a:latin typeface="Times New Roman" panose="02020603050405020304" pitchFamily="18" charset="0"/>
              <a:ea typeface="Andale Sans UI"/>
              <a:cs typeface="Tahoma" panose="020B0604030504040204" pitchFamily="34" charset="0"/>
            </a:endParaRPr>
          </a:p>
        </p:txBody>
      </p:sp>
      <p:sp>
        <p:nvSpPr>
          <p:cNvPr id="16" name="TextBox 15">
            <a:extLst>
              <a:ext uri="{FF2B5EF4-FFF2-40B4-BE49-F238E27FC236}">
                <a16:creationId xmlns:a16="http://schemas.microsoft.com/office/drawing/2014/main" id="{A1932A4A-6421-4E51-8F57-D778144C23CF}"/>
              </a:ext>
            </a:extLst>
          </p:cNvPr>
          <p:cNvSpPr txBox="1"/>
          <p:nvPr/>
        </p:nvSpPr>
        <p:spPr>
          <a:xfrm>
            <a:off x="6096000" y="3627499"/>
            <a:ext cx="6203852" cy="954107"/>
          </a:xfrm>
          <a:prstGeom prst="rect">
            <a:avLst/>
          </a:prstGeom>
          <a:noFill/>
        </p:spPr>
        <p:txBody>
          <a:bodyPr wrap="square">
            <a:spAutoFit/>
          </a:bodyPr>
          <a:lstStyle/>
          <a:p>
            <a:r>
              <a:rPr lang="en-US" sz="1400" kern="150" dirty="0">
                <a:effectLst/>
                <a:latin typeface="Times New Roman" panose="02020603050405020304" pitchFamily="18" charset="0"/>
                <a:ea typeface="Andale Sans UI"/>
                <a:cs typeface="Times New Roman" panose="02020603050405020304" pitchFamily="18" charset="0"/>
              </a:rPr>
              <a:t>Task 5. Answer the questions. (</a:t>
            </a:r>
            <a:r>
              <a:rPr lang="ru-RU" sz="1400" kern="150" dirty="0">
                <a:effectLst/>
                <a:latin typeface="Times New Roman" panose="02020603050405020304" pitchFamily="18" charset="0"/>
                <a:ea typeface="Andale Sans UI"/>
                <a:cs typeface="Times New Roman" panose="02020603050405020304" pitchFamily="18" charset="0"/>
              </a:rPr>
              <a:t>Ответьте на вопросы</a:t>
            </a:r>
            <a:r>
              <a:rPr lang="en-US" sz="1400" kern="150" dirty="0">
                <a:effectLst/>
                <a:latin typeface="Times New Roman" panose="02020603050405020304" pitchFamily="18" charset="0"/>
                <a:ea typeface="Andale Sans UI"/>
                <a:cs typeface="Times New Roman" panose="02020603050405020304" pitchFamily="18" charset="0"/>
              </a:rPr>
              <a:t>)</a:t>
            </a:r>
            <a:endParaRPr lang="ru-RU" sz="1200" kern="150" dirty="0">
              <a:effectLst/>
              <a:latin typeface="Times New Roman" panose="02020603050405020304" pitchFamily="18" charset="0"/>
              <a:ea typeface="Andale Sans UI"/>
              <a:cs typeface="Tahoma" panose="020B0604030504040204" pitchFamily="34" charset="0"/>
            </a:endParaRPr>
          </a:p>
          <a:p>
            <a:r>
              <a:rPr lang="en-US" sz="1400" kern="150" dirty="0">
                <a:effectLst/>
                <a:latin typeface="Times New Roman" panose="02020603050405020304" pitchFamily="18" charset="0"/>
                <a:ea typeface="Andale Sans UI"/>
                <a:cs typeface="Times New Roman" panose="02020603050405020304" pitchFamily="18" charset="0"/>
              </a:rPr>
              <a:t>1. What is the problem that doctors talk about?</a:t>
            </a:r>
            <a:endParaRPr lang="ru-RU" sz="1200" kern="150" dirty="0">
              <a:effectLst/>
              <a:latin typeface="Times New Roman" panose="02020603050405020304" pitchFamily="18" charset="0"/>
              <a:ea typeface="Andale Sans UI"/>
              <a:cs typeface="Tahoma" panose="020B0604030504040204" pitchFamily="34" charset="0"/>
            </a:endParaRPr>
          </a:p>
          <a:p>
            <a:r>
              <a:rPr lang="en-US" sz="1400" kern="150" dirty="0">
                <a:effectLst/>
                <a:latin typeface="Times New Roman" panose="02020603050405020304" pitchFamily="18" charset="0"/>
                <a:ea typeface="Andale Sans UI"/>
                <a:cs typeface="Times New Roman" panose="02020603050405020304" pitchFamily="18" charset="0"/>
              </a:rPr>
              <a:t>2. Is running good for people?</a:t>
            </a:r>
            <a:endParaRPr lang="ru-RU" sz="1200" kern="150" dirty="0">
              <a:effectLst/>
              <a:latin typeface="Times New Roman" panose="02020603050405020304" pitchFamily="18" charset="0"/>
              <a:ea typeface="Andale Sans UI"/>
              <a:cs typeface="Tahoma" panose="020B0604030504040204" pitchFamily="34" charset="0"/>
            </a:endParaRPr>
          </a:p>
          <a:p>
            <a:r>
              <a:rPr lang="en-US" sz="1400" kern="150" dirty="0">
                <a:effectLst/>
                <a:latin typeface="Times New Roman" panose="02020603050405020304" pitchFamily="18" charset="0"/>
                <a:ea typeface="Andale Sans UI"/>
                <a:cs typeface="Times New Roman" panose="02020603050405020304" pitchFamily="18" charset="0"/>
              </a:rPr>
              <a:t>3. Why do thousands of people in London go to Hyde Park?</a:t>
            </a:r>
            <a:endParaRPr lang="ru-RU" sz="1200" kern="150" dirty="0">
              <a:effectLst/>
              <a:latin typeface="Times New Roman" panose="02020603050405020304" pitchFamily="18" charset="0"/>
              <a:ea typeface="Andale Sans UI"/>
              <a:cs typeface="Tahoma" panose="020B0604030504040204" pitchFamily="34" charset="0"/>
            </a:endParaRPr>
          </a:p>
        </p:txBody>
      </p:sp>
    </p:spTree>
    <p:extLst>
      <p:ext uri="{BB962C8B-B14F-4D97-AF65-F5344CB8AC3E}">
        <p14:creationId xmlns:p14="http://schemas.microsoft.com/office/powerpoint/2010/main" val="242342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D8AD4FC-2885-4A09-A0C4-EE3FB15A7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0" y="-253218"/>
            <a:ext cx="12192000" cy="6858000"/>
          </a:xfrm>
          <a:prstGeom prst="rect">
            <a:avLst/>
          </a:prstGeom>
        </p:spPr>
      </p:pic>
      <p:sp>
        <p:nvSpPr>
          <p:cNvPr id="3" name="Rectangle 2">
            <a:extLst>
              <a:ext uri="{FF2B5EF4-FFF2-40B4-BE49-F238E27FC236}">
                <a16:creationId xmlns:a16="http://schemas.microsoft.com/office/drawing/2014/main" id="{0E996ECD-B2EA-46D1-9ADD-F44A9676BC6F}"/>
              </a:ext>
            </a:extLst>
          </p:cNvPr>
          <p:cNvSpPr>
            <a:spLocks noChangeArrowheads="1"/>
          </p:cNvSpPr>
          <p:nvPr/>
        </p:nvSpPr>
        <p:spPr bwMode="auto">
          <a:xfrm>
            <a:off x="2368030" y="-362335"/>
            <a:ext cx="804649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400" b="0" i="1" u="sng"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400" b="0" i="1" u="sng"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1" u="sng"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Arial" panose="020B0604020202020204" pitchFamily="34" charset="0"/>
              </a:rPr>
              <a:t>Диагностическая работа</a:t>
            </a:r>
            <a:r>
              <a:rPr lang="ru-RU" altLang="ru-RU" sz="1100" dirty="0"/>
              <a:t> </a:t>
            </a:r>
            <a:r>
              <a:rPr kumimoji="0" lang="ru-RU" altLang="ru-RU" sz="1400" b="0" i="1" u="sng"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Arial" panose="020B0604020202020204" pitchFamily="34" charset="0"/>
              </a:rPr>
              <a:t>по проверке уровня сформированности читательской грамотности</a:t>
            </a:r>
            <a:endParaRPr kumimoji="0" lang="ru-RU" altLang="ru-RU"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7169" name="Рисунок 1" descr="https://documents.infourok.ru/56dc3d4e-6663-473b-876a-31cb4458cfc4/0/image001.jpg">
            <a:extLst>
              <a:ext uri="{FF2B5EF4-FFF2-40B4-BE49-F238E27FC236}">
                <a16:creationId xmlns:a16="http://schemas.microsoft.com/office/drawing/2014/main" id="{C47934FF-21C7-4985-B663-E648E4ADD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639814"/>
            <a:ext cx="4069264" cy="26794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A9E15B0-4A65-4B52-A7EC-BC742B4DF91C}"/>
              </a:ext>
            </a:extLst>
          </p:cNvPr>
          <p:cNvSpPr>
            <a:spLocks noChangeArrowheads="1"/>
          </p:cNvSpPr>
          <p:nvPr/>
        </p:nvSpPr>
        <p:spPr bwMode="auto">
          <a:xfrm>
            <a:off x="295276" y="997565"/>
            <a:ext cx="12192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400" b="1" i="0" u="none" strike="noStrike" cap="none" normalizeH="0" baseline="0" dirty="0">
              <a:ln>
                <a:noFill/>
              </a:ln>
              <a:solidFill>
                <a:srgbClr val="267F8C"/>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altLang="ru-RU" sz="1400" b="1" dirty="0">
              <a:solidFill>
                <a:srgbClr val="267F8C"/>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400" b="1" i="0" u="none" strike="noStrike" cap="none" normalizeH="0" baseline="0" dirty="0">
              <a:ln>
                <a:noFill/>
              </a:ln>
              <a:solidFill>
                <a:srgbClr val="267F8C"/>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altLang="ru-RU" sz="1400" b="1" dirty="0">
              <a:solidFill>
                <a:srgbClr val="267F8C"/>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400" b="1" i="0" u="none" strike="noStrike" cap="none" normalizeH="0" baseline="0" dirty="0">
              <a:ln>
                <a:noFill/>
              </a:ln>
              <a:solidFill>
                <a:srgbClr val="267F8C"/>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altLang="ru-RU" sz="1400" b="1" dirty="0">
              <a:solidFill>
                <a:srgbClr val="267F8C"/>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400" b="1" i="0" u="none" strike="noStrike" cap="none" normalizeH="0" baseline="0" dirty="0">
              <a:ln>
                <a:noFill/>
              </a:ln>
              <a:solidFill>
                <a:srgbClr val="267F8C"/>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altLang="ru-RU" sz="1400" b="1" dirty="0">
              <a:solidFill>
                <a:srgbClr val="267F8C"/>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400" b="1" i="0" u="none" strike="noStrike" cap="none" normalizeH="0" baseline="0" dirty="0">
              <a:ln>
                <a:noFill/>
              </a:ln>
              <a:solidFill>
                <a:srgbClr val="267F8C"/>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a:ln>
                  <a:noFill/>
                </a:ln>
                <a:solidFill>
                  <a:srgbClr val="267F8C"/>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ru-RU" altLang="ru-RU"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ru-RU" altLang="ru-RU"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400" b="1" i="1" u="sng"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1.     Choose the right word to complete the sentences:</a:t>
            </a:r>
            <a:endParaRPr kumimoji="0" lang="ru-RU" altLang="ru-RU" sz="11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1. Chris is 9/10 years old.</a:t>
            </a:r>
            <a:endParaRPr kumimoji="0" lang="ru-RU" altLang="ru-RU" sz="11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2. Chris goes to Yellow/Green School.</a:t>
            </a:r>
            <a:endParaRPr kumimoji="0" lang="ru-RU" altLang="ru-RU" sz="11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3. His </a:t>
            </a:r>
            <a:r>
              <a:rPr kumimoji="0" lang="en-US" altLang="ru-RU" sz="1400" b="1" i="0" u="none" strike="noStrike" cap="none" normalizeH="0" baseline="0" dirty="0" err="1">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favourite</a:t>
            </a:r>
            <a:r>
              <a:rPr kumimoji="0" lang="en-US" altLang="ru-RU" sz="1400" b="1" i="0" u="none"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 subject is Information Technology/</a:t>
            </a:r>
            <a:r>
              <a:rPr kumimoji="0" lang="en-US" altLang="ru-RU" sz="1400" b="1" i="0" u="none" strike="noStrike" cap="none" normalizeH="0" baseline="0" dirty="0">
                <a:ln>
                  <a:noFill/>
                </a:ln>
                <a:solidFill>
                  <a:srgbClr val="267F8C"/>
                </a:solidFill>
                <a:effectLst/>
                <a:latin typeface="Arial" panose="020B0604020202020204" pitchFamily="34" charset="0"/>
                <a:ea typeface="Times New Roman" panose="02020603050405020304" pitchFamily="18" charset="0"/>
                <a:cs typeface="Times New Roman" panose="02020603050405020304" pitchFamily="18" charset="0"/>
              </a:rPr>
              <a:t>P</a:t>
            </a:r>
            <a:r>
              <a:rPr kumimoji="0" lang="en-US" altLang="ru-RU" sz="1400" b="1" i="0" u="none" strike="noStrike" cap="none" normalizeH="0" baseline="0" dirty="0" bmk="">
                <a:ln>
                  <a:noFill/>
                </a:ln>
                <a:solidFill>
                  <a:srgbClr val="267F8C"/>
                </a:solidFill>
                <a:effectLst/>
                <a:latin typeface="Arial" panose="020B0604020202020204" pitchFamily="34" charset="0"/>
                <a:ea typeface="Times New Roman" panose="02020603050405020304" pitchFamily="18" charset="0"/>
                <a:cs typeface="Times New Roman" panose="02020603050405020304" pitchFamily="18" charset="0"/>
              </a:rPr>
              <a:t>hysical Education</a:t>
            </a:r>
            <a:r>
              <a:rPr kumimoji="0" lang="en-US" altLang="ru-RU" sz="1400" b="1" i="0" u="none" strike="noStrike" cap="none" normalizeH="0" baseline="0" dirty="0" bmk="">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a:t>
            </a:r>
            <a:endParaRPr kumimoji="0" lang="ru-RU" altLang="ru-RU" sz="1100" b="1" i="0" u="none" strike="noStrike" cap="none" normalizeH="0" baseline="0" dirty="0" bmk="">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bmk="">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4. He likes </a:t>
            </a:r>
            <a:r>
              <a:rPr kumimoji="0" lang="en-US" altLang="ru-RU" sz="1400" b="1" i="0" u="none" strike="noStrike" cap="none" normalizeH="0" baseline="0" dirty="0" err="1" bmk="">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Maths</a:t>
            </a:r>
            <a:r>
              <a:rPr kumimoji="0" lang="en-US" altLang="ru-RU" sz="1400" b="1" i="0" u="none" strike="noStrike" cap="none" normalizeH="0" baseline="0" dirty="0" bmk="">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a:t>
            </a:r>
            <a:r>
              <a:rPr kumimoji="0" lang="en-US" altLang="ru-RU" sz="1400" b="1" i="0" u="none" strike="noStrike" cap="none" normalizeH="0" baseline="0" dirty="0" bmk="">
                <a:ln>
                  <a:noFill/>
                </a:ln>
                <a:solidFill>
                  <a:srgbClr val="267F8C"/>
                </a:solidFill>
                <a:effectLst/>
                <a:latin typeface="Arial" panose="020B0604020202020204" pitchFamily="34" charset="0"/>
                <a:ea typeface="Times New Roman" panose="02020603050405020304" pitchFamily="18" charset="0"/>
                <a:cs typeface="Times New Roman" panose="02020603050405020304" pitchFamily="18" charset="0"/>
              </a:rPr>
              <a:t>English</a:t>
            </a:r>
            <a:r>
              <a:rPr kumimoji="0" lang="en-US" altLang="ru-RU" sz="1400" b="1" i="0" u="none"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 and History.</a:t>
            </a:r>
            <a:endParaRPr kumimoji="0" lang="ru-RU" altLang="ru-RU" sz="11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5. He asks Henry to tell him about his family/school.</a:t>
            </a:r>
            <a:endParaRPr kumimoji="0" lang="ru-RU" altLang="ru-RU" sz="11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400" b="1" i="1" u="sng"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2.     Read the sentences and decide if they are T (True), F (False) or DS (Doesn’t Say).</a:t>
            </a:r>
            <a:endParaRPr kumimoji="0" lang="ru-RU" altLang="ru-RU" sz="11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1. The email is from Henry.</a:t>
            </a:r>
            <a:endParaRPr kumimoji="0" lang="ru-RU" altLang="ru-RU" sz="11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2. Chris doesn’t like Art.</a:t>
            </a:r>
            <a:endParaRPr kumimoji="0" lang="ru-RU" altLang="ru-RU" sz="11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3. His lunch starts at 12.30.</a:t>
            </a:r>
            <a:endParaRPr kumimoji="0" lang="ru-RU" altLang="ru-RU" sz="11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4. Chris has a big family.</a:t>
            </a:r>
            <a:endParaRPr kumimoji="0" lang="ru-RU" altLang="ru-RU" sz="11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5. His </a:t>
            </a:r>
            <a:r>
              <a:rPr kumimoji="0" lang="en-US" altLang="ru-RU" sz="1400" b="1" i="0" u="none" strike="noStrike" cap="none" normalizeH="0" baseline="0" dirty="0" err="1">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favourite</a:t>
            </a:r>
            <a:r>
              <a:rPr kumimoji="0" lang="en-US" altLang="ru-RU" sz="1400" b="1" i="0" u="none"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 day at school is Thursday.</a:t>
            </a:r>
            <a:endParaRPr kumimoji="0" lang="ru-RU" altLang="ru-RU" sz="11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1" u="none" strike="noStrike" cap="none" normalizeH="0" baseline="0" dirty="0">
                <a:ln>
                  <a:noFill/>
                </a:ln>
                <a:solidFill>
                  <a:srgbClr val="181818"/>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ru-RU" altLang="ru-RU" sz="11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8761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57B6AEB-A898-49A6-A461-19B25F137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EFD455D-1D8F-4DC5-8F37-C60B75D78841}"/>
              </a:ext>
            </a:extLst>
          </p:cNvPr>
          <p:cNvSpPr txBox="1"/>
          <p:nvPr/>
        </p:nvSpPr>
        <p:spPr>
          <a:xfrm>
            <a:off x="2873326" y="221903"/>
            <a:ext cx="9027942" cy="557075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400" b="0" i="1" u="sng" strike="noStrike" kern="1200" cap="none" spc="0" normalizeH="0" baseline="0" noProof="0" dirty="0">
              <a:ln>
                <a:noFill/>
              </a:ln>
              <a:solidFill>
                <a:srgbClr val="111115"/>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200" b="0" i="1" u="sng" strike="noStrike" kern="1200" cap="none" spc="0" normalizeH="0" baseline="0" noProof="0" dirty="0">
                <a:ln>
                  <a:noFill/>
                </a:ln>
                <a:solidFill>
                  <a:srgbClr val="111115"/>
                </a:solidFill>
                <a:effectLst/>
                <a:uLnTx/>
                <a:uFillTx/>
                <a:latin typeface="Arial" panose="020B0604020202020204" pitchFamily="34" charset="0"/>
                <a:ea typeface="Times New Roman" panose="02020603050405020304" pitchFamily="18" charset="0"/>
                <a:cs typeface="Times New Roman" panose="02020603050405020304" pitchFamily="18" charset="0"/>
              </a:rPr>
              <a:t>Прочитайте</a:t>
            </a:r>
            <a:r>
              <a:rPr kumimoji="0" lang="en-US" altLang="ru-RU" sz="1200" b="0" i="1" u="sng" strike="noStrike" kern="1200" cap="none" spc="0" normalizeH="0" baseline="0" noProof="0" dirty="0">
                <a:ln>
                  <a:noFill/>
                </a:ln>
                <a:solidFill>
                  <a:srgbClr val="111115"/>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ru-RU" altLang="ru-RU" sz="1200" b="0" i="1" u="sng" strike="noStrike" kern="1200" cap="none" spc="0" normalizeH="0" baseline="0" noProof="0" dirty="0">
                <a:ln>
                  <a:noFill/>
                </a:ln>
                <a:solidFill>
                  <a:srgbClr val="111115"/>
                </a:solidFill>
                <a:effectLst/>
                <a:uLnTx/>
                <a:uFillTx/>
                <a:latin typeface="Arial" panose="020B0604020202020204" pitchFamily="34" charset="0"/>
                <a:ea typeface="Times New Roman" panose="02020603050405020304" pitchFamily="18" charset="0"/>
                <a:cs typeface="Times New Roman" panose="02020603050405020304" pitchFamily="18" charset="0"/>
              </a:rPr>
              <a:t>текст</a:t>
            </a:r>
            <a:r>
              <a:rPr kumimoji="0" lang="en-US" altLang="ru-RU" sz="1200" b="0" i="1" u="sng" strike="noStrike" kern="1200" cap="none" spc="0" normalizeH="0" baseline="0" noProof="0" dirty="0">
                <a:ln>
                  <a:noFill/>
                </a:ln>
                <a:solidFill>
                  <a:srgbClr val="111115"/>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ru-RU" altLang="ru-RU"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ru-RU" sz="1200" b="0" i="0" u="none" strike="noStrike" kern="1200" cap="none" spc="0" normalizeH="0" baseline="0" noProof="0" dirty="0">
                <a:ln>
                  <a:noFill/>
                </a:ln>
                <a:solidFill>
                  <a:srgbClr val="181818"/>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All children like the cartoon “Tom and Jerry”. Tom is a blue and white domestic cat. Jerry is a small brown mouse who always lives close to him. Jerry is very strong for his size and he is clever. Tom is energetic. He doesn’t really want to eat Jerry but always chases him. In fact, they are friends. They always help each other when in danger. The cartoon is quite funny.</a:t>
            </a:r>
            <a:endParaRPr kumimoji="0" lang="ru-RU" altLang="ru-RU" sz="1200" b="0" i="0" u="none" strike="noStrike" kern="1200" cap="none" spc="0" normalizeH="0" baseline="0" noProof="0" dirty="0">
              <a:ln>
                <a:noFill/>
              </a:ln>
              <a:solidFill>
                <a:srgbClr val="181818"/>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en-US"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1.     Read the text and choose the best title for it: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en-US"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a)     A Funny Dog                     b) A Real Hero                 c) True Friends</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en-US"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i="1" u="sng"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2.     Answer the questions:</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a:r>
              <a:rPr lang="en-US"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1.     Who is a blue and white domestic cat?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a:r>
              <a:rPr lang="en-US"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2.     Who is a small brown mouse?</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a:r>
              <a:rPr lang="en-US"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3.     Who is very strong for his size?</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a:r>
              <a:rPr lang="en-US"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4.     Who is energetic?</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a:r>
              <a:rPr lang="en-US"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5.     Who are friends?</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a:r>
              <a:rPr lang="en-US"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i="1" u="sng"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3.     Match the word combinations with their translations:</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1. a domestic cat                 a) </a:t>
            </a:r>
            <a:r>
              <a:rPr lang="ru-RU"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жить</a:t>
            </a:r>
            <a:r>
              <a:rPr lang="en-US"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близко</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2. to chase him                    b) </a:t>
            </a:r>
            <a:r>
              <a:rPr lang="ru-RU"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домашний</a:t>
            </a:r>
            <a:r>
              <a:rPr lang="en-US"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кот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3.quite </a:t>
            </a:r>
            <a:r>
              <a:rPr lang="ru-RU" sz="1200" dirty="0" err="1">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funny</a:t>
            </a:r>
            <a:r>
              <a:rPr lang="ru-RU"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c) охотиться за ним</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ru-RU"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4. to live close                     d) </a:t>
            </a:r>
            <a:r>
              <a:rPr lang="ru-RU"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довольно</a:t>
            </a:r>
            <a:r>
              <a:rPr lang="en-US"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смешной</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ru-RU" sz="12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ru-RU" sz="1200" b="1" dirty="0">
                <a:solidFill>
                  <a:srgbClr val="111115"/>
                </a:solidFill>
                <a:effectLst/>
                <a:latin typeface="Times New Roman" panose="02020603050405020304" pitchFamily="18" charset="0"/>
                <a:ea typeface="Times New Roman" panose="02020603050405020304" pitchFamily="18" charset="0"/>
                <a:cs typeface="Times New Roman" panose="02020603050405020304" pitchFamily="18" charset="0"/>
              </a:rPr>
              <a:t>Задание 5.</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ru-RU" sz="1200" i="1" u="sng" dirty="0">
                <a:solidFill>
                  <a:srgbClr val="111115"/>
                </a:solidFill>
                <a:effectLst/>
                <a:latin typeface="Times New Roman" panose="02020603050405020304" pitchFamily="18" charset="0"/>
                <a:ea typeface="Times New Roman" panose="02020603050405020304" pitchFamily="18" charset="0"/>
                <a:cs typeface="Times New Roman" panose="02020603050405020304" pitchFamily="18" charset="0"/>
              </a:rPr>
              <a:t>1.Прочитайте текст.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2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I</a:t>
            </a:r>
            <a:r>
              <a:rPr lang="ru-RU" sz="12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m Ben</a:t>
            </a:r>
            <a:r>
              <a:rPr lang="ru-RU" sz="12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I’m from Canada. I live in Toronto. I’m nine. I have got a nice red dog. It can jump and run. But I haven’t got a cat, and I’m sad. This is Rob. He lives in London. He is three. He has got a little yellow fish. His fish is nice. It can swim. Rob is happy. This is Jill. She lives in the USA. Jill is eight. She has got two cats and four little kittens. Jill’s cats are black and white. Her kittens can run and play. </a:t>
            </a:r>
            <a:r>
              <a:rPr lang="ru-RU" sz="1200" dirty="0" err="1">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Jill</a:t>
            </a:r>
            <a:r>
              <a:rPr lang="ru-RU" sz="12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err="1">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ru-RU" sz="12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err="1">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happy</a:t>
            </a:r>
            <a:r>
              <a:rPr lang="ru-RU" sz="12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err="1">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too</a:t>
            </a:r>
            <a:r>
              <a:rPr lang="ru-RU" sz="12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70510" algn="just"/>
            <a:r>
              <a:rPr lang="ru-RU" sz="1200" i="1" u="sng"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2. Подчеркни слова, которые есть в тексте.</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EIGHT, SAD, SNAKE, NICE, ANN, JUMP, APPLE, NINE, FUNNY, SEVEN, FISH.</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432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57B6AEB-A898-49A6-A461-19B25F137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FC20AA-B48B-495F-92A6-0AE4B9DBBCD0}"/>
              </a:ext>
            </a:extLst>
          </p:cNvPr>
          <p:cNvSpPr txBox="1"/>
          <p:nvPr/>
        </p:nvSpPr>
        <p:spPr>
          <a:xfrm>
            <a:off x="3731455" y="254267"/>
            <a:ext cx="6196818" cy="537904"/>
          </a:xfrm>
          <a:prstGeom prst="rect">
            <a:avLst/>
          </a:prstGeom>
          <a:noFill/>
        </p:spPr>
        <p:txBody>
          <a:bodyPr wrap="square">
            <a:spAutoFit/>
          </a:bodyPr>
          <a:lstStyle/>
          <a:p>
            <a:pPr marL="0" marR="0" lvl="0" indent="269875" algn="ctr" defTabSz="914400" rtl="0" eaLnBrk="1" fontAlgn="auto" latinLnBrk="0" hangingPunct="1">
              <a:lnSpc>
                <a:spcPct val="107000"/>
              </a:lnSpc>
              <a:spcBef>
                <a:spcPts val="0"/>
              </a:spcBef>
              <a:spcAft>
                <a:spcPts val="0"/>
              </a:spcAft>
              <a:buClrTx/>
              <a:buSzTx/>
              <a:buFontTx/>
              <a:buNone/>
              <a:tabLst/>
              <a:defRPr/>
            </a:pPr>
            <a:r>
              <a:rPr lang="ru-RU" sz="1400" b="1" dirty="0">
                <a:solidFill>
                  <a:srgbClr val="FF0000"/>
                </a:solidFill>
                <a:latin typeface="Times New Roman" panose="02020603050405020304" pitchFamily="18" charset="0"/>
                <a:ea typeface="Calibri" panose="020F0502020204030204" pitchFamily="34" charset="0"/>
              </a:rPr>
              <a:t>Шишкина Елизавета Алексеевна</a:t>
            </a:r>
            <a:r>
              <a:rPr kumimoji="0" lang="ru-RU" sz="1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  МОУ «</a:t>
            </a:r>
            <a:r>
              <a:rPr lang="ru-RU" sz="1400" b="1" dirty="0">
                <a:solidFill>
                  <a:srgbClr val="FF0000"/>
                </a:solidFill>
                <a:latin typeface="Times New Roman" panose="02020603050405020304" pitchFamily="18" charset="0"/>
                <a:ea typeface="Calibri" panose="020F0502020204030204" pitchFamily="34" charset="0"/>
              </a:rPr>
              <a:t>Зайковская </a:t>
            </a:r>
            <a:r>
              <a:rPr kumimoji="0" lang="ru-RU" sz="1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СОШ №2», поделилась опытом подготовки уч-ся к ОГЭ по английскому языку</a:t>
            </a:r>
          </a:p>
        </p:txBody>
      </p:sp>
      <p:pic>
        <p:nvPicPr>
          <p:cNvPr id="5" name="Рисунок 4">
            <a:extLst>
              <a:ext uri="{FF2B5EF4-FFF2-40B4-BE49-F238E27FC236}">
                <a16:creationId xmlns:a16="http://schemas.microsoft.com/office/drawing/2014/main" id="{AF9536A8-A2E1-4225-B719-56A9B36A2596}"/>
              </a:ext>
            </a:extLst>
          </p:cNvPr>
          <p:cNvPicPr>
            <a:picLocks noChangeAspect="1"/>
          </p:cNvPicPr>
          <p:nvPr/>
        </p:nvPicPr>
        <p:blipFill rotWithShape="1">
          <a:blip r:embed="rId3">
            <a:extLst>
              <a:ext uri="{28A0092B-C50C-407E-A947-70E740481C1C}">
                <a14:useLocalDpi xmlns:a14="http://schemas.microsoft.com/office/drawing/2010/main" val="0"/>
              </a:ext>
            </a:extLst>
          </a:blip>
          <a:srcRect l="19725" t="16348" r="50488" b="44636"/>
          <a:stretch/>
        </p:blipFill>
        <p:spPr>
          <a:xfrm>
            <a:off x="182880" y="1844626"/>
            <a:ext cx="2419154" cy="3168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a:extLst>
              <a:ext uri="{FF2B5EF4-FFF2-40B4-BE49-F238E27FC236}">
                <a16:creationId xmlns:a16="http://schemas.microsoft.com/office/drawing/2014/main" id="{9FD37D01-1C83-48B8-A133-1FD4051B896F}"/>
              </a:ext>
            </a:extLst>
          </p:cNvPr>
          <p:cNvPicPr>
            <a:picLocks noChangeAspect="1"/>
          </p:cNvPicPr>
          <p:nvPr/>
        </p:nvPicPr>
        <p:blipFill rotWithShape="1">
          <a:blip r:embed="rId4"/>
          <a:srcRect l="12612" r="13074"/>
          <a:stretch/>
        </p:blipFill>
        <p:spPr>
          <a:xfrm>
            <a:off x="2602034" y="1046438"/>
            <a:ext cx="2987041" cy="2260947"/>
          </a:xfrm>
          <a:prstGeom prst="rect">
            <a:avLst/>
          </a:prstGeom>
        </p:spPr>
      </p:pic>
      <p:pic>
        <p:nvPicPr>
          <p:cNvPr id="7" name="Рисунок 6">
            <a:extLst>
              <a:ext uri="{FF2B5EF4-FFF2-40B4-BE49-F238E27FC236}">
                <a16:creationId xmlns:a16="http://schemas.microsoft.com/office/drawing/2014/main" id="{7BB5C795-27AF-4072-BABE-006DF643215F}"/>
              </a:ext>
            </a:extLst>
          </p:cNvPr>
          <p:cNvPicPr>
            <a:picLocks noChangeAspect="1"/>
          </p:cNvPicPr>
          <p:nvPr/>
        </p:nvPicPr>
        <p:blipFill>
          <a:blip r:embed="rId5"/>
          <a:stretch>
            <a:fillRect/>
          </a:stretch>
        </p:blipFill>
        <p:spPr>
          <a:xfrm>
            <a:off x="5715656" y="1043996"/>
            <a:ext cx="3014596" cy="2260947"/>
          </a:xfrm>
          <a:prstGeom prst="rect">
            <a:avLst/>
          </a:prstGeom>
        </p:spPr>
      </p:pic>
      <p:pic>
        <p:nvPicPr>
          <p:cNvPr id="9" name="Рисунок 8">
            <a:extLst>
              <a:ext uri="{FF2B5EF4-FFF2-40B4-BE49-F238E27FC236}">
                <a16:creationId xmlns:a16="http://schemas.microsoft.com/office/drawing/2014/main" id="{8FA1EF65-099B-4CE0-B980-5BC78FF63107}"/>
              </a:ext>
            </a:extLst>
          </p:cNvPr>
          <p:cNvPicPr>
            <a:picLocks noChangeAspect="1"/>
          </p:cNvPicPr>
          <p:nvPr/>
        </p:nvPicPr>
        <p:blipFill>
          <a:blip r:embed="rId6"/>
          <a:stretch>
            <a:fillRect/>
          </a:stretch>
        </p:blipFill>
        <p:spPr>
          <a:xfrm>
            <a:off x="8856833" y="1043996"/>
            <a:ext cx="3014596" cy="2260947"/>
          </a:xfrm>
          <a:prstGeom prst="rect">
            <a:avLst/>
          </a:prstGeom>
        </p:spPr>
      </p:pic>
      <p:pic>
        <p:nvPicPr>
          <p:cNvPr id="10" name="Рисунок 9">
            <a:extLst>
              <a:ext uri="{FF2B5EF4-FFF2-40B4-BE49-F238E27FC236}">
                <a16:creationId xmlns:a16="http://schemas.microsoft.com/office/drawing/2014/main" id="{FC7F8194-FB86-4FE3-9558-2B6FD13C2369}"/>
              </a:ext>
            </a:extLst>
          </p:cNvPr>
          <p:cNvPicPr>
            <a:picLocks noChangeAspect="1"/>
          </p:cNvPicPr>
          <p:nvPr/>
        </p:nvPicPr>
        <p:blipFill>
          <a:blip r:embed="rId7"/>
          <a:stretch>
            <a:fillRect/>
          </a:stretch>
        </p:blipFill>
        <p:spPr>
          <a:xfrm>
            <a:off x="2602034" y="3223349"/>
            <a:ext cx="3014596" cy="2260947"/>
          </a:xfrm>
          <a:prstGeom prst="rect">
            <a:avLst/>
          </a:prstGeom>
        </p:spPr>
      </p:pic>
      <p:pic>
        <p:nvPicPr>
          <p:cNvPr id="11" name="Рисунок 10">
            <a:extLst>
              <a:ext uri="{FF2B5EF4-FFF2-40B4-BE49-F238E27FC236}">
                <a16:creationId xmlns:a16="http://schemas.microsoft.com/office/drawing/2014/main" id="{57703B02-174E-4E59-9568-5D8D57B2DAF1}"/>
              </a:ext>
            </a:extLst>
          </p:cNvPr>
          <p:cNvPicPr>
            <a:picLocks noChangeAspect="1"/>
          </p:cNvPicPr>
          <p:nvPr/>
        </p:nvPicPr>
        <p:blipFill>
          <a:blip r:embed="rId8"/>
          <a:stretch>
            <a:fillRect/>
          </a:stretch>
        </p:blipFill>
        <p:spPr>
          <a:xfrm>
            <a:off x="5743211" y="3243362"/>
            <a:ext cx="3014596" cy="2260947"/>
          </a:xfrm>
          <a:prstGeom prst="rect">
            <a:avLst/>
          </a:prstGeom>
        </p:spPr>
      </p:pic>
      <p:pic>
        <p:nvPicPr>
          <p:cNvPr id="12" name="Рисунок 11">
            <a:extLst>
              <a:ext uri="{FF2B5EF4-FFF2-40B4-BE49-F238E27FC236}">
                <a16:creationId xmlns:a16="http://schemas.microsoft.com/office/drawing/2014/main" id="{F35171B9-AC37-434C-B5EC-8391EECE8F0C}"/>
              </a:ext>
            </a:extLst>
          </p:cNvPr>
          <p:cNvPicPr>
            <a:picLocks noChangeAspect="1"/>
          </p:cNvPicPr>
          <p:nvPr/>
        </p:nvPicPr>
        <p:blipFill>
          <a:blip r:embed="rId9"/>
          <a:stretch>
            <a:fillRect/>
          </a:stretch>
        </p:blipFill>
        <p:spPr>
          <a:xfrm>
            <a:off x="8904103" y="3304943"/>
            <a:ext cx="2800217" cy="2100163"/>
          </a:xfrm>
          <a:prstGeom prst="rect">
            <a:avLst/>
          </a:prstGeom>
        </p:spPr>
      </p:pic>
    </p:spTree>
    <p:extLst>
      <p:ext uri="{BB962C8B-B14F-4D97-AF65-F5344CB8AC3E}">
        <p14:creationId xmlns:p14="http://schemas.microsoft.com/office/powerpoint/2010/main" val="4146251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57B6AEB-A898-49A6-A461-19B25F137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Рисунок 2">
            <a:extLst>
              <a:ext uri="{FF2B5EF4-FFF2-40B4-BE49-F238E27FC236}">
                <a16:creationId xmlns:a16="http://schemas.microsoft.com/office/drawing/2014/main" id="{B7AF3461-ACBF-4242-8BD2-2021A58A8F02}"/>
              </a:ext>
            </a:extLst>
          </p:cNvPr>
          <p:cNvPicPr>
            <a:picLocks noChangeAspect="1"/>
          </p:cNvPicPr>
          <p:nvPr/>
        </p:nvPicPr>
        <p:blipFill>
          <a:blip r:embed="rId3"/>
          <a:stretch>
            <a:fillRect/>
          </a:stretch>
        </p:blipFill>
        <p:spPr>
          <a:xfrm>
            <a:off x="8346952" y="1913203"/>
            <a:ext cx="3701708" cy="2776281"/>
          </a:xfrm>
          <a:prstGeom prst="rect">
            <a:avLst/>
          </a:prstGeom>
        </p:spPr>
      </p:pic>
      <p:pic>
        <p:nvPicPr>
          <p:cNvPr id="4" name="Рисунок 3">
            <a:extLst>
              <a:ext uri="{FF2B5EF4-FFF2-40B4-BE49-F238E27FC236}">
                <a16:creationId xmlns:a16="http://schemas.microsoft.com/office/drawing/2014/main" id="{B5C0A748-0DDF-4DF5-9C76-BCADFD10E439}"/>
              </a:ext>
            </a:extLst>
          </p:cNvPr>
          <p:cNvPicPr>
            <a:picLocks noChangeAspect="1"/>
          </p:cNvPicPr>
          <p:nvPr/>
        </p:nvPicPr>
        <p:blipFill>
          <a:blip r:embed="rId4"/>
          <a:stretch>
            <a:fillRect/>
          </a:stretch>
        </p:blipFill>
        <p:spPr>
          <a:xfrm>
            <a:off x="143340" y="1913203"/>
            <a:ext cx="3767357" cy="2825518"/>
          </a:xfrm>
          <a:prstGeom prst="rect">
            <a:avLst/>
          </a:prstGeom>
        </p:spPr>
      </p:pic>
      <p:pic>
        <p:nvPicPr>
          <p:cNvPr id="7" name="Рисунок 6">
            <a:extLst>
              <a:ext uri="{FF2B5EF4-FFF2-40B4-BE49-F238E27FC236}">
                <a16:creationId xmlns:a16="http://schemas.microsoft.com/office/drawing/2014/main" id="{4595AAB5-8BE4-47F0-B0F1-9DAEFFCE1032}"/>
              </a:ext>
            </a:extLst>
          </p:cNvPr>
          <p:cNvPicPr>
            <a:picLocks noChangeAspect="1"/>
          </p:cNvPicPr>
          <p:nvPr/>
        </p:nvPicPr>
        <p:blipFill>
          <a:blip r:embed="rId5"/>
          <a:stretch>
            <a:fillRect/>
          </a:stretch>
        </p:blipFill>
        <p:spPr>
          <a:xfrm>
            <a:off x="4212321" y="1913203"/>
            <a:ext cx="3767358" cy="2825519"/>
          </a:xfrm>
          <a:prstGeom prst="rect">
            <a:avLst/>
          </a:prstGeom>
        </p:spPr>
      </p:pic>
    </p:spTree>
    <p:extLst>
      <p:ext uri="{BB962C8B-B14F-4D97-AF65-F5344CB8AC3E}">
        <p14:creationId xmlns:p14="http://schemas.microsoft.com/office/powerpoint/2010/main" val="104844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57B6AEB-A898-49A6-A461-19B25F137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D5C9229-0773-4B97-ADE4-107BE9CD4584}"/>
              </a:ext>
            </a:extLst>
          </p:cNvPr>
          <p:cNvSpPr txBox="1"/>
          <p:nvPr/>
        </p:nvSpPr>
        <p:spPr>
          <a:xfrm>
            <a:off x="3154678" y="213193"/>
            <a:ext cx="712880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a:solidFill>
                  <a:srgbClr val="FF0000"/>
                </a:solidFill>
                <a:effectLst/>
                <a:latin typeface="Times New Roman" panose="02020603050405020304" pitchFamily="18" charset="0"/>
                <a:ea typeface="Calibri" panose="020F0502020204030204" pitchFamily="34" charset="0"/>
              </a:rPr>
              <a:t>Белобородов К</a:t>
            </a:r>
            <a:r>
              <a:rPr lang="ru-RU" sz="1400" b="1" dirty="0">
                <a:solidFill>
                  <a:srgbClr val="FF0000"/>
                </a:solidFill>
                <a:latin typeface="Times New Roman" panose="02020603050405020304" pitchFamily="18" charset="0"/>
                <a:ea typeface="Calibri" panose="020F0502020204030204" pitchFamily="34" charset="0"/>
              </a:rPr>
              <a:t>онстантин Юрьевич  -  </a:t>
            </a:r>
            <a:r>
              <a:rPr kumimoji="0" lang="ru-RU" sz="1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МОУ «</a:t>
            </a:r>
            <a:r>
              <a:rPr kumimoji="0" lang="ru-RU" sz="1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Фоминская</a:t>
            </a:r>
            <a:r>
              <a:rPr kumimoji="0" lang="ru-RU" sz="1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ООШ   выступил по теме-</a:t>
            </a:r>
            <a:endParaRPr kumimoji="0" lang="ru-RU" sz="14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algn="ctr"/>
            <a:r>
              <a:rPr lang="ru-RU" sz="1400" b="1" dirty="0">
                <a:solidFill>
                  <a:srgbClr val="FF0000"/>
                </a:solidFill>
                <a:latin typeface="Times New Roman" panose="02020603050405020304" pitchFamily="18" charset="0"/>
                <a:ea typeface="Calibri" panose="020F0502020204030204" pitchFamily="34" charset="0"/>
              </a:rPr>
              <a:t> </a:t>
            </a:r>
            <a:r>
              <a:rPr lang="ru-RU" sz="1400" b="1" dirty="0">
                <a:solidFill>
                  <a:srgbClr val="FF0000"/>
                </a:solidFill>
                <a:effectLst/>
                <a:latin typeface="Times New Roman" panose="02020603050405020304" pitchFamily="18" charset="0"/>
                <a:ea typeface="Calibri" panose="020F0502020204030204" pitchFamily="34" charset="0"/>
              </a:rPr>
              <a:t>«Формирующее оценивание – оценивание для обучения»</a:t>
            </a:r>
            <a:endParaRPr lang="ru-RU" sz="1400" b="1" dirty="0">
              <a:solidFill>
                <a:srgbClr val="FF0000"/>
              </a:solidFill>
            </a:endParaRPr>
          </a:p>
        </p:txBody>
      </p:sp>
      <p:pic>
        <p:nvPicPr>
          <p:cNvPr id="8" name="Рисунок 7">
            <a:extLst>
              <a:ext uri="{FF2B5EF4-FFF2-40B4-BE49-F238E27FC236}">
                <a16:creationId xmlns:a16="http://schemas.microsoft.com/office/drawing/2014/main" id="{8C0F2884-EF4F-4F1A-8D85-E78BFA27F3E4}"/>
              </a:ext>
            </a:extLst>
          </p:cNvPr>
          <p:cNvPicPr>
            <a:picLocks noChangeAspect="1"/>
          </p:cNvPicPr>
          <p:nvPr/>
        </p:nvPicPr>
        <p:blipFill rotWithShape="1">
          <a:blip r:embed="rId3">
            <a:extLst>
              <a:ext uri="{28A0092B-C50C-407E-A947-70E740481C1C}">
                <a14:useLocalDpi xmlns:a14="http://schemas.microsoft.com/office/drawing/2010/main" val="0"/>
              </a:ext>
            </a:extLst>
          </a:blip>
          <a:srcRect l="12730" t="43070" r="74963" b="42047"/>
          <a:stretch/>
        </p:blipFill>
        <p:spPr>
          <a:xfrm>
            <a:off x="135945" y="1798027"/>
            <a:ext cx="2445022" cy="2956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7AAF846F-A0D0-4224-BCEB-66FA8B0EFF60}"/>
              </a:ext>
            </a:extLst>
          </p:cNvPr>
          <p:cNvSpPr txBox="1"/>
          <p:nvPr/>
        </p:nvSpPr>
        <p:spPr>
          <a:xfrm>
            <a:off x="2838103" y="843677"/>
            <a:ext cx="8929468" cy="2585323"/>
          </a:xfrm>
          <a:prstGeom prst="rect">
            <a:avLst/>
          </a:prstGeom>
          <a:noFill/>
        </p:spPr>
        <p:txBody>
          <a:bodyPr wrap="square">
            <a:spAutoFit/>
          </a:bodyPr>
          <a:lstStyle/>
          <a:p>
            <a:r>
              <a:rPr lang="ru-RU" dirty="0"/>
              <a:t> Константин Юрьевич Белобородов отметил, что формирующее оценивание может сыграть в некоторых ситуациях решающую роль, так как если </a:t>
            </a:r>
            <a:r>
              <a:rPr lang="ru-RU" dirty="0" err="1"/>
              <a:t>суммативное</a:t>
            </a:r>
            <a:r>
              <a:rPr lang="ru-RU" dirty="0"/>
              <a:t> оценивание показало отрицательный результат, то уже поздно что то исправлять. И только формирующее оценивание помогает понять, на что нужно обратить внимание конкретных учеников, чтобы они не прошли итоговое тестирование  </a:t>
            </a:r>
          </a:p>
          <a:p>
            <a:r>
              <a:rPr lang="ru-RU" dirty="0"/>
              <a:t>После </a:t>
            </a:r>
            <a:r>
              <a:rPr lang="ru-RU" dirty="0" err="1"/>
              <a:t>суммативной</a:t>
            </a:r>
            <a:r>
              <a:rPr lang="ru-RU" dirty="0"/>
              <a:t> оценки можно что то исправить, но уже в дополнительное время, а тема в классе уже меняется и возникают проблемы уже с повторной сдачей неуспевающих. Ну и все это возможно, разумеется с наличием инициативы со стороны обучающегося.</a:t>
            </a:r>
          </a:p>
        </p:txBody>
      </p:sp>
      <p:sp>
        <p:nvSpPr>
          <p:cNvPr id="12" name="TextBox 11">
            <a:extLst>
              <a:ext uri="{FF2B5EF4-FFF2-40B4-BE49-F238E27FC236}">
                <a16:creationId xmlns:a16="http://schemas.microsoft.com/office/drawing/2014/main" id="{B8717A8F-74EE-4334-B499-8E9D4251A85A}"/>
              </a:ext>
            </a:extLst>
          </p:cNvPr>
          <p:cNvSpPr txBox="1"/>
          <p:nvPr/>
        </p:nvSpPr>
        <p:spPr>
          <a:xfrm>
            <a:off x="4491111" y="3166932"/>
            <a:ext cx="6196818" cy="369332"/>
          </a:xfrm>
          <a:prstGeom prst="rect">
            <a:avLst/>
          </a:prstGeom>
          <a:noFill/>
        </p:spPr>
        <p:txBody>
          <a:bodyPr wrap="square">
            <a:spAutoFit/>
          </a:bodyPr>
          <a:lstStyle/>
          <a:p>
            <a:r>
              <a:rPr lang="ru-RU" b="1" dirty="0">
                <a:solidFill>
                  <a:srgbClr val="C00000"/>
                </a:solidFill>
                <a:latin typeface="Times New Roman" panose="02020603050405020304" pitchFamily="18" charset="0"/>
                <a:cs typeface="Times New Roman" panose="02020603050405020304" pitchFamily="18" charset="0"/>
              </a:rPr>
              <a:t>Список ресурсов по формирующему оцениванию.</a:t>
            </a:r>
          </a:p>
        </p:txBody>
      </p:sp>
      <p:pic>
        <p:nvPicPr>
          <p:cNvPr id="14" name="Рисунок 13">
            <a:extLst>
              <a:ext uri="{FF2B5EF4-FFF2-40B4-BE49-F238E27FC236}">
                <a16:creationId xmlns:a16="http://schemas.microsoft.com/office/drawing/2014/main" id="{BC662613-84A3-4A81-B805-F110FB4A55A8}"/>
              </a:ext>
            </a:extLst>
          </p:cNvPr>
          <p:cNvPicPr>
            <a:picLocks noChangeAspect="1"/>
          </p:cNvPicPr>
          <p:nvPr/>
        </p:nvPicPr>
        <p:blipFill rotWithShape="1">
          <a:blip r:embed="rId4">
            <a:extLst>
              <a:ext uri="{28A0092B-C50C-407E-A947-70E740481C1C}">
                <a14:useLocalDpi xmlns:a14="http://schemas.microsoft.com/office/drawing/2010/main" val="0"/>
              </a:ext>
            </a:extLst>
          </a:blip>
          <a:srcRect l="23279" t="7980" r="7115" b="6645"/>
          <a:stretch/>
        </p:blipFill>
        <p:spPr>
          <a:xfrm>
            <a:off x="8922249" y="3750608"/>
            <a:ext cx="3206291" cy="2211039"/>
          </a:xfrm>
          <a:prstGeom prst="rect">
            <a:avLst/>
          </a:prstGeom>
        </p:spPr>
      </p:pic>
      <p:pic>
        <p:nvPicPr>
          <p:cNvPr id="16" name="Рисунок 15">
            <a:extLst>
              <a:ext uri="{FF2B5EF4-FFF2-40B4-BE49-F238E27FC236}">
                <a16:creationId xmlns:a16="http://schemas.microsoft.com/office/drawing/2014/main" id="{95B50380-EFC7-41A0-8201-B35350438752}"/>
              </a:ext>
            </a:extLst>
          </p:cNvPr>
          <p:cNvPicPr>
            <a:picLocks noChangeAspect="1"/>
          </p:cNvPicPr>
          <p:nvPr/>
        </p:nvPicPr>
        <p:blipFill rotWithShape="1">
          <a:blip r:embed="rId5">
            <a:extLst>
              <a:ext uri="{28A0092B-C50C-407E-A947-70E740481C1C}">
                <a14:useLocalDpi xmlns:a14="http://schemas.microsoft.com/office/drawing/2010/main" val="0"/>
              </a:ext>
            </a:extLst>
          </a:blip>
          <a:srcRect l="23279" t="10719" r="10923" b="9516"/>
          <a:stretch/>
        </p:blipFill>
        <p:spPr>
          <a:xfrm>
            <a:off x="2509667" y="3806662"/>
            <a:ext cx="3206291" cy="2185297"/>
          </a:xfrm>
          <a:prstGeom prst="rect">
            <a:avLst/>
          </a:prstGeom>
        </p:spPr>
      </p:pic>
      <p:pic>
        <p:nvPicPr>
          <p:cNvPr id="18" name="Рисунок 17">
            <a:extLst>
              <a:ext uri="{FF2B5EF4-FFF2-40B4-BE49-F238E27FC236}">
                <a16:creationId xmlns:a16="http://schemas.microsoft.com/office/drawing/2014/main" id="{C43472E9-541B-4DB3-9BBB-EF98B5AE90AD}"/>
              </a:ext>
            </a:extLst>
          </p:cNvPr>
          <p:cNvPicPr>
            <a:picLocks noChangeAspect="1"/>
          </p:cNvPicPr>
          <p:nvPr/>
        </p:nvPicPr>
        <p:blipFill rotWithShape="1">
          <a:blip r:embed="rId6">
            <a:extLst>
              <a:ext uri="{28A0092B-C50C-407E-A947-70E740481C1C}">
                <a14:useLocalDpi xmlns:a14="http://schemas.microsoft.com/office/drawing/2010/main" val="0"/>
              </a:ext>
            </a:extLst>
          </a:blip>
          <a:srcRect l="25875" t="13829" r="12337" b="10442"/>
          <a:stretch/>
        </p:blipFill>
        <p:spPr>
          <a:xfrm>
            <a:off x="5715958" y="3782590"/>
            <a:ext cx="3206291" cy="2209369"/>
          </a:xfrm>
          <a:prstGeom prst="rect">
            <a:avLst/>
          </a:prstGeom>
        </p:spPr>
      </p:pic>
    </p:spTree>
    <p:extLst>
      <p:ext uri="{BB962C8B-B14F-4D97-AF65-F5344CB8AC3E}">
        <p14:creationId xmlns:p14="http://schemas.microsoft.com/office/powerpoint/2010/main" val="2310765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03DBFB5-D9D3-46B4-AE18-CA614C952320}"/>
              </a:ext>
            </a:extLst>
          </p:cNvPr>
          <p:cNvPicPr>
            <a:picLocks noChangeAspect="1"/>
          </p:cNvPicPr>
          <p:nvPr/>
        </p:nvPicPr>
        <p:blipFill rotWithShape="1">
          <a:blip r:embed="rId2">
            <a:extLst>
              <a:ext uri="{28A0092B-C50C-407E-A947-70E740481C1C}">
                <a14:useLocalDpi xmlns:a14="http://schemas.microsoft.com/office/drawing/2010/main" val="0"/>
              </a:ext>
            </a:extLst>
          </a:blip>
          <a:srcRect b="11590"/>
          <a:stretch/>
        </p:blipFill>
        <p:spPr>
          <a:xfrm>
            <a:off x="0" y="-1"/>
            <a:ext cx="12192000" cy="7090117"/>
          </a:xfrm>
          <a:prstGeom prst="rect">
            <a:avLst/>
          </a:prstGeom>
        </p:spPr>
      </p:pic>
    </p:spTree>
    <p:extLst>
      <p:ext uri="{BB962C8B-B14F-4D97-AF65-F5344CB8AC3E}">
        <p14:creationId xmlns:p14="http://schemas.microsoft.com/office/powerpoint/2010/main" val="169951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57B6AEB-A898-49A6-A461-19B25F137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ED9DE18-D33C-46F7-8ABB-3B56C5D646F3}"/>
              </a:ext>
            </a:extLst>
          </p:cNvPr>
          <p:cNvSpPr txBox="1"/>
          <p:nvPr/>
        </p:nvSpPr>
        <p:spPr>
          <a:xfrm>
            <a:off x="2997591" y="123038"/>
            <a:ext cx="6196818"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Пономарева Елена Александровна - </a:t>
            </a:r>
            <a:r>
              <a:rPr kumimoji="0" lang="ru-RU" sz="1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МОУ Килачевская  СОШ, </a:t>
            </a:r>
            <a:r>
              <a:rPr lang="ru-RU" sz="1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познакомила</a:t>
            </a:r>
            <a:r>
              <a:rPr kumimoji="0" lang="ru-RU" sz="1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«Кодификаторами критериального оценивания и с таблицами  планируемых результатов по ин.языку»</a:t>
            </a:r>
            <a:endParaRPr kumimoji="0" lang="ru-RU"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endParaRPr>
          </a:p>
        </p:txBody>
      </p:sp>
      <p:pic>
        <p:nvPicPr>
          <p:cNvPr id="5" name="Рисунок 4">
            <a:extLst>
              <a:ext uri="{FF2B5EF4-FFF2-40B4-BE49-F238E27FC236}">
                <a16:creationId xmlns:a16="http://schemas.microsoft.com/office/drawing/2014/main" id="{D6C57AB2-CFAB-4E33-9968-F7539C0CB846}"/>
              </a:ext>
            </a:extLst>
          </p:cNvPr>
          <p:cNvPicPr>
            <a:picLocks noChangeAspect="1"/>
          </p:cNvPicPr>
          <p:nvPr/>
        </p:nvPicPr>
        <p:blipFill rotWithShape="1">
          <a:blip r:embed="rId3">
            <a:extLst>
              <a:ext uri="{28A0092B-C50C-407E-A947-70E740481C1C}">
                <a14:useLocalDpi xmlns:a14="http://schemas.microsoft.com/office/drawing/2010/main" val="0"/>
              </a:ext>
            </a:extLst>
          </a:blip>
          <a:srcRect l="30444" t="27693" r="50000" b="36205"/>
          <a:stretch/>
        </p:blipFill>
        <p:spPr>
          <a:xfrm>
            <a:off x="265851" y="1913205"/>
            <a:ext cx="1970327" cy="3637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a:extLst>
              <a:ext uri="{FF2B5EF4-FFF2-40B4-BE49-F238E27FC236}">
                <a16:creationId xmlns:a16="http://schemas.microsoft.com/office/drawing/2014/main" id="{4E2EE4E4-C499-439B-9E79-870A5271FBFA}"/>
              </a:ext>
            </a:extLst>
          </p:cNvPr>
          <p:cNvSpPr txBox="1"/>
          <p:nvPr/>
        </p:nvSpPr>
        <p:spPr>
          <a:xfrm>
            <a:off x="2502029" y="861702"/>
            <a:ext cx="8183880" cy="163121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критериальное</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оценивание» – это процесс сравнения фактических достижений обучающихся с заранее известными критериями, которые соответствуют образовательным целям, а также доступны и понятны всем участникам образовательного процесса: учителям, родителям, детям.</a:t>
            </a:r>
          </a:p>
        </p:txBody>
      </p:sp>
      <p:sp>
        <p:nvSpPr>
          <p:cNvPr id="13" name="Заголовок 1">
            <a:extLst>
              <a:ext uri="{FF2B5EF4-FFF2-40B4-BE49-F238E27FC236}">
                <a16:creationId xmlns:a16="http://schemas.microsoft.com/office/drawing/2014/main" id="{05393818-38B1-49C8-8DE5-89EB144E81A7}"/>
              </a:ext>
            </a:extLst>
          </p:cNvPr>
          <p:cNvSpPr txBox="1">
            <a:spLocks/>
          </p:cNvSpPr>
          <p:nvPr/>
        </p:nvSpPr>
        <p:spPr bwMode="auto">
          <a:xfrm>
            <a:off x="2583766" y="188108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1" i="0" u="sng"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Как формулировать критерий? </a:t>
            </a:r>
          </a:p>
        </p:txBody>
      </p:sp>
      <p:sp>
        <p:nvSpPr>
          <p:cNvPr id="15" name="TextBox 14">
            <a:extLst>
              <a:ext uri="{FF2B5EF4-FFF2-40B4-BE49-F238E27FC236}">
                <a16:creationId xmlns:a16="http://schemas.microsoft.com/office/drawing/2014/main" id="{CAD29396-9DBF-40A3-AD20-ED4C299DB41F}"/>
              </a:ext>
            </a:extLst>
          </p:cNvPr>
          <p:cNvSpPr txBox="1"/>
          <p:nvPr/>
        </p:nvSpPr>
        <p:spPr>
          <a:xfrm>
            <a:off x="2715065" y="2596475"/>
            <a:ext cx="8567224" cy="646331"/>
          </a:xfrm>
          <a:prstGeom prst="rect">
            <a:avLst/>
          </a:prstGeom>
          <a:noFill/>
        </p:spPr>
        <p:txBody>
          <a:bodyPr wrap="square">
            <a:spAutoFit/>
          </a:bodyPr>
          <a:lstStyle/>
          <a:p>
            <a:r>
              <a:rPr lang="ru-RU" dirty="0"/>
              <a:t>Необходимо выбрать самые важные образовательные результаты. Среди образовательных результатов есть факт, понятие, способ, умение и закономерность. </a:t>
            </a:r>
          </a:p>
        </p:txBody>
      </p:sp>
      <p:sp>
        <p:nvSpPr>
          <p:cNvPr id="17" name="TextBox 16">
            <a:extLst>
              <a:ext uri="{FF2B5EF4-FFF2-40B4-BE49-F238E27FC236}">
                <a16:creationId xmlns:a16="http://schemas.microsoft.com/office/drawing/2014/main" id="{F13FAC59-08E5-449F-BB5E-685FBB4836DD}"/>
              </a:ext>
            </a:extLst>
          </p:cNvPr>
          <p:cNvSpPr txBox="1"/>
          <p:nvPr/>
        </p:nvSpPr>
        <p:spPr>
          <a:xfrm>
            <a:off x="2956297" y="3273511"/>
            <a:ext cx="8567224" cy="369332"/>
          </a:xfrm>
          <a:prstGeom prst="rect">
            <a:avLst/>
          </a:prstGeom>
          <a:noFill/>
        </p:spPr>
        <p:txBody>
          <a:bodyPr wrap="square">
            <a:spAutoFit/>
          </a:bodyPr>
          <a:lstStyle/>
          <a:p>
            <a:r>
              <a:rPr lang="ru-RU" b="1" u="sng" dirty="0"/>
              <a:t>Виды предметных образовательных результатов  (чем именно владеет учащийся):</a:t>
            </a:r>
          </a:p>
        </p:txBody>
      </p:sp>
      <p:pic>
        <p:nvPicPr>
          <p:cNvPr id="18" name="Picture 2">
            <a:extLst>
              <a:ext uri="{FF2B5EF4-FFF2-40B4-BE49-F238E27FC236}">
                <a16:creationId xmlns:a16="http://schemas.microsoft.com/office/drawing/2014/main" id="{38C5AF84-CD53-4600-B72C-332F8587B799}"/>
              </a:ext>
            </a:extLst>
          </p:cNvPr>
          <p:cNvPicPr>
            <a:picLocks noChangeAspect="1" noChangeArrowheads="1"/>
          </p:cNvPicPr>
          <p:nvPr/>
        </p:nvPicPr>
        <p:blipFill>
          <a:blip r:embed="rId4" cstate="print"/>
          <a:srcRect l="26928" t="40407" r="11841" b="16976"/>
          <a:stretch>
            <a:fillRect/>
          </a:stretch>
        </p:blipFill>
        <p:spPr bwMode="auto">
          <a:xfrm>
            <a:off x="3956739" y="3571801"/>
            <a:ext cx="5649803" cy="16043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26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8601884-EBA3-4BE7-AFFE-F51E7DC9F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Заголовок 1">
            <a:extLst>
              <a:ext uri="{FF2B5EF4-FFF2-40B4-BE49-F238E27FC236}">
                <a16:creationId xmlns:a16="http://schemas.microsoft.com/office/drawing/2014/main" id="{7A730CE9-A6D3-458C-9973-7F0624DA4F01}"/>
              </a:ext>
            </a:extLst>
          </p:cNvPr>
          <p:cNvSpPr txBox="1">
            <a:spLocks/>
          </p:cNvSpPr>
          <p:nvPr/>
        </p:nvSpPr>
        <p:spPr bwMode="auto">
          <a:xfrm>
            <a:off x="2468879" y="176165"/>
            <a:ext cx="901035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ru-RU" sz="2400" b="1" spc="-7" dirty="0">
                <a:latin typeface="Times New Roman" pitchFamily="18" charset="0"/>
                <a:cs typeface="Times New Roman" pitchFamily="18" charset="0"/>
              </a:rPr>
              <a:t>Правильные</a:t>
            </a:r>
            <a:r>
              <a:rPr lang="ru-RU" sz="2400" b="1" spc="-53" dirty="0">
                <a:latin typeface="Times New Roman" pitchFamily="18" charset="0"/>
                <a:cs typeface="Times New Roman" pitchFamily="18" charset="0"/>
              </a:rPr>
              <a:t> </a:t>
            </a:r>
            <a:r>
              <a:rPr lang="ru-RU" sz="2400" b="1" dirty="0">
                <a:latin typeface="Times New Roman" pitchFamily="18" charset="0"/>
                <a:cs typeface="Times New Roman" pitchFamily="18" charset="0"/>
              </a:rPr>
              <a:t>глаголы</a:t>
            </a:r>
            <a:r>
              <a:rPr lang="ru-RU" sz="2400" b="1" spc="-73" dirty="0">
                <a:latin typeface="Times New Roman" pitchFamily="18" charset="0"/>
                <a:cs typeface="Times New Roman" pitchFamily="18" charset="0"/>
              </a:rPr>
              <a:t> </a:t>
            </a:r>
            <a:r>
              <a:rPr lang="ru-RU" sz="2400" b="1" dirty="0">
                <a:latin typeface="Times New Roman" pitchFamily="18" charset="0"/>
                <a:cs typeface="Times New Roman" pitchFamily="18" charset="0"/>
              </a:rPr>
              <a:t>для</a:t>
            </a:r>
            <a:r>
              <a:rPr lang="ru-RU" sz="2400" b="1" spc="-33" dirty="0">
                <a:latin typeface="Times New Roman" pitchFamily="18" charset="0"/>
                <a:cs typeface="Times New Roman" pitchFamily="18" charset="0"/>
              </a:rPr>
              <a:t> </a:t>
            </a:r>
            <a:r>
              <a:rPr lang="ru-RU" sz="2400" b="1" spc="-7" dirty="0">
                <a:latin typeface="Times New Roman" pitchFamily="18" charset="0"/>
                <a:cs typeface="Times New Roman" pitchFamily="18" charset="0"/>
              </a:rPr>
              <a:t>хороших </a:t>
            </a:r>
            <a:r>
              <a:rPr lang="ru-RU" sz="2400" b="1" spc="-980" dirty="0">
                <a:latin typeface="Times New Roman" pitchFamily="18" charset="0"/>
                <a:cs typeface="Times New Roman" pitchFamily="18" charset="0"/>
              </a:rPr>
              <a:t> </a:t>
            </a:r>
            <a:r>
              <a:rPr lang="ru-RU" sz="2400" b="1" spc="-13" dirty="0">
                <a:latin typeface="Times New Roman" pitchFamily="18" charset="0"/>
                <a:cs typeface="Times New Roman" pitchFamily="18" charset="0"/>
              </a:rPr>
              <a:t>формулировок</a:t>
            </a:r>
            <a:r>
              <a:rPr lang="ru-RU" sz="2400" b="1" spc="47" dirty="0">
                <a:latin typeface="Times New Roman" pitchFamily="18" charset="0"/>
                <a:cs typeface="Times New Roman" pitchFamily="18" charset="0"/>
              </a:rPr>
              <a:t> </a:t>
            </a:r>
            <a:r>
              <a:rPr lang="ru-RU" sz="2400" b="1" spc="-13" dirty="0">
                <a:latin typeface="Times New Roman" pitchFamily="18" charset="0"/>
                <a:cs typeface="Times New Roman" pitchFamily="18" charset="0"/>
              </a:rPr>
              <a:t>критериев:</a:t>
            </a:r>
            <a:endParaRPr lang="ru-RU" sz="2400" b="1" dirty="0">
              <a:latin typeface="Times New Roman" pitchFamily="18" charset="0"/>
              <a:cs typeface="Times New Roman" pitchFamily="18" charset="0"/>
            </a:endParaRPr>
          </a:p>
        </p:txBody>
      </p:sp>
      <p:pic>
        <p:nvPicPr>
          <p:cNvPr id="4" name="Picture 2">
            <a:extLst>
              <a:ext uri="{FF2B5EF4-FFF2-40B4-BE49-F238E27FC236}">
                <a16:creationId xmlns:a16="http://schemas.microsoft.com/office/drawing/2014/main" id="{B60F807D-664E-4B4C-9AFE-D730324C4260}"/>
              </a:ext>
            </a:extLst>
          </p:cNvPr>
          <p:cNvPicPr>
            <a:picLocks noChangeAspect="1" noChangeArrowheads="1"/>
          </p:cNvPicPr>
          <p:nvPr/>
        </p:nvPicPr>
        <p:blipFill>
          <a:blip r:embed="rId3" cstate="print"/>
          <a:srcRect l="23377" t="43564" r="9178" b="10663"/>
          <a:stretch>
            <a:fillRect/>
          </a:stretch>
        </p:blipFill>
        <p:spPr bwMode="auto">
          <a:xfrm>
            <a:off x="2680526" y="1209151"/>
            <a:ext cx="8237540" cy="36433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874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FEFFEE9-098E-4747-82FA-813A9A851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Заголовок 1">
            <a:extLst>
              <a:ext uri="{FF2B5EF4-FFF2-40B4-BE49-F238E27FC236}">
                <a16:creationId xmlns:a16="http://schemas.microsoft.com/office/drawing/2014/main" id="{3B8ACDF2-68AB-4B5D-A1F0-C157CFDA6298}"/>
              </a:ext>
            </a:extLst>
          </p:cNvPr>
          <p:cNvSpPr txBox="1">
            <a:spLocks/>
          </p:cNvSpPr>
          <p:nvPr/>
        </p:nvSpPr>
        <p:spPr bwMode="auto">
          <a:xfrm>
            <a:off x="2412610" y="60491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ru-RU" sz="2400" b="1" dirty="0">
                <a:latin typeface="Times New Roman" pitchFamily="18" charset="0"/>
                <a:cs typeface="Times New Roman" pitchFamily="18" charset="0"/>
              </a:rPr>
              <a:t>Почему важно найти и отметить  ДФУ?</a:t>
            </a:r>
          </a:p>
        </p:txBody>
      </p:sp>
      <p:sp>
        <p:nvSpPr>
          <p:cNvPr id="4" name="Содержимое 2">
            <a:extLst>
              <a:ext uri="{FF2B5EF4-FFF2-40B4-BE49-F238E27FC236}">
                <a16:creationId xmlns:a16="http://schemas.microsoft.com/office/drawing/2014/main" id="{08D722C4-AA81-46E3-B7F2-99175BC23896}"/>
              </a:ext>
            </a:extLst>
          </p:cNvPr>
          <p:cNvSpPr txBox="1">
            <a:spLocks/>
          </p:cNvSpPr>
          <p:nvPr/>
        </p:nvSpPr>
        <p:spPr bwMode="auto">
          <a:xfrm>
            <a:off x="1195755" y="1988150"/>
            <a:ext cx="1066331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81741" marR="0" lvl="0" indent="-465655" algn="ctr" defTabSz="914400" rtl="0" eaLnBrk="1" fontAlgn="base" latinLnBrk="0" hangingPunct="1">
              <a:lnSpc>
                <a:spcPct val="100000"/>
              </a:lnSpc>
              <a:spcBef>
                <a:spcPts val="579"/>
              </a:spcBef>
              <a:spcAft>
                <a:spcPct val="0"/>
              </a:spcAft>
              <a:buClrTx/>
              <a:buSzTx/>
              <a:buFont typeface="Microsoft Sans Serif"/>
              <a:buChar char="-"/>
              <a:tabLst>
                <a:tab pos="481741" algn="l"/>
                <a:tab pos="482588" algn="l"/>
              </a:tabLst>
              <a:defRPr/>
            </a:pPr>
            <a:r>
              <a:rPr kumimoji="0" lang="ru-RU" sz="3200" b="0" i="1" u="none" strike="noStrike" kern="1200" cap="none" spc="-20" normalizeH="0" baseline="0" noProof="0" dirty="0">
                <a:ln>
                  <a:noFill/>
                </a:ln>
                <a:solidFill>
                  <a:srgbClr val="223944"/>
                </a:solidFill>
                <a:effectLst/>
                <a:uLnTx/>
                <a:uFillTx/>
                <a:latin typeface="Times New Roman" pitchFamily="18" charset="0"/>
                <a:ea typeface="+mn-ea"/>
                <a:cs typeface="Times New Roman" pitchFamily="18" charset="0"/>
              </a:rPr>
              <a:t>Чтобы</a:t>
            </a:r>
            <a:r>
              <a:rPr kumimoji="0" lang="ru-RU" sz="3200" b="0" i="1" u="none" strike="noStrike" kern="1200" cap="none" spc="33"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13" normalizeH="0" baseline="0" noProof="0" dirty="0">
                <a:ln>
                  <a:noFill/>
                </a:ln>
                <a:solidFill>
                  <a:srgbClr val="223944"/>
                </a:solidFill>
                <a:effectLst/>
                <a:uLnTx/>
                <a:uFillTx/>
                <a:latin typeface="Times New Roman" pitchFamily="18" charset="0"/>
                <a:ea typeface="+mn-ea"/>
                <a:cs typeface="Times New Roman" pitchFamily="18" charset="0"/>
              </a:rPr>
              <a:t>прийти</a:t>
            </a:r>
            <a:r>
              <a:rPr kumimoji="0" lang="ru-RU" sz="3200" b="0" i="1" u="none" strike="noStrike" kern="1200" cap="none" spc="60"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7" normalizeH="0" baseline="0" noProof="0" dirty="0">
                <a:ln>
                  <a:noFill/>
                </a:ln>
                <a:solidFill>
                  <a:srgbClr val="223944"/>
                </a:solidFill>
                <a:effectLst/>
                <a:uLnTx/>
                <a:uFillTx/>
                <a:latin typeface="Times New Roman" pitchFamily="18" charset="0"/>
                <a:ea typeface="+mn-ea"/>
                <a:cs typeface="Times New Roman" pitchFamily="18" charset="0"/>
              </a:rPr>
              <a:t>к </a:t>
            </a:r>
            <a:r>
              <a:rPr kumimoji="0" lang="ru-RU" sz="3200" b="0" i="1" u="none" strike="noStrike" kern="1200" cap="none" spc="-13" normalizeH="0" baseline="0" noProof="0" dirty="0">
                <a:ln>
                  <a:noFill/>
                </a:ln>
                <a:solidFill>
                  <a:srgbClr val="223944"/>
                </a:solidFill>
                <a:effectLst/>
                <a:uLnTx/>
                <a:uFillTx/>
                <a:latin typeface="Times New Roman" pitchFamily="18" charset="0"/>
                <a:ea typeface="+mn-ea"/>
                <a:cs typeface="Times New Roman" pitchFamily="18" charset="0"/>
              </a:rPr>
              <a:t>единым</a:t>
            </a:r>
            <a:r>
              <a:rPr kumimoji="0" lang="ru-RU" sz="3200" b="0" i="1" u="none" strike="noStrike" kern="1200" cap="none" spc="13"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7" normalizeH="0" baseline="0" noProof="0" dirty="0">
                <a:ln>
                  <a:noFill/>
                </a:ln>
                <a:solidFill>
                  <a:srgbClr val="223944"/>
                </a:solidFill>
                <a:effectLst/>
                <a:uLnTx/>
                <a:uFillTx/>
                <a:latin typeface="Times New Roman" pitchFamily="18" charset="0"/>
                <a:ea typeface="+mn-ea"/>
                <a:cs typeface="Times New Roman" pitchFamily="18" charset="0"/>
              </a:rPr>
              <a:t>формулировкам</a:t>
            </a:r>
            <a:r>
              <a:rPr kumimoji="0" lang="ru-RU" sz="3200" b="0" i="1" u="none" strike="noStrike" kern="1200" cap="none" spc="33"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13" normalizeH="0" baseline="0" noProof="0" dirty="0">
                <a:ln>
                  <a:noFill/>
                </a:ln>
                <a:solidFill>
                  <a:srgbClr val="223944"/>
                </a:solidFill>
                <a:effectLst/>
                <a:uLnTx/>
                <a:uFillTx/>
                <a:latin typeface="Times New Roman" pitchFamily="18" charset="0"/>
                <a:ea typeface="+mn-ea"/>
                <a:cs typeface="Times New Roman" pitchFamily="18" charset="0"/>
              </a:rPr>
              <a:t>во</a:t>
            </a:r>
            <a:r>
              <a:rPr kumimoji="0" lang="ru-RU" sz="3200" b="0" i="1" u="none" strike="noStrike" kern="1200" cap="none" spc="13"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7" normalizeH="0" baseline="0" noProof="0" dirty="0">
                <a:ln>
                  <a:noFill/>
                </a:ln>
                <a:solidFill>
                  <a:srgbClr val="223944"/>
                </a:solidFill>
                <a:effectLst/>
                <a:uLnTx/>
                <a:uFillTx/>
                <a:latin typeface="Times New Roman" pitchFamily="18" charset="0"/>
                <a:ea typeface="+mn-ea"/>
                <a:cs typeface="Times New Roman" pitchFamily="18" charset="0"/>
              </a:rPr>
              <a:t>всех</a:t>
            </a:r>
            <a:r>
              <a:rPr kumimoji="0" lang="ru-RU" sz="3200" b="0" i="1" u="none" strike="noStrike" kern="1200" cap="none" spc="13"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7" normalizeH="0" baseline="0" noProof="0" dirty="0">
                <a:ln>
                  <a:noFill/>
                </a:ln>
                <a:solidFill>
                  <a:srgbClr val="223944"/>
                </a:solidFill>
                <a:effectLst/>
                <a:uLnTx/>
                <a:uFillTx/>
                <a:latin typeface="Times New Roman" pitchFamily="18" charset="0"/>
                <a:ea typeface="+mn-ea"/>
                <a:cs typeface="Times New Roman" pitchFamily="18" charset="0"/>
              </a:rPr>
              <a:t>классах</a:t>
            </a:r>
            <a:endParaRPr kumimoji="0" lang="ru-RU" sz="3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a:p>
            <a:pPr marL="481741" marR="0" lvl="0" indent="-465655" algn="ctr" defTabSz="914400" rtl="0" eaLnBrk="1" fontAlgn="base" latinLnBrk="0" hangingPunct="1">
              <a:lnSpc>
                <a:spcPct val="100000"/>
              </a:lnSpc>
              <a:spcBef>
                <a:spcPts val="453"/>
              </a:spcBef>
              <a:spcAft>
                <a:spcPct val="0"/>
              </a:spcAft>
              <a:buClrTx/>
              <a:buSzTx/>
              <a:buFont typeface="Microsoft Sans Serif"/>
              <a:buChar char="-"/>
              <a:tabLst>
                <a:tab pos="481741" algn="l"/>
                <a:tab pos="482588" algn="l"/>
              </a:tabLst>
              <a:defRPr/>
            </a:pPr>
            <a:r>
              <a:rPr kumimoji="0" lang="ru-RU" sz="3200" b="0" i="1" u="none" strike="noStrike" kern="1200" cap="none" spc="-20" normalizeH="0" baseline="0" noProof="0" dirty="0">
                <a:ln>
                  <a:noFill/>
                </a:ln>
                <a:solidFill>
                  <a:srgbClr val="223944"/>
                </a:solidFill>
                <a:effectLst/>
                <a:uLnTx/>
                <a:uFillTx/>
                <a:latin typeface="Times New Roman" pitchFamily="18" charset="0"/>
                <a:ea typeface="+mn-ea"/>
                <a:cs typeface="Times New Roman" pitchFamily="18" charset="0"/>
              </a:rPr>
              <a:t>Чтобы</a:t>
            </a:r>
            <a:r>
              <a:rPr kumimoji="0" lang="ru-RU" sz="3200" b="0" i="1" u="none" strike="noStrike" kern="1200" cap="none" spc="20"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7" normalizeH="0" baseline="0" noProof="0" dirty="0">
                <a:ln>
                  <a:noFill/>
                </a:ln>
                <a:solidFill>
                  <a:srgbClr val="223944"/>
                </a:solidFill>
                <a:effectLst/>
                <a:uLnTx/>
                <a:uFillTx/>
                <a:latin typeface="Times New Roman" pitchFamily="18" charset="0"/>
                <a:ea typeface="+mn-ea"/>
                <a:cs typeface="Times New Roman" pitchFamily="18" charset="0"/>
              </a:rPr>
              <a:t>подобрать</a:t>
            </a:r>
            <a:r>
              <a:rPr kumimoji="0" lang="ru-RU" sz="3200" b="0" i="1" u="none" strike="noStrike" kern="1200" cap="none" spc="47"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13" normalizeH="0" baseline="0" noProof="0" dirty="0">
                <a:ln>
                  <a:noFill/>
                </a:ln>
                <a:solidFill>
                  <a:srgbClr val="223944"/>
                </a:solidFill>
                <a:effectLst/>
                <a:uLnTx/>
                <a:uFillTx/>
                <a:latin typeface="Times New Roman" pitchFamily="18" charset="0"/>
                <a:ea typeface="+mn-ea"/>
                <a:cs typeface="Times New Roman" pitchFamily="18" charset="0"/>
              </a:rPr>
              <a:t>удобные</a:t>
            </a:r>
            <a:r>
              <a:rPr kumimoji="0" lang="ru-RU" sz="3200" b="0" i="1" u="none" strike="noStrike" kern="1200" cap="none" spc="27"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7" normalizeH="0" baseline="0" noProof="0" dirty="0">
                <a:ln>
                  <a:noFill/>
                </a:ln>
                <a:solidFill>
                  <a:srgbClr val="223944"/>
                </a:solidFill>
                <a:effectLst/>
                <a:uLnTx/>
                <a:uFillTx/>
                <a:latin typeface="Times New Roman" pitchFamily="18" charset="0"/>
                <a:ea typeface="+mn-ea"/>
                <a:cs typeface="Times New Roman" pitchFamily="18" charset="0"/>
              </a:rPr>
              <a:t>для</a:t>
            </a:r>
            <a:r>
              <a:rPr kumimoji="0" lang="ru-RU" sz="3200" b="0" i="1" u="none" strike="noStrike" kern="1200" cap="none" spc="13"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7" normalizeH="0" baseline="0" noProof="0" dirty="0">
                <a:ln>
                  <a:noFill/>
                </a:ln>
                <a:solidFill>
                  <a:srgbClr val="223944"/>
                </a:solidFill>
                <a:effectLst/>
                <a:uLnTx/>
                <a:uFillTx/>
                <a:latin typeface="Times New Roman" pitchFamily="18" charset="0"/>
                <a:ea typeface="+mn-ea"/>
                <a:cs typeface="Times New Roman" pitchFamily="18" charset="0"/>
              </a:rPr>
              <a:t>ДФУ</a:t>
            </a:r>
            <a:r>
              <a:rPr kumimoji="0" lang="ru-RU" sz="3200" b="0" i="1" u="none" strike="noStrike" kern="1200" cap="none" spc="-13"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7" normalizeH="0" baseline="0" noProof="0" dirty="0">
                <a:ln>
                  <a:noFill/>
                </a:ln>
                <a:solidFill>
                  <a:srgbClr val="223944"/>
                </a:solidFill>
                <a:effectLst/>
                <a:uLnTx/>
                <a:uFillTx/>
                <a:latin typeface="Times New Roman" pitchFamily="18" charset="0"/>
                <a:ea typeface="+mn-ea"/>
                <a:cs typeface="Times New Roman" pitchFamily="18" charset="0"/>
              </a:rPr>
              <a:t>процедуры</a:t>
            </a:r>
            <a:r>
              <a:rPr kumimoji="0" lang="ru-RU" sz="3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ru-RU" sz="3200" b="0" i="1" u="none" strike="noStrike" kern="1200" cap="none" spc="-13" normalizeH="0" baseline="0" noProof="0" dirty="0">
                <a:ln>
                  <a:noFill/>
                </a:ln>
                <a:solidFill>
                  <a:srgbClr val="223944"/>
                </a:solidFill>
                <a:effectLst/>
                <a:uLnTx/>
                <a:uFillTx/>
                <a:latin typeface="Times New Roman" pitchFamily="18" charset="0"/>
                <a:ea typeface="+mn-ea"/>
                <a:cs typeface="Times New Roman" pitchFamily="18" charset="0"/>
              </a:rPr>
              <a:t>оценивания</a:t>
            </a:r>
            <a:endParaRPr kumimoji="0" lang="ru-RU" sz="3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a:p>
            <a:pPr marL="481741" marR="6773" lvl="0" indent="-465655" algn="ctr" defTabSz="914400" rtl="0" eaLnBrk="1" fontAlgn="base" latinLnBrk="0" hangingPunct="1">
              <a:lnSpc>
                <a:spcPts val="3507"/>
              </a:lnSpc>
              <a:spcBef>
                <a:spcPts val="113"/>
              </a:spcBef>
              <a:spcAft>
                <a:spcPct val="0"/>
              </a:spcAft>
              <a:buClrTx/>
              <a:buSzTx/>
              <a:buFont typeface="Microsoft Sans Serif"/>
              <a:buChar char="-"/>
              <a:tabLst>
                <a:tab pos="481741" algn="l"/>
                <a:tab pos="482588" algn="l"/>
              </a:tabLst>
              <a:defRPr/>
            </a:pPr>
            <a:r>
              <a:rPr kumimoji="0" lang="ru-RU" sz="3200" b="0" i="1" u="none" strike="noStrike" kern="1200" cap="none" spc="-20" normalizeH="0" baseline="0" noProof="0" dirty="0">
                <a:ln>
                  <a:noFill/>
                </a:ln>
                <a:solidFill>
                  <a:srgbClr val="223944"/>
                </a:solidFill>
                <a:effectLst/>
                <a:uLnTx/>
                <a:uFillTx/>
                <a:latin typeface="Times New Roman" pitchFamily="18" charset="0"/>
                <a:ea typeface="+mn-ea"/>
                <a:cs typeface="Times New Roman" pitchFamily="18" charset="0"/>
              </a:rPr>
              <a:t>Чтобы</a:t>
            </a:r>
            <a:r>
              <a:rPr kumimoji="0" lang="ru-RU" sz="3200" b="0" i="1" u="none" strike="noStrike" kern="1200" cap="none" spc="47"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20" normalizeH="0" baseline="0" noProof="0" dirty="0">
                <a:ln>
                  <a:noFill/>
                </a:ln>
                <a:solidFill>
                  <a:srgbClr val="223944"/>
                </a:solidFill>
                <a:effectLst/>
                <a:uLnTx/>
                <a:uFillTx/>
                <a:latin typeface="Times New Roman" pitchFamily="18" charset="0"/>
                <a:ea typeface="+mn-ea"/>
                <a:cs typeface="Times New Roman" pitchFamily="18" charset="0"/>
              </a:rPr>
              <a:t>иметь</a:t>
            </a:r>
            <a:r>
              <a:rPr kumimoji="0" lang="ru-RU" sz="3200" b="0" i="1" u="none" strike="noStrike" kern="1200" cap="none" spc="80"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13" normalizeH="0" baseline="0" noProof="0" dirty="0">
                <a:ln>
                  <a:noFill/>
                </a:ln>
                <a:solidFill>
                  <a:srgbClr val="223944"/>
                </a:solidFill>
                <a:effectLst/>
                <a:uLnTx/>
                <a:uFillTx/>
                <a:latin typeface="Times New Roman" pitchFamily="18" charset="0"/>
                <a:ea typeface="+mn-ea"/>
                <a:cs typeface="Times New Roman" pitchFamily="18" charset="0"/>
              </a:rPr>
              <a:t>возможность</a:t>
            </a:r>
            <a:r>
              <a:rPr kumimoji="0" lang="ru-RU" sz="3200" b="0" i="1" u="none" strike="noStrike" kern="1200" cap="none" spc="80"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7" normalizeH="0" baseline="0" noProof="0" dirty="0">
                <a:ln>
                  <a:noFill/>
                </a:ln>
                <a:solidFill>
                  <a:srgbClr val="223944"/>
                </a:solidFill>
                <a:effectLst/>
                <a:uLnTx/>
                <a:uFillTx/>
                <a:latin typeface="Times New Roman" pitchFamily="18" charset="0"/>
                <a:ea typeface="+mn-ea"/>
                <a:cs typeface="Times New Roman" pitchFamily="18" charset="0"/>
              </a:rPr>
              <a:t>контролировать</a:t>
            </a:r>
            <a:r>
              <a:rPr kumimoji="0" lang="ru-RU" sz="3200" b="0" i="1" u="none" strike="noStrike" kern="1200" cap="none" spc="60"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7" normalizeH="0" baseline="0" noProof="0" dirty="0">
                <a:ln>
                  <a:noFill/>
                </a:ln>
                <a:solidFill>
                  <a:srgbClr val="223944"/>
                </a:solidFill>
                <a:effectLst/>
                <a:uLnTx/>
                <a:uFillTx/>
                <a:latin typeface="Times New Roman" pitchFamily="18" charset="0"/>
                <a:ea typeface="+mn-ea"/>
                <a:cs typeface="Times New Roman" pitchFamily="18" charset="0"/>
              </a:rPr>
              <a:t>их</a:t>
            </a:r>
            <a:r>
              <a:rPr kumimoji="0" lang="ru-RU" sz="3200" b="0" i="1" u="none" strike="noStrike" kern="1200" cap="none" spc="20"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13" normalizeH="0" baseline="0" noProof="0" dirty="0">
                <a:ln>
                  <a:noFill/>
                </a:ln>
                <a:solidFill>
                  <a:srgbClr val="223944"/>
                </a:solidFill>
                <a:effectLst/>
                <a:uLnTx/>
                <a:uFillTx/>
                <a:latin typeface="Times New Roman" pitchFamily="18" charset="0"/>
                <a:ea typeface="+mn-ea"/>
                <a:cs typeface="Times New Roman" pitchFamily="18" charset="0"/>
              </a:rPr>
              <a:t>развитие </a:t>
            </a:r>
            <a:r>
              <a:rPr kumimoji="0" lang="ru-RU" sz="3200" b="0" i="1" u="none" strike="noStrike" kern="1200" cap="none" spc="-679"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13" normalizeH="0" baseline="0" noProof="0" dirty="0">
                <a:ln>
                  <a:noFill/>
                </a:ln>
                <a:solidFill>
                  <a:srgbClr val="223944"/>
                </a:solidFill>
                <a:effectLst/>
                <a:uLnTx/>
                <a:uFillTx/>
                <a:latin typeface="Times New Roman" pitchFamily="18" charset="0"/>
                <a:ea typeface="+mn-ea"/>
                <a:cs typeface="Times New Roman" pitchFamily="18" charset="0"/>
              </a:rPr>
              <a:t>от</a:t>
            </a:r>
            <a:r>
              <a:rPr kumimoji="0" lang="ru-RU" sz="3200" b="0" i="1" u="none" strike="noStrike" kern="1200" cap="none" spc="-7"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13" normalizeH="0" baseline="0" noProof="0" dirty="0">
                <a:ln>
                  <a:noFill/>
                </a:ln>
                <a:solidFill>
                  <a:srgbClr val="223944"/>
                </a:solidFill>
                <a:effectLst/>
                <a:uLnTx/>
                <a:uFillTx/>
                <a:latin typeface="Times New Roman" pitchFamily="18" charset="0"/>
                <a:ea typeface="+mn-ea"/>
                <a:cs typeface="Times New Roman" pitchFamily="18" charset="0"/>
              </a:rPr>
              <a:t>года</a:t>
            </a:r>
            <a:r>
              <a:rPr kumimoji="0" lang="ru-RU" sz="3200" b="0" i="1" u="none" strike="noStrike" kern="1200" cap="none" spc="13"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7" normalizeH="0" baseline="0" noProof="0" dirty="0">
                <a:ln>
                  <a:noFill/>
                </a:ln>
                <a:solidFill>
                  <a:srgbClr val="223944"/>
                </a:solidFill>
                <a:effectLst/>
                <a:uLnTx/>
                <a:uFillTx/>
                <a:latin typeface="Times New Roman" pitchFamily="18" charset="0"/>
                <a:ea typeface="+mn-ea"/>
                <a:cs typeface="Times New Roman" pitchFamily="18" charset="0"/>
              </a:rPr>
              <a:t>к</a:t>
            </a:r>
            <a:r>
              <a:rPr kumimoji="0" lang="ru-RU" sz="3200" b="0" i="1" u="none" strike="noStrike" kern="1200" cap="none" spc="0" normalizeH="0" baseline="0" noProof="0" dirty="0">
                <a:ln>
                  <a:noFill/>
                </a:ln>
                <a:solidFill>
                  <a:srgbClr val="223944"/>
                </a:solidFill>
                <a:effectLst/>
                <a:uLnTx/>
                <a:uFillTx/>
                <a:latin typeface="Times New Roman" pitchFamily="18" charset="0"/>
                <a:ea typeface="+mn-ea"/>
                <a:cs typeface="Times New Roman" pitchFamily="18" charset="0"/>
              </a:rPr>
              <a:t> </a:t>
            </a:r>
            <a:r>
              <a:rPr kumimoji="0" lang="ru-RU" sz="3200" b="0" i="1" u="none" strike="noStrike" kern="1200" cap="none" spc="-13" normalizeH="0" baseline="0" noProof="0" dirty="0">
                <a:ln>
                  <a:noFill/>
                </a:ln>
                <a:solidFill>
                  <a:srgbClr val="223944"/>
                </a:solidFill>
                <a:effectLst/>
                <a:uLnTx/>
                <a:uFillTx/>
                <a:latin typeface="Times New Roman" pitchFamily="18" charset="0"/>
                <a:ea typeface="+mn-ea"/>
                <a:cs typeface="Times New Roman" pitchFamily="18" charset="0"/>
              </a:rPr>
              <a:t>году</a:t>
            </a:r>
            <a:endParaRPr kumimoji="0" lang="ru-RU" sz="3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ru-RU"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C2FCE0EF-41FB-4EBD-9E03-177EE6E12C03}"/>
              </a:ext>
            </a:extLst>
          </p:cNvPr>
          <p:cNvSpPr txBox="1"/>
          <p:nvPr/>
        </p:nvSpPr>
        <p:spPr>
          <a:xfrm>
            <a:off x="4856870" y="1451448"/>
            <a:ext cx="6196818" cy="400110"/>
          </a:xfrm>
          <a:prstGeom prst="rect">
            <a:avLst/>
          </a:prstGeom>
          <a:noFill/>
        </p:spPr>
        <p:txBody>
          <a:bodyPr wrap="square">
            <a:spAutoFit/>
          </a:bodyPr>
          <a:lstStyle/>
          <a:p>
            <a:r>
              <a:rPr lang="ru-RU" sz="2000" dirty="0">
                <a:effectLst/>
                <a:latin typeface="Times New Roman" panose="02020603050405020304" pitchFamily="18" charset="0"/>
                <a:ea typeface="Calibri" panose="020F0502020204030204" pitchFamily="34" charset="0"/>
              </a:rPr>
              <a:t>(длительно формируемые умения) </a:t>
            </a:r>
            <a:endParaRPr lang="ru-RU" sz="2000" dirty="0"/>
          </a:p>
        </p:txBody>
      </p:sp>
    </p:spTree>
    <p:extLst>
      <p:ext uri="{BB962C8B-B14F-4D97-AF65-F5344CB8AC3E}">
        <p14:creationId xmlns:p14="http://schemas.microsoft.com/office/powerpoint/2010/main" val="930482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57B6AEB-A898-49A6-A461-19B25F137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83" y="0"/>
            <a:ext cx="12192000" cy="6858000"/>
          </a:xfrm>
          <a:prstGeom prst="rect">
            <a:avLst/>
          </a:prstGeom>
        </p:spPr>
      </p:pic>
      <p:sp>
        <p:nvSpPr>
          <p:cNvPr id="4" name="TextBox 3">
            <a:extLst>
              <a:ext uri="{FF2B5EF4-FFF2-40B4-BE49-F238E27FC236}">
                <a16:creationId xmlns:a16="http://schemas.microsoft.com/office/drawing/2014/main" id="{1FF4829F-42EC-4A48-982A-4843CF2BE0F8}"/>
              </a:ext>
            </a:extLst>
          </p:cNvPr>
          <p:cNvSpPr txBox="1"/>
          <p:nvPr/>
        </p:nvSpPr>
        <p:spPr>
          <a:xfrm>
            <a:off x="3956538" y="353727"/>
            <a:ext cx="6196818" cy="998928"/>
          </a:xfrm>
          <a:prstGeom prst="rect">
            <a:avLst/>
          </a:prstGeom>
          <a:noFill/>
        </p:spPr>
        <p:txBody>
          <a:bodyPr wrap="square">
            <a:spAutoFit/>
          </a:bodyPr>
          <a:lstStyle/>
          <a:p>
            <a:pPr indent="269875" algn="ctr">
              <a:lnSpc>
                <a:spcPct val="107000"/>
              </a:lnSpc>
            </a:pPr>
            <a:r>
              <a:rPr lang="ru-RU" sz="1400" b="1" dirty="0">
                <a:solidFill>
                  <a:srgbClr val="FF0000"/>
                </a:solidFill>
                <a:effectLst/>
                <a:latin typeface="Times New Roman" panose="02020603050405020304" pitchFamily="18" charset="0"/>
                <a:ea typeface="Calibri" panose="020F0502020204030204" pitchFamily="34" charset="0"/>
              </a:rPr>
              <a:t>Лебедева Анастасия Алексеевна - МОУ «Пионерская СОШ», поделилась опытом по теме:  «Стратегия подготовки учащихся к устной части ЕГЭ: интервью на актуальную тему».</a:t>
            </a:r>
          </a:p>
          <a:p>
            <a:pPr indent="269875" algn="just">
              <a:lnSpc>
                <a:spcPct val="107000"/>
              </a:lnSpc>
            </a:pPr>
            <a:endParaRPr lang="ru-RU" sz="1400" dirty="0">
              <a:effectLst/>
              <a:latin typeface="Times New Roman" panose="02020603050405020304" pitchFamily="18" charset="0"/>
              <a:ea typeface="Calibri" panose="020F0502020204030204" pitchFamily="34" charset="0"/>
            </a:endParaRPr>
          </a:p>
        </p:txBody>
      </p:sp>
      <p:pic>
        <p:nvPicPr>
          <p:cNvPr id="5" name="Рисунок 4">
            <a:extLst>
              <a:ext uri="{FF2B5EF4-FFF2-40B4-BE49-F238E27FC236}">
                <a16:creationId xmlns:a16="http://schemas.microsoft.com/office/drawing/2014/main" id="{992DD166-7DAE-415E-9F1B-DD2A635962DC}"/>
              </a:ext>
            </a:extLst>
          </p:cNvPr>
          <p:cNvPicPr>
            <a:picLocks noChangeAspect="1"/>
          </p:cNvPicPr>
          <p:nvPr/>
        </p:nvPicPr>
        <p:blipFill rotWithShape="1">
          <a:blip r:embed="rId3">
            <a:extLst>
              <a:ext uri="{28A0092B-C50C-407E-A947-70E740481C1C}">
                <a14:useLocalDpi xmlns:a14="http://schemas.microsoft.com/office/drawing/2010/main" val="0"/>
              </a:ext>
            </a:extLst>
          </a:blip>
          <a:srcRect l="30444" t="34051" r="47197" b="35308"/>
          <a:stretch/>
        </p:blipFill>
        <p:spPr>
          <a:xfrm>
            <a:off x="309490" y="2022520"/>
            <a:ext cx="2363371" cy="3238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2964EE76-15CF-4DCC-89AF-5A8B7A5274C9}"/>
              </a:ext>
            </a:extLst>
          </p:cNvPr>
          <p:cNvSpPr txBox="1"/>
          <p:nvPr/>
        </p:nvSpPr>
        <p:spPr>
          <a:xfrm>
            <a:off x="4854525" y="6134941"/>
            <a:ext cx="6196818" cy="369332"/>
          </a:xfrm>
          <a:prstGeom prst="rect">
            <a:avLst/>
          </a:prstGeom>
          <a:solidFill>
            <a:schemeClr val="accent2">
              <a:lumMod val="60000"/>
              <a:lumOff val="40000"/>
            </a:schemeClr>
          </a:solidFill>
        </p:spPr>
        <p:txBody>
          <a:bodyPr wrap="square">
            <a:spAutoFit/>
          </a:bodyPr>
          <a:lstStyle/>
          <a:p>
            <a:pPr algn="ctr"/>
            <a:r>
              <a:rPr lang="en-US" b="1" dirty="0">
                <a:solidFill>
                  <a:srgbClr val="C00000"/>
                </a:solidFill>
              </a:rPr>
              <a:t>https://disk.yandex.ru/d/0R8m26I7ds4d3A</a:t>
            </a:r>
            <a:endParaRPr lang="ru-RU" b="1" dirty="0">
              <a:solidFill>
                <a:srgbClr val="C00000"/>
              </a:solidFill>
            </a:endParaRPr>
          </a:p>
        </p:txBody>
      </p:sp>
      <p:sp>
        <p:nvSpPr>
          <p:cNvPr id="10" name="TextBox 9">
            <a:extLst>
              <a:ext uri="{FF2B5EF4-FFF2-40B4-BE49-F238E27FC236}">
                <a16:creationId xmlns:a16="http://schemas.microsoft.com/office/drawing/2014/main" id="{43B76535-5E81-4354-9B08-F9480C291121}"/>
              </a:ext>
            </a:extLst>
          </p:cNvPr>
          <p:cNvSpPr txBox="1"/>
          <p:nvPr/>
        </p:nvSpPr>
        <p:spPr>
          <a:xfrm>
            <a:off x="4854525" y="5457657"/>
            <a:ext cx="6196818" cy="584775"/>
          </a:xfrm>
          <a:prstGeom prst="rect">
            <a:avLst/>
          </a:prstGeom>
          <a:solidFill>
            <a:schemeClr val="accent2">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По этой ссылке можно посмотреть полную и подробную информацию </a:t>
            </a:r>
            <a:endParaRPr kumimoji="0" lang="ru-RU" sz="1600" b="1" i="0" u="none" strike="noStrike" kern="1200" cap="none" spc="0" normalizeH="0" baseline="0" noProof="0" dirty="0">
              <a:ln>
                <a:noFill/>
              </a:ln>
              <a:solidFill>
                <a:srgbClr val="C0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BB7AC46A-7E88-40F0-8F04-C8F595D77EBF}"/>
              </a:ext>
            </a:extLst>
          </p:cNvPr>
          <p:cNvSpPr txBox="1"/>
          <p:nvPr/>
        </p:nvSpPr>
        <p:spPr>
          <a:xfrm>
            <a:off x="4854525" y="4558773"/>
            <a:ext cx="6196818" cy="806375"/>
          </a:xfrm>
          <a:prstGeom prst="rect">
            <a:avLst/>
          </a:prstGeom>
          <a:noFill/>
        </p:spPr>
        <p:txBody>
          <a:bodyPr wrap="square">
            <a:spAutoFit/>
          </a:bodyPr>
          <a:lstStyle/>
          <a:p>
            <a:pPr marL="0" marR="0" lvl="0" indent="0" algn="ctr"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Gill Sans MT" panose="020B0502020104020203"/>
                <a:ea typeface="+mn-ea"/>
                <a:cs typeface="+mn-cs"/>
                <a:hlinkClick r:id="rId4">
                  <a:extLst>
                    <a:ext uri="{A12FA001-AC4F-418D-AE19-62706E023703}">
                      <ahyp:hlinkClr xmlns:ahyp="http://schemas.microsoft.com/office/drawing/2018/hyperlinkcolor" val="tx"/>
                    </a:ext>
                  </a:extLst>
                </a:hlinkClick>
              </a:rPr>
              <a:t>https://speaking.svetlanaenglishonline.ru/</a:t>
            </a:r>
            <a:r>
              <a:rPr kumimoji="0" lang="ru-RU" sz="2000" b="1" i="0" u="none" strike="noStrike" kern="1200" cap="none" spc="0" normalizeH="0" baseline="0" noProof="0" dirty="0">
                <a:ln>
                  <a:noFill/>
                </a:ln>
                <a:solidFill>
                  <a:srgbClr val="C00000"/>
                </a:solidFill>
                <a:effectLst/>
                <a:uLnTx/>
                <a:uFillTx/>
                <a:latin typeface="Gill Sans MT" panose="020B0502020104020203"/>
                <a:ea typeface="+mn-ea"/>
                <a:cs typeface="+mn-cs"/>
              </a:rPr>
              <a:t> </a:t>
            </a:r>
            <a:r>
              <a:rPr kumimoji="0" lang="ru-RU" sz="20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ru-RU" sz="2000" b="1" i="0" u="none" strike="noStrike" kern="1200" cap="none" spc="0" normalizeH="0" baseline="0" noProof="0" dirty="0">
                <a:ln>
                  <a:noFill/>
                </a:ln>
                <a:solidFill>
                  <a:prstClr val="black"/>
                </a:solidFill>
                <a:effectLst/>
                <a:uLnTx/>
                <a:uFillTx/>
                <a:latin typeface="Gill Sans MT" panose="020B0502020104020203"/>
                <a:ea typeface="+mn-ea"/>
                <a:cs typeface="+mn-cs"/>
              </a:rPr>
              <a:t>подготовка к устной речи</a:t>
            </a:r>
            <a:r>
              <a:rPr kumimoji="0" lang="ru-RU" sz="2000" b="1" i="0" u="none" strike="noStrike" kern="1200" cap="none" spc="0" normalizeH="0" baseline="0" noProof="0" dirty="0">
                <a:ln>
                  <a:noFill/>
                </a:ln>
                <a:solidFill>
                  <a:prstClr val="black"/>
                </a:solidFill>
                <a:effectLst/>
                <a:uLnTx/>
                <a:uFillTx/>
                <a:ea typeface="+mn-ea"/>
                <a:cs typeface="+mn-cs"/>
              </a:rPr>
              <a:t> </a:t>
            </a:r>
          </a:p>
        </p:txBody>
      </p:sp>
      <p:sp>
        <p:nvSpPr>
          <p:cNvPr id="14" name="TextBox 13">
            <a:extLst>
              <a:ext uri="{FF2B5EF4-FFF2-40B4-BE49-F238E27FC236}">
                <a16:creationId xmlns:a16="http://schemas.microsoft.com/office/drawing/2014/main" id="{35CEA343-48DC-4658-AF3C-7635A6965338}"/>
              </a:ext>
            </a:extLst>
          </p:cNvPr>
          <p:cNvSpPr txBox="1"/>
          <p:nvPr/>
        </p:nvSpPr>
        <p:spPr>
          <a:xfrm>
            <a:off x="3491717" y="1216777"/>
            <a:ext cx="7559626" cy="3477875"/>
          </a:xfrm>
          <a:prstGeom prst="rect">
            <a:avLst/>
          </a:prstGeom>
          <a:noFill/>
        </p:spPr>
        <p:txBody>
          <a:bodyPr wrap="square">
            <a:spAutoFit/>
          </a:bodyPr>
          <a:lstStyle/>
          <a:p>
            <a:pPr algn="just"/>
            <a:r>
              <a:rPr lang="ru-RU" sz="2000" dirty="0">
                <a:latin typeface="Times New Roman" panose="02020603050405020304" pitchFamily="18" charset="0"/>
                <a:cs typeface="Times New Roman" panose="02020603050405020304" pitchFamily="18" charset="0"/>
              </a:rPr>
              <a:t>Для успешной подготовки к устной части ЕГЭ, а именно интервью на актуальную тему была представлена одна из стратегий подготовки. За достаточно короткое время ученику нужно обосновать выбор иллюстраций для темы проекта, выделить преимущества и недостатки, аргументировать собственную позицию по теме проекта. Что видит ученик и что учитель, глядя на задание. Анастасия Алексеевна порекомендовала шаги к его выполнению со стороны ученика, и со стороны учителя. Во время выступления, коллеги на практике попробовали выполнить задания, которые поспособствовали бы выполнить задание по теме "Виды совершения покупок".</a:t>
            </a:r>
          </a:p>
        </p:txBody>
      </p:sp>
    </p:spTree>
    <p:extLst>
      <p:ext uri="{BB962C8B-B14F-4D97-AF65-F5344CB8AC3E}">
        <p14:creationId xmlns:p14="http://schemas.microsoft.com/office/powerpoint/2010/main" val="3296070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57B6AEB-A898-49A6-A461-19B25F137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BDAA55D-BD1F-49C5-9552-A4B3F7FDF4AA}"/>
              </a:ext>
            </a:extLst>
          </p:cNvPr>
          <p:cNvSpPr txBox="1"/>
          <p:nvPr/>
        </p:nvSpPr>
        <p:spPr>
          <a:xfrm>
            <a:off x="3267221" y="325257"/>
            <a:ext cx="6580164" cy="537904"/>
          </a:xfrm>
          <a:prstGeom prst="rect">
            <a:avLst/>
          </a:prstGeom>
          <a:noFill/>
        </p:spPr>
        <p:txBody>
          <a:bodyPr wrap="square">
            <a:spAutoFit/>
          </a:bodyPr>
          <a:lstStyle/>
          <a:p>
            <a:pPr marL="0" marR="0" lvl="0" indent="269875" algn="ctr" defTabSz="914400" rtl="0" eaLnBrk="1" fontAlgn="auto" latinLnBrk="0" hangingPunct="1">
              <a:lnSpc>
                <a:spcPct val="107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Чернова Анна Владимировна - </a:t>
            </a:r>
            <a:r>
              <a:rPr lang="ru-RU" sz="1400" b="1" dirty="0">
                <a:solidFill>
                  <a:srgbClr val="FF0000"/>
                </a:solidFill>
                <a:effectLst/>
                <a:latin typeface="Times New Roman" panose="02020603050405020304" pitchFamily="18" charset="0"/>
                <a:ea typeface="Calibri" panose="020F0502020204030204" pitchFamily="34" charset="0"/>
              </a:rPr>
              <a:t>МАОУ «</a:t>
            </a:r>
            <a:r>
              <a:rPr lang="ru-RU" sz="1400" b="1" dirty="0" err="1">
                <a:solidFill>
                  <a:srgbClr val="FF0000"/>
                </a:solidFill>
                <a:effectLst/>
                <a:latin typeface="Times New Roman" panose="02020603050405020304" pitchFamily="18" charset="0"/>
                <a:ea typeface="Calibri" panose="020F0502020204030204" pitchFamily="34" charset="0"/>
              </a:rPr>
              <a:t>Черновская</a:t>
            </a:r>
            <a:r>
              <a:rPr lang="ru-RU" sz="1400" b="1" dirty="0">
                <a:solidFill>
                  <a:srgbClr val="FF0000"/>
                </a:solidFill>
                <a:effectLst/>
                <a:latin typeface="Times New Roman" panose="02020603050405020304" pitchFamily="18" charset="0"/>
                <a:ea typeface="Calibri" panose="020F0502020204030204" pitchFamily="34" charset="0"/>
              </a:rPr>
              <a:t> СОШ», выступила по теме   «Методические и практические рекомендации в подготовке к ВПР» </a:t>
            </a:r>
          </a:p>
        </p:txBody>
      </p:sp>
      <p:pic>
        <p:nvPicPr>
          <p:cNvPr id="5" name="Рисунок 4">
            <a:extLst>
              <a:ext uri="{FF2B5EF4-FFF2-40B4-BE49-F238E27FC236}">
                <a16:creationId xmlns:a16="http://schemas.microsoft.com/office/drawing/2014/main" id="{9DCE45E8-64AB-4880-9578-C356C4BF0EB3}"/>
              </a:ext>
            </a:extLst>
          </p:cNvPr>
          <p:cNvPicPr>
            <a:picLocks noChangeAspect="1"/>
          </p:cNvPicPr>
          <p:nvPr/>
        </p:nvPicPr>
        <p:blipFill rotWithShape="1">
          <a:blip r:embed="rId3">
            <a:extLst>
              <a:ext uri="{28A0092B-C50C-407E-A947-70E740481C1C}">
                <a14:useLocalDpi xmlns:a14="http://schemas.microsoft.com/office/drawing/2010/main" val="0"/>
              </a:ext>
            </a:extLst>
          </a:blip>
          <a:srcRect l="25064" t="35551" r="50282" b="33127"/>
          <a:stretch/>
        </p:blipFill>
        <p:spPr>
          <a:xfrm>
            <a:off x="154746" y="1994974"/>
            <a:ext cx="2382726" cy="3027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B810D4FD-59FF-4E67-B030-944A86B78F9A}"/>
              </a:ext>
            </a:extLst>
          </p:cNvPr>
          <p:cNvSpPr txBox="1"/>
          <p:nvPr/>
        </p:nvSpPr>
        <p:spPr>
          <a:xfrm>
            <a:off x="2956272" y="863161"/>
            <a:ext cx="8816927" cy="2031325"/>
          </a:xfrm>
          <a:prstGeom prst="rect">
            <a:avLst/>
          </a:prstGeom>
          <a:noFill/>
        </p:spPr>
        <p:txBody>
          <a:bodyPr wrap="square">
            <a:spAutoFit/>
          </a:bodyPr>
          <a:lstStyle/>
          <a:p>
            <a:pPr algn="ctr"/>
            <a:r>
              <a:rPr lang="ru-RU" u="sng" dirty="0"/>
              <a:t>ВПР – 2024/2025</a:t>
            </a:r>
          </a:p>
          <a:p>
            <a:r>
              <a:rPr lang="ru-RU" dirty="0"/>
              <a:t>Всероссийские проверочные работы (ВПР) – итоговые контрольные работы, проводимые по отдельным учебным предметам с целью мониторинга качества образования. ВПР проводятся на региональном или школьном уровне по заданиям, разработанным федеральными экспертами, что обеспечивает единство подходов к составлению вариантов заданий, проведению и оцениванию работ. Результаты ВПР заносятся в федеральную информационную систему для дальнейшего анализа.</a:t>
            </a:r>
          </a:p>
        </p:txBody>
      </p:sp>
      <p:sp>
        <p:nvSpPr>
          <p:cNvPr id="9" name="TextBox 8">
            <a:extLst>
              <a:ext uri="{FF2B5EF4-FFF2-40B4-BE49-F238E27FC236}">
                <a16:creationId xmlns:a16="http://schemas.microsoft.com/office/drawing/2014/main" id="{FD6117BB-A6A9-4253-BE6F-D50139B789C7}"/>
              </a:ext>
            </a:extLst>
          </p:cNvPr>
          <p:cNvSpPr txBox="1"/>
          <p:nvPr/>
        </p:nvSpPr>
        <p:spPr>
          <a:xfrm>
            <a:off x="2956272" y="2967335"/>
            <a:ext cx="8437099" cy="923330"/>
          </a:xfrm>
          <a:prstGeom prst="rect">
            <a:avLst/>
          </a:prstGeom>
          <a:noFill/>
        </p:spPr>
        <p:txBody>
          <a:bodyPr wrap="square">
            <a:spAutoFit/>
          </a:bodyPr>
          <a:lstStyle/>
          <a:p>
            <a:r>
              <a:rPr lang="ru-RU" b="1" dirty="0"/>
              <a:t>Работа состоит из 4 заданий: аудирование, чтение, лексика + грамматика, письмо.</a:t>
            </a:r>
          </a:p>
          <a:p>
            <a:r>
              <a:rPr lang="ru-RU" b="1" dirty="0"/>
              <a:t> </a:t>
            </a:r>
            <a:br>
              <a:rPr lang="ru-RU" b="1" dirty="0"/>
            </a:br>
            <a:endParaRPr lang="ru-RU" b="1" dirty="0"/>
          </a:p>
        </p:txBody>
      </p:sp>
      <p:sp>
        <p:nvSpPr>
          <p:cNvPr id="10" name="Заголовок 1">
            <a:extLst>
              <a:ext uri="{FF2B5EF4-FFF2-40B4-BE49-F238E27FC236}">
                <a16:creationId xmlns:a16="http://schemas.microsoft.com/office/drawing/2014/main" id="{C4CB19D5-24C5-4A18-A694-79BD75F50051}"/>
              </a:ext>
            </a:extLst>
          </p:cNvPr>
          <p:cNvSpPr txBox="1">
            <a:spLocks/>
          </p:cNvSpPr>
          <p:nvPr/>
        </p:nvSpPr>
        <p:spPr>
          <a:xfrm>
            <a:off x="6240194" y="3369002"/>
            <a:ext cx="15912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altLang="ru-RU" sz="1400" b="1" u="sng" dirty="0">
                <a:latin typeface="Times New Roman" panose="02020603050405020304" pitchFamily="18" charset="0"/>
                <a:cs typeface="Times New Roman" panose="02020603050405020304" pitchFamily="18" charset="0"/>
              </a:rPr>
              <a:t>АУДИРОВАНИЕ </a:t>
            </a:r>
          </a:p>
          <a:p>
            <a:endParaRPr lang="ru-RU" altLang="ru-RU" sz="1400" dirty="0">
              <a:latin typeface="Times New Roman" panose="02020603050405020304" pitchFamily="18" charset="0"/>
              <a:cs typeface="Times New Roman" panose="02020603050405020304" pitchFamily="18" charset="0"/>
            </a:endParaRPr>
          </a:p>
        </p:txBody>
      </p:sp>
      <p:pic>
        <p:nvPicPr>
          <p:cNvPr id="11" name="Объект 3">
            <a:extLst>
              <a:ext uri="{FF2B5EF4-FFF2-40B4-BE49-F238E27FC236}">
                <a16:creationId xmlns:a16="http://schemas.microsoft.com/office/drawing/2014/main" id="{BE3ECDF0-84E9-43C5-B915-E2C91284E8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611765" y="3582636"/>
            <a:ext cx="7126112" cy="3027192"/>
          </a:xfrm>
          <a:prstGeom prst="rect">
            <a:avLst/>
          </a:prstGeom>
        </p:spPr>
      </p:pic>
    </p:spTree>
    <p:extLst>
      <p:ext uri="{BB962C8B-B14F-4D97-AF65-F5344CB8AC3E}">
        <p14:creationId xmlns:p14="http://schemas.microsoft.com/office/powerpoint/2010/main" val="210707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DF7B564-969A-4CD0-B85A-F1981F986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Заголовок 1">
            <a:extLst>
              <a:ext uri="{FF2B5EF4-FFF2-40B4-BE49-F238E27FC236}">
                <a16:creationId xmlns:a16="http://schemas.microsoft.com/office/drawing/2014/main" id="{F08F7564-670C-4D39-BFEC-7405D9C46C20}"/>
              </a:ext>
            </a:extLst>
          </p:cNvPr>
          <p:cNvSpPr txBox="1">
            <a:spLocks/>
          </p:cNvSpPr>
          <p:nvPr/>
        </p:nvSpPr>
        <p:spPr>
          <a:xfrm>
            <a:off x="3221500" y="224448"/>
            <a:ext cx="609131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2400" u="sng" dirty="0">
                <a:solidFill>
                  <a:srgbClr val="000000"/>
                </a:solidFill>
                <a:latin typeface="Times New Roman" panose="02020603050405020304" pitchFamily="18" charset="0"/>
                <a:cs typeface="Times New Roman" panose="02020603050405020304" pitchFamily="18" charset="0"/>
              </a:rPr>
              <a:t>ВПР. Стратегии выполнения. Чтение</a:t>
            </a:r>
            <a:br>
              <a:rPr lang="ru-RU" altLang="ru-RU" sz="2400" u="sng" dirty="0">
                <a:solidFill>
                  <a:srgbClr val="000000"/>
                </a:solidFill>
                <a:latin typeface="Times New Roman" panose="02020603050405020304" pitchFamily="18" charset="0"/>
                <a:cs typeface="Times New Roman" panose="02020603050405020304" pitchFamily="18" charset="0"/>
              </a:rPr>
            </a:br>
            <a:endParaRPr lang="ru-RU" altLang="ru-RU" sz="2400" u="sng" dirty="0">
              <a:latin typeface="Times New Roman" panose="02020603050405020304" pitchFamily="18" charset="0"/>
              <a:cs typeface="Times New Roman" panose="02020603050405020304" pitchFamily="18" charset="0"/>
            </a:endParaRPr>
          </a:p>
        </p:txBody>
      </p:sp>
      <p:pic>
        <p:nvPicPr>
          <p:cNvPr id="4" name="Объект 5">
            <a:extLst>
              <a:ext uri="{FF2B5EF4-FFF2-40B4-BE49-F238E27FC236}">
                <a16:creationId xmlns:a16="http://schemas.microsoft.com/office/drawing/2014/main" id="{CC38B0DD-5035-4FA7-8C1E-7D5578C2E4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419643" y="1078575"/>
            <a:ext cx="8613326" cy="3634102"/>
          </a:xfrm>
          <a:prstGeom prst="rect">
            <a:avLst/>
          </a:prstGeom>
        </p:spPr>
      </p:pic>
    </p:spTree>
    <p:extLst>
      <p:ext uri="{BB962C8B-B14F-4D97-AF65-F5344CB8AC3E}">
        <p14:creationId xmlns:p14="http://schemas.microsoft.com/office/powerpoint/2010/main" val="92146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4576A87-63DD-4314-B09C-684415FC4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Заголовок 1">
            <a:extLst>
              <a:ext uri="{FF2B5EF4-FFF2-40B4-BE49-F238E27FC236}">
                <a16:creationId xmlns:a16="http://schemas.microsoft.com/office/drawing/2014/main" id="{731A5ADA-0B0B-41FE-88F1-58FD7BA85970}"/>
              </a:ext>
            </a:extLst>
          </p:cNvPr>
          <p:cNvSpPr txBox="1">
            <a:spLocks/>
          </p:cNvSpPr>
          <p:nvPr/>
        </p:nvSpPr>
        <p:spPr bwMode="auto">
          <a:xfrm>
            <a:off x="1021080" y="-9910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altLang="ru-RU" sz="2400" b="1" i="0" u="sng"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ЛЕКСИКА и  ГРАММАТИКА</a:t>
            </a:r>
          </a:p>
        </p:txBody>
      </p:sp>
      <p:pic>
        <p:nvPicPr>
          <p:cNvPr id="4" name="Рисунок 3">
            <a:extLst>
              <a:ext uri="{FF2B5EF4-FFF2-40B4-BE49-F238E27FC236}">
                <a16:creationId xmlns:a16="http://schemas.microsoft.com/office/drawing/2014/main" id="{31F460A4-DA4E-4DA2-B5EC-1198FF2294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389" y="1014965"/>
            <a:ext cx="7442983" cy="17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Объект 4">
            <a:extLst>
              <a:ext uri="{FF2B5EF4-FFF2-40B4-BE49-F238E27FC236}">
                <a16:creationId xmlns:a16="http://schemas.microsoft.com/office/drawing/2014/main" id="{86CA55EF-173A-457B-BA5F-A84E9A9E77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7388" y="2758465"/>
            <a:ext cx="7442983" cy="228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86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A31DD72-BD39-431E-9435-AEB54B670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C2310B4-BD09-4E5F-B3F1-9FBF747FAD51}"/>
              </a:ext>
            </a:extLst>
          </p:cNvPr>
          <p:cNvSpPr txBox="1"/>
          <p:nvPr/>
        </p:nvSpPr>
        <p:spPr>
          <a:xfrm>
            <a:off x="3196883" y="220190"/>
            <a:ext cx="6196818" cy="461665"/>
          </a:xfrm>
          <a:prstGeom prst="rect">
            <a:avLst/>
          </a:prstGeom>
          <a:noFill/>
        </p:spPr>
        <p:txBody>
          <a:bodyPr wrap="square">
            <a:spAutoFit/>
          </a:bodyPr>
          <a:lstStyle/>
          <a:p>
            <a:pPr algn="ctr"/>
            <a:r>
              <a:rPr kumimoji="0" lang="ru-RU" altLang="ru-RU" sz="2400" b="1" i="0" u="sng"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ПИСЬМО -ТРЕБОВАНИЯ </a:t>
            </a:r>
            <a:endParaRPr lang="ru-RU" sz="2400" b="1" u="sng" dirty="0">
              <a:latin typeface="Times New Roman" panose="02020603050405020304" pitchFamily="18" charset="0"/>
              <a:cs typeface="Times New Roman" panose="02020603050405020304" pitchFamily="18" charset="0"/>
            </a:endParaRPr>
          </a:p>
        </p:txBody>
      </p:sp>
      <p:sp>
        <p:nvSpPr>
          <p:cNvPr id="5" name="Объект 2">
            <a:extLst>
              <a:ext uri="{FF2B5EF4-FFF2-40B4-BE49-F238E27FC236}">
                <a16:creationId xmlns:a16="http://schemas.microsoft.com/office/drawing/2014/main" id="{E294B6D1-53B4-402B-9326-36B183D0C795}"/>
              </a:ext>
            </a:extLst>
          </p:cNvPr>
          <p:cNvSpPr txBox="1">
            <a:spLocks/>
          </p:cNvSpPr>
          <p:nvPr/>
        </p:nvSpPr>
        <p:spPr>
          <a:xfrm>
            <a:off x="2208628" y="1209823"/>
            <a:ext cx="9777045" cy="35450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altLang="ru-RU" u="sng" dirty="0"/>
              <a:t>5 класс: </a:t>
            </a:r>
            <a:r>
              <a:rPr lang="ru-RU" altLang="ru-RU" dirty="0"/>
              <a:t>объем письма – 40-60 слов, обязательно нужно ответить на два вопроса из фрагмента письма друга</a:t>
            </a:r>
          </a:p>
          <a:p>
            <a:pPr marL="0" indent="0">
              <a:buFont typeface="Arial" panose="020B0604020202020204" pitchFamily="34" charset="0"/>
              <a:buNone/>
            </a:pPr>
            <a:r>
              <a:rPr lang="ru-RU" altLang="ru-RU" u="sng" dirty="0"/>
              <a:t>6 класс: </a:t>
            </a:r>
            <a:r>
              <a:rPr lang="ru-RU" altLang="ru-RU" dirty="0"/>
              <a:t>объем письма – 60-70 слов, обязательно нужно ответить на три вопроса из фрагмента письма друга</a:t>
            </a:r>
          </a:p>
          <a:p>
            <a:pPr marL="0" indent="0">
              <a:buFont typeface="Arial" panose="020B0604020202020204" pitchFamily="34" charset="0"/>
              <a:buNone/>
            </a:pPr>
            <a:r>
              <a:rPr lang="ru-RU" altLang="ru-RU" u="sng" dirty="0"/>
              <a:t>7 класс: </a:t>
            </a:r>
            <a:r>
              <a:rPr lang="ru-RU" altLang="ru-RU" dirty="0"/>
              <a:t>объем письма – 80-90 слов, обязательно нужно ответить на три вопроса из фрагмента письма друга</a:t>
            </a:r>
          </a:p>
          <a:p>
            <a:pPr marL="0" indent="0">
              <a:buFont typeface="Arial" panose="020B0604020202020204" pitchFamily="34" charset="0"/>
              <a:buNone/>
            </a:pPr>
            <a:r>
              <a:rPr lang="ru-RU" altLang="ru-RU" u="sng" dirty="0"/>
              <a:t>8 класс: </a:t>
            </a:r>
            <a:r>
              <a:rPr lang="ru-RU" altLang="ru-RU" dirty="0"/>
              <a:t>объем письма – 90-100 слов, обязательно нужно ответить на три вопроса из фрагмента письма друга</a:t>
            </a:r>
          </a:p>
        </p:txBody>
      </p:sp>
    </p:spTree>
    <p:extLst>
      <p:ext uri="{BB962C8B-B14F-4D97-AF65-F5344CB8AC3E}">
        <p14:creationId xmlns:p14="http://schemas.microsoft.com/office/powerpoint/2010/main" val="36746031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2348</Words>
  <Application>Microsoft Office PowerPoint</Application>
  <PresentationFormat>Широкоэкранный</PresentationFormat>
  <Paragraphs>212</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Calibri</vt:lpstr>
      <vt:lpstr>Calibri Light</vt:lpstr>
      <vt:lpstr>Gill Sans MT</vt:lpstr>
      <vt:lpstr>Microsoft Sans Serif</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dc:creator>
  <cp:lastModifiedBy>Татьяна</cp:lastModifiedBy>
  <cp:revision>27</cp:revision>
  <dcterms:created xsi:type="dcterms:W3CDTF">2024-11-04T11:10:42Z</dcterms:created>
  <dcterms:modified xsi:type="dcterms:W3CDTF">2024-11-04T16:27:17Z</dcterms:modified>
</cp:coreProperties>
</file>