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2;&#1086;&#1081;\Desktop\&#1054;&#1043;&#1069;-2023\04_&#1042;&#1099;&#1087;&#1086;&#1083;&#1085;&#1077;&#1085;&#1080;&#1077;%20&#1079;&#1072;&#1076;&#1072;&#1085;&#1080;&#1081;_&#1054;&#1043;&#1069;-2023_&#1061;&#1048;&#105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Лист1!$G$3:$I$3</c:f>
              <c:strCache>
                <c:ptCount val="3"/>
                <c:pt idx="0">
                  <c:v>2022 гг</c:v>
                </c:pt>
                <c:pt idx="2">
                  <c:v>2023г</c:v>
                </c:pt>
              </c:strCache>
            </c:strRef>
          </c:cat>
          <c:val>
            <c:numRef>
              <c:f>Лист1!$G$4:$I$4</c:f>
              <c:numCache>
                <c:formatCode>General</c:formatCode>
                <c:ptCount val="3"/>
              </c:numCache>
            </c:numRef>
          </c:val>
        </c:ser>
        <c:ser>
          <c:idx val="1"/>
          <c:order val="1"/>
          <c:invertIfNegative val="0"/>
          <c:cat>
            <c:strRef>
              <c:f>Лист1!$G$3:$I$3</c:f>
              <c:strCache>
                <c:ptCount val="3"/>
                <c:pt idx="0">
                  <c:v>2022 гг</c:v>
                </c:pt>
                <c:pt idx="2">
                  <c:v>2023г</c:v>
                </c:pt>
              </c:strCache>
            </c:strRef>
          </c:cat>
          <c:val>
            <c:numRef>
              <c:f>Лист1!$G$5:$I$5</c:f>
              <c:numCache>
                <c:formatCode>General</c:formatCode>
                <c:ptCount val="3"/>
                <c:pt idx="0">
                  <c:v>15</c:v>
                </c:pt>
                <c:pt idx="2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1821952"/>
        <c:axId val="111823488"/>
        <c:axId val="0"/>
      </c:bar3DChart>
      <c:catAx>
        <c:axId val="111821952"/>
        <c:scaling>
          <c:orientation val="minMax"/>
        </c:scaling>
        <c:delete val="0"/>
        <c:axPos val="b"/>
        <c:majorTickMark val="out"/>
        <c:minorTickMark val="none"/>
        <c:tickLblPos val="nextTo"/>
        <c:crossAx val="111823488"/>
        <c:crosses val="autoZero"/>
        <c:auto val="1"/>
        <c:lblAlgn val="ctr"/>
        <c:lblOffset val="100"/>
        <c:noMultiLvlLbl val="0"/>
      </c:catAx>
      <c:valAx>
        <c:axId val="111823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18219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2182852143482093E-2"/>
          <c:y val="7.4548702245552684E-2"/>
          <c:w val="0.76242957130358902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ОГЭ_ХИМ_Свод!$E$8:$AB$8</c:f>
              <c:numCache>
                <c:formatCode>General</c:formatCode>
                <c:ptCount val="24"/>
                <c:pt idx="0">
                  <c:v>50</c:v>
                </c:pt>
                <c:pt idx="1">
                  <c:v>90</c:v>
                </c:pt>
                <c:pt idx="2">
                  <c:v>95</c:v>
                </c:pt>
                <c:pt idx="3">
                  <c:v>93</c:v>
                </c:pt>
                <c:pt idx="4">
                  <c:v>85</c:v>
                </c:pt>
                <c:pt idx="5">
                  <c:v>55</c:v>
                </c:pt>
                <c:pt idx="6">
                  <c:v>75</c:v>
                </c:pt>
                <c:pt idx="7">
                  <c:v>30</c:v>
                </c:pt>
                <c:pt idx="8">
                  <c:v>43</c:v>
                </c:pt>
                <c:pt idx="9">
                  <c:v>55</c:v>
                </c:pt>
                <c:pt idx="10">
                  <c:v>85</c:v>
                </c:pt>
                <c:pt idx="11">
                  <c:v>78</c:v>
                </c:pt>
                <c:pt idx="12">
                  <c:v>65</c:v>
                </c:pt>
                <c:pt idx="13">
                  <c:v>70</c:v>
                </c:pt>
                <c:pt idx="14">
                  <c:v>85</c:v>
                </c:pt>
                <c:pt idx="15">
                  <c:v>60</c:v>
                </c:pt>
                <c:pt idx="16">
                  <c:v>60</c:v>
                </c:pt>
                <c:pt idx="17">
                  <c:v>80</c:v>
                </c:pt>
                <c:pt idx="18">
                  <c:v>60</c:v>
                </c:pt>
                <c:pt idx="19">
                  <c:v>72</c:v>
                </c:pt>
                <c:pt idx="20">
                  <c:v>55</c:v>
                </c:pt>
                <c:pt idx="21">
                  <c:v>67</c:v>
                </c:pt>
                <c:pt idx="22">
                  <c:v>78</c:v>
                </c:pt>
                <c:pt idx="23">
                  <c:v>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864448"/>
        <c:axId val="112329088"/>
      </c:barChart>
      <c:catAx>
        <c:axId val="111864448"/>
        <c:scaling>
          <c:orientation val="minMax"/>
        </c:scaling>
        <c:delete val="0"/>
        <c:axPos val="b"/>
        <c:majorTickMark val="out"/>
        <c:minorTickMark val="none"/>
        <c:tickLblPos val="nextTo"/>
        <c:crossAx val="112329088"/>
        <c:crosses val="autoZero"/>
        <c:auto val="1"/>
        <c:lblAlgn val="ctr"/>
        <c:lblOffset val="100"/>
        <c:noMultiLvlLbl val="0"/>
      </c:catAx>
      <c:valAx>
        <c:axId val="112329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18644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4E11-E787-4609-BC4C-515F0A84B470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766E-EE00-44C1-9A95-D04DC92DF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4E11-E787-4609-BC4C-515F0A84B470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766E-EE00-44C1-9A95-D04DC92DF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4E11-E787-4609-BC4C-515F0A84B470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766E-EE00-44C1-9A95-D04DC92DF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4E11-E787-4609-BC4C-515F0A84B470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766E-EE00-44C1-9A95-D04DC92DF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4E11-E787-4609-BC4C-515F0A84B470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766E-EE00-44C1-9A95-D04DC92DF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4E11-E787-4609-BC4C-515F0A84B470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766E-EE00-44C1-9A95-D04DC92DF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4E11-E787-4609-BC4C-515F0A84B470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766E-EE00-44C1-9A95-D04DC92DF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4E11-E787-4609-BC4C-515F0A84B470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766E-EE00-44C1-9A95-D04DC92DF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4E11-E787-4609-BC4C-515F0A84B470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766E-EE00-44C1-9A95-D04DC92DF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4E11-E787-4609-BC4C-515F0A84B470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766E-EE00-44C1-9A95-D04DC92DF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4E11-E787-4609-BC4C-515F0A84B470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766E-EE00-44C1-9A95-D04DC92DF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C4E11-E787-4609-BC4C-515F0A84B470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0766E-EE00-44C1-9A95-D04DC92DF0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642918"/>
            <a:ext cx="878687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Содержание заданий разработано по основным темам курса химии,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объединённым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в шесть содержательных блоков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Основные понятия химии</a:t>
            </a:r>
            <a:r>
              <a:rPr lang="ru-RU" sz="900" i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(уровень атомно-молекулярных представлений)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Периодический закон</a:t>
            </a:r>
            <a:r>
              <a:rPr lang="ru-RU" sz="900" i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и Периодическая система химических элементов Д.И. Менделеева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Строение вещества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Многообразие химических реакций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Многообразие</a:t>
            </a:r>
            <a:r>
              <a:rPr lang="ru-RU" sz="900" i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900" i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веществ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Экспериментальная химия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0364" y="14285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Анализ ОГЭ-2023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428860" y="2643182"/>
            <a:ext cx="657226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Работа состоит из двух частей.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Часть 1 содержит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19 заданий с кратким ответом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, подразумевающих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самостоятельное формулирование и запись ответа в виде числа или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последовательности цифр.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Часть 2 содержит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5 заданий: 3 задания этой части подразумевают</a:t>
            </a: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запись развёрнутого ответа, 2 задания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этой части предполагают выполнение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реального химического эксперимента и оформление его результатов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714884"/>
            <a:ext cx="81439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Часть 1 КИМ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содержит 14 заданий базового уровня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сложности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и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5 заданий повышенного уровня сложности.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Часть 2 содержит 5 заданий</a:t>
            </a:r>
            <a:r>
              <a:rPr lang="ru-RU" sz="900" i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900" i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высокого уровня сложности.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      На выполнение экзаменационной работы отводится 3 часа (180 минут).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Рекомендуемое время на выполнение заданий части 1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 60 минут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(1 час), а на выполнение заданий части 2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 90 минут (1 час 30 минут).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      К выполнению задания 24 участник может приступать после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выполнения задания 23 и не ранее чем через 30 минут после начала экзамена.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Задания 10. Химические </a:t>
            </a:r>
            <a:r>
              <a:rPr lang="ru-RU" b="1" dirty="0"/>
              <a:t>свойства </a:t>
            </a:r>
            <a:r>
              <a:rPr lang="ru-RU" b="1" dirty="0" smtClean="0"/>
              <a:t>простых веществ</a:t>
            </a:r>
            <a:r>
              <a:rPr lang="ru-RU" b="1" dirty="0"/>
              <a:t>. Химические свойства</a:t>
            </a:r>
          </a:p>
          <a:p>
            <a:r>
              <a:rPr lang="ru-RU" b="1" dirty="0"/>
              <a:t>сложных веществ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/>
                <a:cs typeface="TimesNewRomanPSMT"/>
              </a:rPr>
              <a:t>Задание повышенного уровня сложности. Оценивается двумя баллами. Время выполнения-7 минут.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643050"/>
            <a:ext cx="8542309" cy="4611143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0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Задание 21. Взаимосвязь </a:t>
            </a:r>
            <a:r>
              <a:rPr lang="ru-RU" b="1" i="1" dirty="0"/>
              <a:t>различных </a:t>
            </a:r>
            <a:r>
              <a:rPr lang="ru-RU" b="1" i="1" dirty="0" smtClean="0"/>
              <a:t>классов  неорганических </a:t>
            </a:r>
            <a:r>
              <a:rPr lang="ru-RU" b="1" i="1" dirty="0"/>
              <a:t>веществ.</a:t>
            </a:r>
          </a:p>
          <a:p>
            <a:r>
              <a:rPr lang="ru-RU" b="1" i="1" dirty="0"/>
              <a:t>Реакции ионного </a:t>
            </a:r>
            <a:r>
              <a:rPr lang="ru-RU" b="1" i="1" dirty="0" smtClean="0"/>
              <a:t>обмена      и </a:t>
            </a:r>
            <a:r>
              <a:rPr lang="ru-RU" b="1" i="1" dirty="0"/>
              <a:t>условия их </a:t>
            </a:r>
            <a:r>
              <a:rPr lang="ru-RU" b="1" i="1" dirty="0" smtClean="0"/>
              <a:t>осуществления.</a:t>
            </a:r>
          </a:p>
          <a:p>
            <a:endParaRPr lang="ru-RU" b="1" i="1" dirty="0"/>
          </a:p>
          <a:p>
            <a:r>
              <a:rPr lang="ru-RU" i="1" dirty="0" smtClean="0"/>
              <a:t>Высокий уровень сложности, 4 балла, 20 минут</a:t>
            </a:r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285860"/>
            <a:ext cx="90011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Проверяемые элементы: Генетическая связь  между классами  неорганических</a:t>
            </a:r>
            <a:endParaRPr lang="ru-RU" dirty="0"/>
          </a:p>
          <a:p>
            <a:r>
              <a:rPr lang="ru-RU" dirty="0"/>
              <a:t>с</a:t>
            </a:r>
            <a:r>
              <a:rPr lang="ru-RU" dirty="0" smtClean="0"/>
              <a:t>оединений.</a:t>
            </a:r>
            <a:r>
              <a:rPr lang="ru-RU" dirty="0"/>
              <a:t> Возможность </a:t>
            </a:r>
            <a:r>
              <a:rPr lang="ru-RU" dirty="0" smtClean="0"/>
              <a:t>протекания реакций </a:t>
            </a:r>
            <a:r>
              <a:rPr lang="ru-RU" dirty="0"/>
              <a:t>ионного </a:t>
            </a:r>
            <a:r>
              <a:rPr lang="ru-RU" dirty="0" smtClean="0"/>
              <a:t>обмена. </a:t>
            </a:r>
            <a:r>
              <a:rPr lang="ru-RU" dirty="0"/>
              <a:t>Уравнения химических реакций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4071942"/>
            <a:ext cx="8645380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Дана схема превращений: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Напишите молекулярные уравнения реакций,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 помощью которых можно осуществить указанные превращения.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Для второго превращения составьте сокращенное ионное уравнение реакции.</a:t>
            </a:r>
          </a:p>
        </p:txBody>
      </p:sp>
      <p:pic>
        <p:nvPicPr>
          <p:cNvPr id="21506" name="Picture 2" descr="Cu \to$CuSO$_4$ \to$Cu левая круглая скобка OH правая круглая скобка $_2$ \reactrarrow0pt1,5 cm\scriptsize HNO_3\scriptsize 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000504"/>
            <a:ext cx="4602664" cy="4476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071546"/>
          <a:ext cx="7786742" cy="3929089"/>
        </p:xfrm>
        <a:graphic>
          <a:graphicData uri="http://schemas.openxmlformats.org/drawingml/2006/table">
            <a:tbl>
              <a:tblPr/>
              <a:tblGrid>
                <a:gridCol w="5749623"/>
                <a:gridCol w="2037119"/>
              </a:tblGrid>
              <a:tr h="130969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Количество обучающихся, сдававших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химию, </a:t>
                      </a:r>
                      <a:br>
                        <a:rPr lang="ru-RU" sz="1400" b="1" dirty="0">
                          <a:solidFill>
                            <a:srgbClr val="00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 b="1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4365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не сдавших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b="1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4365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подтвердивших годовую отметку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 b="1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8731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получивших результат экзамена выше годовой отметки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1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8731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получивших результат экзамена ниже годовой отметки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b="1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46434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Подтверждение годовой отметки в МО 2023 год.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714356"/>
          <a:ext cx="7858179" cy="4563445"/>
        </p:xfrm>
        <a:graphic>
          <a:graphicData uri="http://schemas.openxmlformats.org/drawingml/2006/table">
            <a:tbl>
              <a:tblPr/>
              <a:tblGrid>
                <a:gridCol w="521764"/>
                <a:gridCol w="2169702"/>
                <a:gridCol w="1578648"/>
                <a:gridCol w="1373282"/>
                <a:gridCol w="1212162"/>
                <a:gridCol w="1002621"/>
              </a:tblGrid>
              <a:tr h="15211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Liberetion scherif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400" dirty="0" err="1">
                          <a:latin typeface="Liberetion scherif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400" dirty="0">
                          <a:latin typeface="Liberetion scherif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dirty="0" err="1">
                          <a:latin typeface="Liberetion scherif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Школа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Количество учащихся, участвовавших в ОГЭ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Подтвердили отметку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Выше годовой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Ниже годовой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Бердюгинская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Гаевская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Дубская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Зайковская №2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Пионерская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Речкаловская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Рудновская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Liberetion scherif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По району</a:t>
                      </a:r>
                      <a:endParaRPr lang="ru-RU" sz="1100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36433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Сравнение отметок с годовой по МО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071546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    Подтверждается необходимость усиления внимания к организации</a:t>
            </a:r>
            <a:r>
              <a:rPr lang="ru-RU" sz="900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целенаправленной работы по подготовке к ОГЭ, которая предполагает</a:t>
            </a:r>
            <a:r>
              <a:rPr lang="ru-RU" sz="900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планомерное повторение изученного материала и тренировку в выполнении</a:t>
            </a:r>
            <a:r>
              <a:rPr lang="ru-RU" sz="900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заданий различного типа.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2285992"/>
            <a:ext cx="90011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В первую очередь следует обратить внимание на элемент содержания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Характерные химические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 свойства основных классов неорганических</a:t>
            </a:r>
            <a:r>
              <a:rPr lang="ru-RU" sz="900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веществ: оксидов, оснований, кислот и солей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который включен в задания</a:t>
            </a:r>
            <a:r>
              <a:rPr lang="ru-RU" sz="900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9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как базового, так и повышенного и высокого уровней сложности.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428596" y="3500438"/>
            <a:ext cx="70973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Следует обращаться к открытому банку заданий ОГЭ при разработке материалов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для контрольных мероприятий.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28572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Выводы. </a:t>
            </a:r>
            <a:endParaRPr lang="ru-RU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"/>
          <a:ext cx="6072228" cy="6677951"/>
        </p:xfrm>
        <a:graphic>
          <a:graphicData uri="http://schemas.openxmlformats.org/drawingml/2006/table">
            <a:tbl>
              <a:tblPr/>
              <a:tblGrid>
                <a:gridCol w="561251"/>
                <a:gridCol w="2294856"/>
                <a:gridCol w="1512057"/>
                <a:gridCol w="1704064"/>
              </a:tblGrid>
              <a:tr h="64291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Liberetion scherif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700" dirty="0" err="1">
                          <a:latin typeface="Liberetion scherif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700" dirty="0">
                          <a:latin typeface="Liberetion scherif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700" dirty="0" err="1">
                          <a:latin typeface="Liberetion scherif"/>
                          <a:ea typeface="Times New Roman"/>
                          <a:cs typeface="Times New Roman"/>
                        </a:rPr>
                        <a:t>п</a:t>
                      </a:r>
                      <a:endParaRPr lang="ru-RU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Школа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Количество выпускников допущенных до ГИА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Количество учащихся, участвовавших в ОГЭ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Бердюгинская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2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Гаевская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3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Горкинская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4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Дубская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5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Зайковская №1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6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Зайковская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 №2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7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Знаменская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latin typeface="Liberetion scherif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8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Килачевская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9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Киргинская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10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Кирилловская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11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Ключевская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12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Ницинская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13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Осинцевская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14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Пионерская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15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Пьянковская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16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Речкаловская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17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Рудновская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18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Стриганская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19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Фоминская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20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Харловская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21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Черновская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Liberetion scherif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Liberetion scherif"/>
                          <a:ea typeface="Times New Roman"/>
                          <a:cs typeface="Times New Roman"/>
                        </a:rPr>
                        <a:t> 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Liberetion scherif"/>
                          <a:ea typeface="Times New Roman"/>
                          <a:cs typeface="Times New Roman"/>
                        </a:rPr>
                        <a:t> 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Liberetion scherif"/>
                          <a:ea typeface="Times New Roman"/>
                          <a:cs typeface="Times New Roman"/>
                        </a:rPr>
                        <a:t>По району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Liberetion scherif"/>
                          <a:ea typeface="Times New Roman"/>
                          <a:cs typeface="Times New Roman"/>
                        </a:rPr>
                        <a:t>288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Liberetion scherif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95" marR="33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6072198" y="1928802"/>
          <a:ext cx="2928942" cy="2371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428604"/>
          <a:ext cx="8001056" cy="1928826"/>
        </p:xfrm>
        <a:graphic>
          <a:graphicData uri="http://schemas.openxmlformats.org/drawingml/2006/table">
            <a:tbl>
              <a:tblPr/>
              <a:tblGrid>
                <a:gridCol w="703195"/>
                <a:gridCol w="1249571"/>
                <a:gridCol w="1209658"/>
                <a:gridCol w="1209658"/>
                <a:gridCol w="1209658"/>
                <a:gridCol w="1209658"/>
                <a:gridCol w="1209658"/>
              </a:tblGrid>
              <a:tr h="6429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Liberetion sch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Liberetion scherif"/>
                          <a:ea typeface="Calibri"/>
                          <a:cs typeface="Times New Roman"/>
                        </a:rPr>
                        <a:t>Всего учащихся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Liberetion scherif"/>
                          <a:ea typeface="Calibri"/>
                          <a:cs typeface="Times New Roman"/>
                        </a:rPr>
                        <a:t>Отметка «2»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Liberetion scherif"/>
                          <a:ea typeface="Calibri"/>
                          <a:cs typeface="Times New Roman"/>
                        </a:rPr>
                        <a:t>Отметка «3»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Liberetion scherif"/>
                          <a:ea typeface="Calibri"/>
                          <a:cs typeface="Times New Roman"/>
                        </a:rPr>
                        <a:t>Отметка «4»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Liberetion scherif"/>
                          <a:ea typeface="Calibri"/>
                          <a:cs typeface="Times New Roman"/>
                        </a:rPr>
                        <a:t>Отметка «5»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4/5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Liberetion scherif"/>
                          <a:ea typeface="Calibri"/>
                          <a:cs typeface="Times New Roman"/>
                        </a:rPr>
                        <a:t>2022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Liberetion scherif"/>
                          <a:ea typeface="Calibri"/>
                          <a:cs typeface="Times New Roman"/>
                        </a:rPr>
                        <a:t>15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Liberetion scherif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Liberetion scherif"/>
                          <a:ea typeface="Calibri"/>
                          <a:cs typeface="Times New Roman"/>
                        </a:rPr>
                        <a:t>7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Liberetion scherif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Liberetion scherif"/>
                          <a:ea typeface="Calibri"/>
                          <a:cs typeface="Times New Roman"/>
                        </a:rPr>
                        <a:t>6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Times New Roman"/>
                        </a:rPr>
                        <a:t>53%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Liberetion scherif"/>
                          <a:ea typeface="Calibri"/>
                          <a:cs typeface="Times New Roman"/>
                        </a:rPr>
                        <a:t>2023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Liberetion scherif"/>
                          <a:ea typeface="Calibri"/>
                          <a:cs typeface="Times New Roman"/>
                        </a:rPr>
                        <a:t>20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Liberetion scherif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Liberetion scherif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Liberetion scherif"/>
                          <a:ea typeface="Calibri"/>
                          <a:cs typeface="Times New Roman"/>
                        </a:rPr>
                        <a:t>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Liberetion scherif"/>
                          <a:ea typeface="Calibri"/>
                          <a:cs typeface="Times New Roman"/>
                        </a:rPr>
                        <a:t>11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80%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357166"/>
          <a:ext cx="7858180" cy="5429291"/>
        </p:xfrm>
        <a:graphic>
          <a:graphicData uri="http://schemas.openxmlformats.org/drawingml/2006/table">
            <a:tbl>
              <a:tblPr/>
              <a:tblGrid>
                <a:gridCol w="498047"/>
                <a:gridCol w="2071080"/>
                <a:gridCol w="1506892"/>
                <a:gridCol w="1310860"/>
                <a:gridCol w="1157064"/>
                <a:gridCol w="1314237"/>
              </a:tblGrid>
              <a:tr h="16953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Liberetion scherif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300" dirty="0" err="1">
                          <a:latin typeface="Liberetion scherif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300" dirty="0">
                          <a:latin typeface="Liberetion scherif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300" dirty="0" err="1">
                          <a:latin typeface="Liberetion scherif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Школа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Количество учащихся, участвовавших в ОГЭ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Наибольший первичный балл (из 40)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Средний первичный балл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Средний балл по 5-бальной шкале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Бердюгинская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21,0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4,00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Гаевская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31,0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5,00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Дубская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29,5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4,50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Зайковская №2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14,5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Пионерская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29,5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4,45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Речкаловская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29,5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4,50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Рудновская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Liberetion scherif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33,0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5,00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По району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27,9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4,35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Liberetion scherif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7030A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2022 г.</a:t>
                      </a:r>
                      <a:endParaRPr lang="ru-RU" sz="10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7030A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0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7030A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0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7030A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25,1</a:t>
                      </a:r>
                      <a:endParaRPr lang="ru-RU" sz="10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7030A0"/>
                          </a:solidFill>
                          <a:latin typeface="Liberetion scherif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0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57" marR="646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285720" y="928670"/>
          <a:ext cx="8501122" cy="3071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86050" y="428604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Решаемость заданий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4357694"/>
            <a:ext cx="50006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задания 1,6,8,9,10,21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-39069" y="41354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Calibri" pitchFamily="34" charset="0"/>
                <a:cs typeface="Times New Roman" pitchFamily="18" charset="0"/>
              </a:rPr>
              <a:t>Задание 1. 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TimesNewRomanPSMT"/>
                <a:cs typeface="TimesNewRomanPSMT"/>
              </a:rPr>
              <a:t>Атомы и молекулы. Химический элемент. Простые и сложные вещества.</a:t>
            </a:r>
            <a:endParaRPr kumimoji="0" lang="ru-RU" sz="9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iberetion scherif"/>
              <a:ea typeface="TimesNewRomanPSMT"/>
              <a:cs typeface="TimesNewRomanPSM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TimesNewRomanPSMT"/>
                <a:cs typeface="TimesNewRomanPSMT"/>
              </a:rPr>
              <a:t>Уровень сложности задания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NewRomanPSMT"/>
                <a:cs typeface="TimesNewRomanPSMT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TimesNewRomanPSMT"/>
                <a:cs typeface="TimesNewRomanPSMT"/>
              </a:rPr>
              <a:t> базовый, максимальный балл-1, примерное время выполнения-3 минуты.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Liberetion scherif"/>
              <a:ea typeface="TimesNewRomanPSMT"/>
              <a:cs typeface="TimesNewRomanPSM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/>
                <a:ea typeface="TimesNewRomanPSMT"/>
                <a:cs typeface="TimesNewRomanPSMT"/>
              </a:rPr>
              <a:t>Проверяемый элемент: Атомы и молекулы. Химический элемент. Простые и сложные вещества.  Знаки химических элементов.     Относительная атомная и молекулярная массы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988840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1. </a:t>
            </a:r>
            <a:r>
              <a:rPr lang="ru-RU" dirty="0"/>
              <a:t>Выберите два высказывания, в которых говорится о кальции как о химическом элементе.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1) В земной коре содержится 3,38-3.39% кальция.</a:t>
            </a:r>
          </a:p>
          <a:p>
            <a:r>
              <a:rPr lang="ru-RU" dirty="0"/>
              <a:t>2) Кальций плавится при температуре 820 °С.</a:t>
            </a:r>
          </a:p>
          <a:p>
            <a:r>
              <a:rPr lang="ru-RU" dirty="0"/>
              <a:t>3) «Кирпично-красная» окраска пламени — «визитная карточка» кальция, даже если он присутствует в микроскопических количествах.</a:t>
            </a:r>
          </a:p>
          <a:p>
            <a:r>
              <a:rPr lang="ru-RU" dirty="0"/>
              <a:t>4) Кальций используют в качестве поглотителя остатков газов в вакуумных приборах.</a:t>
            </a:r>
          </a:p>
          <a:p>
            <a:r>
              <a:rPr lang="ru-RU" dirty="0"/>
              <a:t>5) Кальций самовоспламеняется от удара, легко разлагает воду. </a:t>
            </a:r>
          </a:p>
          <a:p>
            <a:r>
              <a:rPr lang="ru-RU" dirty="0"/>
              <a:t>Запишите номера выбранных ответов.</a:t>
            </a:r>
            <a:r>
              <a:rPr lang="ru-RU" i="1" dirty="0"/>
              <a:t> 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8583" y="188640"/>
            <a:ext cx="8501122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Задание 6.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 charset="-128"/>
                <a:cs typeface="TimesNewRomanPSMT" charset="-128"/>
              </a:rPr>
              <a:t> Строение атома. Строение электронных оболочек атомов</a:t>
            </a:r>
            <a:endParaRPr kumimoji="0" lang="ru-RU" sz="9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 charset="-128"/>
                <a:cs typeface="TimesNewRomanPSMT" charset="-128"/>
              </a:rPr>
              <a:t>первых 20 химических элементов Периодической системы Д.И. Менделеева. Закономерности изменения свойств элементов в связи с положением в Периодической системе Д.И. Менделеева</a:t>
            </a:r>
            <a:endParaRPr kumimoji="0" lang="ru-RU" sz="9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iberetion scherif" charset="0"/>
              <a:ea typeface="TimesNewRomanPSMT" charset="-128"/>
              <a:cs typeface="TimesNewRomanPSMT" charset="-128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 charset="-128"/>
                <a:cs typeface="TimesNewRomanPSMT" charset="-128"/>
              </a:rPr>
              <a:t>Уровень сложности задания - базовый. Оценивается 1 баллом, примерное время выполнения 3 минуты.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 charset="-128"/>
                <a:cs typeface="TimesNewRomanPSMT" charset="-128"/>
              </a:rPr>
              <a:t>Проверяемые элементы: Строение атома. Строение электронных оболочек атомов первых 20 элементов Периодической системы Д.И. Менделеева.  Периодический закон и Периодическая система химических элементов Д.И. Менделеева.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 charset="-128"/>
                <a:cs typeface="TimesNewRomanPSMT" charset="-128"/>
              </a:rPr>
              <a:t>Группы и периоды Периодической системы. Физический смысл порядкового номера химического элемента.  Закономерности изменения свойств элементов и их соединений в связи с положением в Периодической системе химических элементов Д.И. Менделеева.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6179" y="335699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1. 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два утверждения верны для характеристики как кремния, так и олова?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 Число протонов в ядре атома химического элемента равно 50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 Химический элемент имеет 4 валентных электронов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 Химический элемент образует высший оксид вида 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Рисунок 73" descr="https://oge.sdamgia.ru/formula/b7/b7ac2c62e25a26b2a2cdfb479b8dfdf4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18806"/>
            <a:ext cx="3238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76179" y="472514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381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38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4) Химический элемент является металлом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5) Электроны в атоме расположены на пяти электронных слоях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Запишите в поле ответа номера выбранных утверждений. 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206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59293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Задание 8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0"/>
            <a:ext cx="81439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/>
                <a:cs typeface="TimesNewRomanPSMT"/>
              </a:rPr>
              <a:t>Химические свойства простых веществ. Химические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/>
                <a:cs typeface="TimesNewRomanPSMT"/>
              </a:rPr>
              <a:t>свойства сложных веществ.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iberetion scherif" charset="0"/>
              <a:ea typeface="TimesNewRomanPSMT"/>
              <a:cs typeface="TimesNewRomanPSMT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/>
                <a:cs typeface="TimesNewRomanPSMT"/>
              </a:rPr>
              <a:t>Задание </a:t>
            </a:r>
            <a:r>
              <a:rPr lang="ru-RU" dirty="0" smtClean="0">
                <a:latin typeface="Liberetion scherif" charset="0"/>
                <a:ea typeface="TimesNewRomanPSMT"/>
                <a:cs typeface="TimesNewRomanPSMT"/>
              </a:rPr>
              <a:t>базового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/>
                <a:cs typeface="TimesNewRomanPSMT"/>
              </a:rPr>
              <a:t> уровня сложности. Оценивается </a:t>
            </a:r>
            <a:r>
              <a:rPr lang="ru-RU" dirty="0" smtClean="0">
                <a:latin typeface="Liberetion scherif" charset="0"/>
                <a:ea typeface="TimesNewRomanPSMT"/>
                <a:cs typeface="TimesNewRomanPSMT"/>
              </a:rPr>
              <a:t>одним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/>
                <a:cs typeface="TimesNewRomanPSMT"/>
              </a:rPr>
              <a:t> баллом. Время выполнения-3 минуты.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iberetion scherif" charset="0"/>
              <a:ea typeface="TimesNewRomanPSMT"/>
              <a:cs typeface="TimesNewRomanPSMT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/>
                <a:cs typeface="TimesNewRomanPSMT"/>
              </a:rPr>
              <a:t>Проверяемые элементы: Химические свойства простых веществ. Общие химические свойства оксидов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4714884"/>
            <a:ext cx="6266622" cy="2000264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14282" y="2357430"/>
            <a:ext cx="650082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Из предложенного перечня выберите две пары веществ, между которыми возможна реакция: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1)  оксид алюминия и оксид натрия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2)  оксид калия и оксид бария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3)  оксид углерода(IV) и оксид серы(VI)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4)  оксид лития и оксид серы(IV)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5)  оксид железа(III) и оксид цинка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2844" y="0"/>
            <a:ext cx="900115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Задание 9.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/>
                <a:cs typeface="TimesNewRomanPSMT"/>
              </a:rPr>
              <a:t>Химические свойства простых веществ. Химические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/>
                <a:cs typeface="TimesNewRomanPSMT"/>
              </a:rPr>
              <a:t>свойства сложных веществ.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iberetion scherif" charset="0"/>
              <a:ea typeface="TimesNewRomanPSMT"/>
              <a:cs typeface="TimesNewRomanPSM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/>
                <a:cs typeface="TimesNewRomanPSMT"/>
              </a:rPr>
              <a:t>Задание повышенного уровня сложности. Оценивается двумя баллами. Время выполнения-7 минут.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iberetion scherif" charset="0"/>
              <a:ea typeface="TimesNewRomanPSMT"/>
              <a:cs typeface="TimesNewRomanPSM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etion scherif" charset="0"/>
                <a:ea typeface="TimesNewRomanPSMT"/>
                <a:cs typeface="TimesNewRomanPSMT"/>
              </a:rPr>
              <a:t>Проверяемые элементы: Химические свойства простых веществ. Общие химические свойства металлов и неметаллов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214554"/>
            <a:ext cx="7572428" cy="4228444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969</Words>
  <Application>Microsoft Office PowerPoint</Application>
  <PresentationFormat>Экран (4:3)</PresentationFormat>
  <Paragraphs>324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Мой</dc:creator>
  <cp:lastModifiedBy>AcerWin10</cp:lastModifiedBy>
  <cp:revision>8</cp:revision>
  <dcterms:created xsi:type="dcterms:W3CDTF">2023-10-31T14:31:09Z</dcterms:created>
  <dcterms:modified xsi:type="dcterms:W3CDTF">2023-11-02T03:59:14Z</dcterms:modified>
</cp:coreProperties>
</file>