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>
            <a:noAutofit/>
          </a:bodyPr>
          <a:lstStyle/>
          <a:p>
            <a:r>
              <a:rPr lang="ru-RU" sz="3000" b="1" dirty="0"/>
              <a:t>Тема районного методического 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sz="3000" b="1" dirty="0"/>
              <a:t>объединения учителей биологии/химии 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sz="3000" b="1" i="1" dirty="0"/>
              <a:t>«Использование возможностей цифровой образовательной среды для повышения качества образования на уроках естественно-научного цикла»</a:t>
            </a: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6400800" cy="1296144"/>
          </a:xfrm>
        </p:spPr>
        <p:txBody>
          <a:bodyPr>
            <a:normAutofit fontScale="85000" lnSpcReduction="10000"/>
          </a:bodyPr>
          <a:lstStyle/>
          <a:p>
            <a:r>
              <a:rPr lang="ru-RU" sz="2600" b="1" dirty="0">
                <a:solidFill>
                  <a:schemeClr val="tx1"/>
                </a:solidFill>
              </a:rPr>
              <a:t>муниципальное общеобразовательное учреждение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b="1" dirty="0">
                <a:solidFill>
                  <a:schemeClr val="tx1"/>
                </a:solidFill>
              </a:rPr>
              <a:t>«Гаевская основная общеобразовательная школа»</a:t>
            </a:r>
            <a:endParaRPr lang="ru-RU" sz="2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4048" y="5115049"/>
            <a:ext cx="417188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dirty="0" smtClean="0"/>
              <a:t>17.11.2023г.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23316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777437"/>
              </p:ext>
            </p:extLst>
          </p:nvPr>
        </p:nvGraphicFramePr>
        <p:xfrm>
          <a:off x="323528" y="404663"/>
          <a:ext cx="8568952" cy="597666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152728"/>
                <a:gridCol w="5416224"/>
              </a:tblGrid>
              <a:tr h="327716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effectLst/>
                        </a:rPr>
                        <a:t>Компонент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>
                          <a:effectLst/>
                        </a:rPr>
                        <a:t>Функционал</a:t>
                      </a:r>
                    </a:p>
                  </a:txBody>
                  <a:tcPr marL="0" marR="0" marT="0" marB="0"/>
                </a:tc>
              </a:tr>
              <a:tr h="1032289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Базовая подсистема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>
                          <a:effectLst/>
                        </a:rPr>
                        <a:t>Просматривать новости, вопросы и ответы, использовать полезные ссылки, участвовать в опросах, смотреть результаты</a:t>
                      </a:r>
                    </a:p>
                  </a:txBody>
                  <a:tcPr marL="0" marR="0" marT="0" marB="0"/>
                </a:tc>
              </a:tr>
              <a:tr h="983147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Раздел «Мои файлы»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Создавать, хранить, редактировать, совместно работать над документами, таблицами, презентациями</a:t>
                      </a:r>
                    </a:p>
                  </a:txBody>
                  <a:tcPr marL="0" marR="0" marT="0" marB="0"/>
                </a:tc>
              </a:tr>
              <a:tr h="1032289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>
                          <a:effectLst/>
                        </a:rPr>
                        <a:t>Раздел «Библиотека»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Искать, просматривать, добавлять контент в портфель. Просматривать содержание подразделов «Обучение» и «Портфель»</a:t>
                      </a:r>
                    </a:p>
                  </a:txBody>
                  <a:tcPr marL="0" marR="0" marT="0" marB="0"/>
                </a:tc>
              </a:tr>
              <a:tr h="516144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>
                          <a:effectLst/>
                        </a:rPr>
                        <a:t>Раздел «Тесты»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Составлять тесты, оценивать знания учеников</a:t>
                      </a:r>
                    </a:p>
                  </a:txBody>
                  <a:tcPr marL="0" marR="0" marT="0" marB="0"/>
                </a:tc>
              </a:tr>
              <a:tr h="774217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Раздел </a:t>
                      </a:r>
                      <a:r>
                        <a:rPr lang="ru-RU" sz="1800" b="1" dirty="0" smtClean="0">
                          <a:effectLst/>
                        </a:rPr>
                        <a:t>«Дневник»</a:t>
                      </a:r>
                      <a:endParaRPr lang="ru-RU" sz="1800" b="1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 smtClean="0">
                          <a:effectLst/>
                        </a:rPr>
                        <a:t>Просматривать </a:t>
                      </a:r>
                      <a:r>
                        <a:rPr lang="ru-RU" sz="1800" b="1" dirty="0">
                          <a:effectLst/>
                        </a:rPr>
                        <a:t>электронный журнал и дневник, вносить сведения</a:t>
                      </a:r>
                    </a:p>
                  </a:txBody>
                  <a:tcPr marL="0" marR="0" marT="0" marB="0"/>
                </a:tc>
              </a:tr>
              <a:tr h="1310862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>
                          <a:effectLst/>
                        </a:rPr>
                        <a:t>«Сферум»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dirty="0">
                          <a:effectLst/>
                        </a:rPr>
                        <a:t>Регистрировать и вести страницы классов, приглашать учеников, создавать чаты класса и управлять ими. Проводить уроки по видео-, </a:t>
                      </a:r>
                      <a:r>
                        <a:rPr lang="ru-RU" sz="1800" b="1" dirty="0" err="1">
                          <a:effectLst/>
                        </a:rPr>
                        <a:t>аудиосвязи</a:t>
                      </a:r>
                      <a:r>
                        <a:rPr lang="ru-RU" sz="1800" b="1" dirty="0">
                          <a:effectLst/>
                        </a:rPr>
                        <a:t>, размещать учебные материалы</a:t>
                      </a:r>
                      <a:r>
                        <a:rPr lang="ru-RU" sz="1800" b="1" dirty="0" smtClean="0">
                          <a:effectLst/>
                        </a:rPr>
                        <a:t>.</a:t>
                      </a:r>
                      <a:endParaRPr lang="ru-RU" sz="1800" b="1" dirty="0">
                        <a:effectLst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93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План работы РМО: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9.15</a:t>
            </a:r>
            <a:r>
              <a:rPr lang="ru-RU" sz="2200" dirty="0"/>
              <a:t>-</a:t>
            </a:r>
            <a:r>
              <a:rPr lang="ru-RU" sz="2200" b="1" dirty="0"/>
              <a:t>9.20 – </a:t>
            </a:r>
            <a:r>
              <a:rPr lang="ru-RU" sz="2200" dirty="0"/>
              <a:t>Встреча гостей.</a:t>
            </a:r>
            <a:br>
              <a:rPr lang="ru-RU" sz="2200" dirty="0"/>
            </a:br>
            <a:r>
              <a:rPr lang="ru-RU" sz="2200" b="1" dirty="0"/>
              <a:t>9.20</a:t>
            </a:r>
            <a:r>
              <a:rPr lang="ru-RU" sz="2200" dirty="0"/>
              <a:t>-</a:t>
            </a:r>
            <a:r>
              <a:rPr lang="ru-RU" sz="2200" b="1" dirty="0"/>
              <a:t>9.40 – </a:t>
            </a:r>
            <a:r>
              <a:rPr lang="ru-RU" sz="2200" dirty="0"/>
              <a:t>Чайная пауза.</a:t>
            </a:r>
            <a:br>
              <a:rPr lang="ru-RU" sz="2200" dirty="0"/>
            </a:br>
            <a:r>
              <a:rPr lang="ru-RU" sz="2200" b="1" dirty="0"/>
              <a:t>9.40</a:t>
            </a:r>
            <a:r>
              <a:rPr lang="ru-RU" sz="2200" dirty="0"/>
              <a:t>-</a:t>
            </a:r>
            <a:r>
              <a:rPr lang="ru-RU" sz="2200" b="1" dirty="0"/>
              <a:t>10.05 – </a:t>
            </a:r>
            <a:r>
              <a:rPr lang="ru-RU" sz="2200" dirty="0"/>
              <a:t>Приветственное слово директора Шараповой О.В., руководителя РМО </a:t>
            </a:r>
            <a:r>
              <a:rPr lang="ru-RU" sz="2200" dirty="0" err="1"/>
              <a:t>Салимовой</a:t>
            </a:r>
            <a:r>
              <a:rPr lang="ru-RU" sz="2200" dirty="0"/>
              <a:t> Ю.М. и учителя химии и биологии МОУ «Гаевская ООШ» </a:t>
            </a:r>
            <a:r>
              <a:rPr lang="ru-RU" sz="2200" dirty="0" err="1"/>
              <a:t>Стихиной</a:t>
            </a:r>
            <a:r>
              <a:rPr lang="ru-RU" sz="2200" dirty="0"/>
              <a:t> Ю.Г.</a:t>
            </a:r>
            <a:br>
              <a:rPr lang="ru-RU" sz="2200" dirty="0"/>
            </a:br>
            <a:r>
              <a:rPr lang="ru-RU" sz="2200" b="1" dirty="0"/>
              <a:t>10.10</a:t>
            </a:r>
            <a:r>
              <a:rPr lang="ru-RU" sz="2200" dirty="0"/>
              <a:t>-</a:t>
            </a:r>
            <a:r>
              <a:rPr lang="ru-RU" sz="2200" b="1" dirty="0"/>
              <a:t>10.50</a:t>
            </a:r>
            <a:r>
              <a:rPr lang="ru-RU" sz="2200" dirty="0"/>
              <a:t> – Урок по биологии в 6</a:t>
            </a:r>
            <a:r>
              <a:rPr lang="ru-RU" sz="2200" b="1" dirty="0"/>
              <a:t> </a:t>
            </a:r>
            <a:r>
              <a:rPr lang="ru-RU" sz="2200" dirty="0"/>
              <a:t>классе «Виды корней и типы корневых систем».</a:t>
            </a:r>
            <a:br>
              <a:rPr lang="ru-RU" sz="2200" dirty="0"/>
            </a:br>
            <a:r>
              <a:rPr lang="ru-RU" sz="2200" b="1" dirty="0"/>
              <a:t>10.50</a:t>
            </a:r>
            <a:r>
              <a:rPr lang="ru-RU" sz="2200" dirty="0"/>
              <a:t>-</a:t>
            </a:r>
            <a:r>
              <a:rPr lang="ru-RU" sz="2200" b="1" dirty="0"/>
              <a:t>11.20 – </a:t>
            </a:r>
            <a:r>
              <a:rPr lang="ru-RU" sz="2200" dirty="0"/>
              <a:t>Самоанализ и анализ урока.</a:t>
            </a:r>
            <a:br>
              <a:rPr lang="ru-RU" sz="2200" dirty="0"/>
            </a:br>
            <a:r>
              <a:rPr lang="ru-RU" sz="2200" b="1" dirty="0" smtClean="0"/>
              <a:t>11.10</a:t>
            </a:r>
            <a:r>
              <a:rPr lang="ru-RU" sz="2200" dirty="0" smtClean="0"/>
              <a:t>-</a:t>
            </a:r>
            <a:r>
              <a:rPr lang="ru-RU" sz="2200" b="1" dirty="0" smtClean="0"/>
              <a:t>11.30 </a:t>
            </a:r>
            <a:r>
              <a:rPr lang="ru-RU" sz="2200" b="1" dirty="0"/>
              <a:t>– </a:t>
            </a:r>
            <a:r>
              <a:rPr lang="ru-RU" sz="2200" dirty="0"/>
              <a:t>Обед.</a:t>
            </a:r>
            <a:br>
              <a:rPr lang="ru-RU" sz="2200" dirty="0"/>
            </a:br>
            <a:r>
              <a:rPr lang="ru-RU" sz="2200" b="1" dirty="0" smtClean="0"/>
              <a:t>11.35</a:t>
            </a:r>
            <a:r>
              <a:rPr lang="ru-RU" sz="2200" dirty="0" smtClean="0"/>
              <a:t>-</a:t>
            </a:r>
            <a:r>
              <a:rPr lang="ru-RU" sz="2200" b="1" dirty="0" smtClean="0"/>
              <a:t>12.10–</a:t>
            </a:r>
            <a:r>
              <a:rPr lang="ru-RU" sz="2200" dirty="0" smtClean="0"/>
              <a:t>Практикум </a:t>
            </a:r>
            <a:r>
              <a:rPr lang="ru-RU" sz="2200" dirty="0"/>
              <a:t>по теме «Использование </a:t>
            </a:r>
            <a:r>
              <a:rPr lang="ru-RU" sz="2200" dirty="0" err="1"/>
              <a:t>интернет-ресурсов</a:t>
            </a:r>
            <a:r>
              <a:rPr lang="ru-RU" sz="2200" dirty="0"/>
              <a:t>  при подготовке к ВПР по биологии».</a:t>
            </a:r>
            <a:br>
              <a:rPr lang="ru-RU" sz="2200" dirty="0"/>
            </a:br>
            <a:r>
              <a:rPr lang="ru-RU" sz="2200" b="1" dirty="0"/>
              <a:t>12.10</a:t>
            </a:r>
            <a:r>
              <a:rPr lang="ru-RU" sz="2200" dirty="0"/>
              <a:t>-</a:t>
            </a:r>
            <a:r>
              <a:rPr lang="ru-RU" sz="2200" b="1" dirty="0"/>
              <a:t>12.40 – </a:t>
            </a:r>
            <a:r>
              <a:rPr lang="ru-RU" sz="2200" dirty="0"/>
              <a:t>Занятие ДО «Практическая биология» в 5 классе.</a:t>
            </a:r>
            <a:br>
              <a:rPr lang="ru-RU" sz="2200" dirty="0"/>
            </a:br>
            <a:r>
              <a:rPr lang="ru-RU" sz="2200" b="1" dirty="0"/>
              <a:t>12.40</a:t>
            </a:r>
            <a:r>
              <a:rPr lang="ru-RU" sz="2200" dirty="0"/>
              <a:t>-</a:t>
            </a:r>
            <a:r>
              <a:rPr lang="ru-RU" sz="2200" b="1" dirty="0"/>
              <a:t>12.50 – </a:t>
            </a:r>
            <a:r>
              <a:rPr lang="ru-RU" sz="2200" dirty="0"/>
              <a:t>Анализ занятия.</a:t>
            </a:r>
            <a:br>
              <a:rPr lang="ru-RU" sz="2200" dirty="0"/>
            </a:br>
            <a:r>
              <a:rPr lang="ru-RU" sz="2200" b="1" dirty="0"/>
              <a:t>12.50</a:t>
            </a:r>
            <a:r>
              <a:rPr lang="ru-RU" sz="2200" dirty="0"/>
              <a:t>-</a:t>
            </a:r>
            <a:r>
              <a:rPr lang="ru-RU" sz="2200" b="1" dirty="0"/>
              <a:t>14.00 – </a:t>
            </a:r>
            <a:r>
              <a:rPr lang="ru-RU" sz="2200" dirty="0"/>
              <a:t>Разное:</a:t>
            </a:r>
            <a:br>
              <a:rPr lang="ru-RU" sz="2200" dirty="0"/>
            </a:br>
            <a:r>
              <a:rPr lang="ru-RU" sz="2200" dirty="0"/>
              <a:t> – Выступление по теме: «Индивидуальный образовательный маршрут», </a:t>
            </a:r>
            <a:r>
              <a:rPr lang="ru-RU" sz="2200" dirty="0" err="1"/>
              <a:t>Овчинникова</a:t>
            </a:r>
            <a:r>
              <a:rPr lang="ru-RU" sz="2200" dirty="0"/>
              <a:t> О.В., Нежданова А.А;</a:t>
            </a:r>
            <a:br>
              <a:rPr lang="ru-RU" sz="2200" dirty="0"/>
            </a:br>
            <a:r>
              <a:rPr lang="ru-RU" sz="2200" dirty="0"/>
              <a:t>– Выступление по теме: «Аттестация педагогических работников в новой форме», </a:t>
            </a:r>
            <a:r>
              <a:rPr lang="ru-RU" sz="2200" dirty="0" err="1"/>
              <a:t>Салимова</a:t>
            </a:r>
            <a:r>
              <a:rPr lang="ru-RU" sz="2200" dirty="0"/>
              <a:t> Ю.М.;</a:t>
            </a:r>
            <a:br>
              <a:rPr lang="ru-RU" sz="2200" dirty="0"/>
            </a:br>
            <a:r>
              <a:rPr lang="ru-RU" sz="2200" dirty="0"/>
              <a:t>– Обсуждение темы турнира естествоиспытателей.</a:t>
            </a:r>
            <a:br>
              <a:rPr lang="ru-RU" sz="2200" dirty="0"/>
            </a:br>
            <a:r>
              <a:rPr lang="ru-RU" sz="2200" b="1" dirty="0"/>
              <a:t>14.00 – </a:t>
            </a:r>
            <a:r>
              <a:rPr lang="ru-RU" sz="2200" dirty="0"/>
              <a:t>Отъезд.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654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ownloads\JQzSQ_UGaL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1529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Педагогический состав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490272"/>
              </p:ext>
            </p:extLst>
          </p:nvPr>
        </p:nvGraphicFramePr>
        <p:xfrm>
          <a:off x="755576" y="1916832"/>
          <a:ext cx="7776864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75408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Начальная школа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4 педагога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341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Основная школа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9 педагогов + 1 внешний совместитель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56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Количество обучающихся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362702"/>
              </p:ext>
            </p:extLst>
          </p:nvPr>
        </p:nvGraphicFramePr>
        <p:xfrm>
          <a:off x="755576" y="1916832"/>
          <a:ext cx="7776864" cy="2796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Начальная школа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6610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Основная школа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6610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Из них с ОВЗ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342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НЕМНОГО О СЕБЕ…</a:t>
            </a:r>
            <a:endParaRPr lang="ru-RU" sz="40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7447" y="1916832"/>
            <a:ext cx="8587680" cy="4536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sz="4000" b="1" dirty="0" err="1" smtClean="0"/>
              <a:t>Стихина</a:t>
            </a:r>
            <a:r>
              <a:rPr lang="ru-RU" sz="4000" b="1" dirty="0" smtClean="0"/>
              <a:t> Юлия Геннадьевна;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sz="4000" b="1" dirty="0" smtClean="0"/>
              <a:t>Учитель химии, биологии, географии;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sz="4000" b="1" dirty="0" smtClean="0"/>
              <a:t>Руководитель </a:t>
            </a:r>
            <a:r>
              <a:rPr lang="ru-RU" sz="4000" b="1" dirty="0" err="1" smtClean="0"/>
              <a:t>цо</a:t>
            </a:r>
            <a:r>
              <a:rPr lang="ru-RU" sz="4000" b="1" dirty="0" smtClean="0"/>
              <a:t> «Точка роста»;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sz="4000" b="1" dirty="0" smtClean="0"/>
              <a:t>Образование: высшее, «НТГСПА», 2010г.,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sz="4000" b="1" dirty="0" smtClean="0"/>
              <a:t>Специальность: биология,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sz="4000" b="1" dirty="0" smtClean="0"/>
              <a:t>Стаж работы: </a:t>
            </a:r>
            <a:r>
              <a:rPr lang="en-US" sz="4000" b="1" dirty="0" smtClean="0"/>
              <a:t>11 </a:t>
            </a:r>
            <a:r>
              <a:rPr lang="ru-RU" sz="4000" b="1" dirty="0" smtClean="0"/>
              <a:t>лет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4000" b="1" dirty="0" smtClean="0"/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04959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ТАКОЕ ЦОС?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Под </a:t>
            </a:r>
            <a:r>
              <a:rPr lang="ru-RU" dirty="0"/>
              <a:t>«Цифровой образовательной средой» понимается единая информационная система, объединяющая всех участников образовательного процесса — учеников, учителей, родителей и администрацию школы.</a:t>
            </a:r>
          </a:p>
        </p:txBody>
      </p:sp>
    </p:spTree>
    <p:extLst>
      <p:ext uri="{BB962C8B-B14F-4D97-AF65-F5344CB8AC3E}">
        <p14:creationId xmlns:p14="http://schemas.microsoft.com/office/powerpoint/2010/main" val="410814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95536" y="332656"/>
            <a:ext cx="8373616" cy="5832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/>
              <a:t>ЧТО В СЕБЯ ВКЛЮЧАЕТ ЦОС?</a:t>
            </a:r>
            <a:br>
              <a:rPr lang="ru-RU" sz="48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>Система включает в себя:</a:t>
            </a:r>
          </a:p>
          <a:p>
            <a:r>
              <a:rPr lang="ru-RU" dirty="0" smtClean="0"/>
              <a:t>- Информационные </a:t>
            </a:r>
            <a:r>
              <a:rPr lang="ru-RU" dirty="0"/>
              <a:t>образовательные ресурсы.</a:t>
            </a:r>
          </a:p>
          <a:p>
            <a:r>
              <a:rPr lang="ru-RU" dirty="0" smtClean="0"/>
              <a:t>-Технологические </a:t>
            </a:r>
            <a:r>
              <a:rPr lang="ru-RU" dirty="0"/>
              <a:t>средства: </a:t>
            </a:r>
            <a:r>
              <a:rPr lang="ru-RU" dirty="0" smtClean="0"/>
              <a:t>компьютеры</a:t>
            </a:r>
            <a:r>
              <a:rPr lang="ru-RU" dirty="0"/>
              <a:t>, средства связи (смартфоны, планшеты), иное информационно-коммуникационное оборудование.</a:t>
            </a:r>
          </a:p>
          <a:p>
            <a:r>
              <a:rPr lang="ru-RU" dirty="0" smtClean="0"/>
              <a:t>- Систему </a:t>
            </a:r>
            <a:r>
              <a:rPr lang="ru-RU" dirty="0"/>
              <a:t>педагогических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603291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ФГИС «Моя школа»</a:t>
            </a:r>
            <a:r>
              <a:rPr lang="ru-RU" dirty="0"/>
              <a:t> – единый федеральный портал с доступом к образовательному контенту и сервисам. Реализуется в рамках эксперимента по внедрению цифровой образовательной среды (ЦОС). Систему создали, чтобы упростить педагогам работу с разными электронными ресурсами в сфере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4080721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226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районного методического  объединения учителей биологии/химии  «Использование возможностей цифровой образовательной среды для повышения качества образования на уроках естественно-научного цикла»</vt:lpstr>
      <vt:lpstr>План работы РМО: 9.15-9.20 – Встреча гостей. 9.20-9.40 – Чайная пауза. 9.40-10.05 – Приветственное слово директора Шараповой О.В., руководителя РМО Салимовой Ю.М. и учителя химии и биологии МОУ «Гаевская ООШ» Стихиной Ю.Г. 10.10-10.50 – Урок по биологии в 6 классе «Виды корней и типы корневых систем». 10.50-11.20 – Самоанализ и анализ урока. 11.10-11.30 – Обед. 11.35-12.10–Практикум по теме «Использование интернет-ресурсов  при подготовке к ВПР по биологии». 12.10-12.40 – Занятие ДО «Практическая биология» в 5 классе. 12.40-12.50 – Анализ занятия. 12.50-14.00 – Разное:  – Выступление по теме: «Индивидуальный образовательный маршрут», Овчинникова О.В., Нежданова А.А; – Выступление по теме: «Аттестация педагогических работников в новой форме», Салимова Ю.М.; – Обсуждение темы турнира естествоиспытателей. 14.00 – Отъезд. </vt:lpstr>
      <vt:lpstr>Презентация PowerPoint</vt:lpstr>
      <vt:lpstr>Педагогический состав</vt:lpstr>
      <vt:lpstr>Количество обучающихся</vt:lpstr>
      <vt:lpstr>НЕМНОГО О СЕБЕ…</vt:lpstr>
      <vt:lpstr>ЧТО ТАКОЕ ЦОС?  Под «Цифровой образовательной средой» понимается единая информационная система, объединяющая всех участников образовательного процесса — учеников, учителей, родителей и администрацию школы.</vt:lpstr>
      <vt:lpstr>Презентация PowerPoint</vt:lpstr>
      <vt:lpstr>ФГИС «Моя школа» – единый федеральный портал с доступом к образовательному контенту и сервисам. Реализуется в рамках эксперимента по внедрению цифровой образовательной среды (ЦОС). Систему создали, чтобы упростить педагогам работу с разными электронными ресурсами в сфере образования.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районного методического  объединения учителей биологии/химии  «Использование возможностей цифровой образовательной среды для повышения качества образования на уроках естественно-научного цикла»</dc:title>
  <dc:creator>User</dc:creator>
  <cp:lastModifiedBy>HP</cp:lastModifiedBy>
  <cp:revision>10</cp:revision>
  <dcterms:created xsi:type="dcterms:W3CDTF">2023-11-15T14:31:10Z</dcterms:created>
  <dcterms:modified xsi:type="dcterms:W3CDTF">2023-11-16T18:30:52Z</dcterms:modified>
</cp:coreProperties>
</file>