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0" r:id="rId3"/>
    <p:sldId id="259" r:id="rId4"/>
    <p:sldId id="277" r:id="rId5"/>
    <p:sldId id="278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68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68"/>
  </p:normalViewPr>
  <p:slideViewPr>
    <p:cSldViewPr snapToGrid="0" snapToObjects="1">
      <p:cViewPr varScale="1">
        <p:scale>
          <a:sx n="108" d="100"/>
          <a:sy n="108" d="100"/>
        </p:scale>
        <p:origin x="-63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1DFEE2D-F7D3-0C48-9172-8134EAA476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9D643A4-7056-444E-A403-9E71B8E855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6AE8618-F950-074B-B6F8-D9C14FEA69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A780-C508-194E-8331-AD5BF76FD086}" type="datetimeFigureOut">
              <a:rPr lang="x-none" smtClean="0"/>
              <a:t>16.11.2023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791371E-28DD-DB4B-A223-0E1C02428E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383B2FD-BBAE-0749-83BC-43439FCE67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72657-04DD-5F48-8654-95D0162A6B78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896987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DE7A35A-D210-C74A-B96F-451D65406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88EF6F1F-9232-A544-84FD-6E89CAFD17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551491B-8BA8-EF41-B0E4-F2C3A46DE5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A780-C508-194E-8331-AD5BF76FD086}" type="datetimeFigureOut">
              <a:rPr lang="x-none" smtClean="0"/>
              <a:t>16.11.2023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A7DBF9C-F720-4846-8982-CD7E814333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5123FF9-1421-1240-A205-3391E3F8F6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72657-04DD-5F48-8654-95D0162A6B78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133233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71C2AE8A-9FE9-694D-B6DF-F7F7F81A440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C99F48B9-CFA3-3543-A2A2-F6E08FB0D4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006307E-E315-AB43-98A9-1008E3DC14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A780-C508-194E-8331-AD5BF76FD086}" type="datetimeFigureOut">
              <a:rPr lang="x-none" smtClean="0"/>
              <a:t>16.11.2023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1DE6A74-23D7-AB4B-9C49-59C84BAA7F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E0B013F-5482-EF4C-9D29-717EF8462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72657-04DD-5F48-8654-95D0162A6B78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916117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D0849A9-A79E-2F47-8335-65610F3E08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4DD6B53-F6CF-7142-AC79-5139B98A1F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11D78B9-E53D-A440-9F9F-8D1796D818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A780-C508-194E-8331-AD5BF76FD086}" type="datetimeFigureOut">
              <a:rPr lang="x-none" smtClean="0"/>
              <a:t>16.11.2023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656B447-5DD3-B14B-8E1D-B449236D0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592567E-07FE-A241-AB4F-52E3D9404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72657-04DD-5F48-8654-95D0162A6B78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601710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064D914-4050-DD4A-90A4-E1384126C4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3B72EA5-1E91-7440-AECA-5FBAC222D2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F94478B-A63E-6044-B0E8-746AF6720F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A780-C508-194E-8331-AD5BF76FD086}" type="datetimeFigureOut">
              <a:rPr lang="x-none" smtClean="0"/>
              <a:t>16.11.2023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A0FA6DF-FD75-1342-9AE9-BDDA94A8B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A94EB65-5613-B143-94BF-F0DF5A98CC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72657-04DD-5F48-8654-95D0162A6B78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066254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A7C7284-AB7A-9140-86F3-7880B0022D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083F58B-2A64-8F45-96DE-96FC5E64CC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36A93AF4-C843-8F49-AA73-84365D92E9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5D2BC27-C77C-EF4F-B598-A44BADE13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A780-C508-194E-8331-AD5BF76FD086}" type="datetimeFigureOut">
              <a:rPr lang="x-none" smtClean="0"/>
              <a:t>16.11.2023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9E2A278-5FF5-9443-8F6E-AD549C2B41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31FA7B2-36FC-4B40-B81F-BE48F84B3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72657-04DD-5F48-8654-95D0162A6B78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068346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639EF5D-3C4F-7348-84A5-00A98E58E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5617D44-4041-5843-89F2-40D05F85B2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0C1FBCC-364F-DB49-A0E9-ADE4DA2030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27F9AD42-7102-5F4E-9B9D-761F8C734D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0B6451EA-1B6F-9442-8AC3-9CADDA76EA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737473E7-0F09-CE40-813C-E43A9F2B7D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A780-C508-194E-8331-AD5BF76FD086}" type="datetimeFigureOut">
              <a:rPr lang="x-none" smtClean="0"/>
              <a:t>16.11.2023</a:t>
            </a:fld>
            <a:endParaRPr lang="x-non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F82793E6-BCF6-E744-A63C-46B713E327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67318534-466D-9144-B742-4103E0793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72657-04DD-5F48-8654-95D0162A6B78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366281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5A98DB2-FBDF-7A4B-B1CF-2FAAB840E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DA2E6028-B707-6640-BD72-E32C3394B0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A780-C508-194E-8331-AD5BF76FD086}" type="datetimeFigureOut">
              <a:rPr lang="x-none" smtClean="0"/>
              <a:t>16.11.2023</a:t>
            </a:fld>
            <a:endParaRPr lang="x-non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97FA38FD-71B3-B846-99C7-9F75DD01AD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A7DD6E86-7F84-0F48-836A-CB9C815A0D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72657-04DD-5F48-8654-95D0162A6B78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9382130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C6F25E17-1D4F-DE46-944B-E8704C4968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A780-C508-194E-8331-AD5BF76FD086}" type="datetimeFigureOut">
              <a:rPr lang="x-none" smtClean="0"/>
              <a:t>16.11.2023</a:t>
            </a:fld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28D11FDD-29FA-2C4C-A43A-9DEF9B3F8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DCF0D555-1DB2-044D-9481-B3F1606AB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72657-04DD-5F48-8654-95D0162A6B78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923040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CAABA55-11F7-5B4B-A868-801073CD1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20C2DB6-E1BB-2946-A640-AAC013CF24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900749FE-C812-7D4F-9EB1-1833E32406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90A86144-0A30-0A43-B4A0-EF2361EBE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A780-C508-194E-8331-AD5BF76FD086}" type="datetimeFigureOut">
              <a:rPr lang="x-none" smtClean="0"/>
              <a:t>16.11.2023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5273118-8850-BE4F-95AE-279B6B186A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12DBC5A-0290-6545-9506-38E21AEDB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72657-04DD-5F48-8654-95D0162A6B78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4685913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71F271E-75C2-5449-BCD8-413717AE97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2A25BD18-05A2-6E41-9F6C-9E0C04A610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42B30608-37D5-A346-9FA6-69FC222AA8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77379523-4B9A-C44B-8845-54535421F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A780-C508-194E-8331-AD5BF76FD086}" type="datetimeFigureOut">
              <a:rPr lang="x-none" smtClean="0"/>
              <a:t>16.11.2023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1EC8376-23D5-3646-92D2-833DA72216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E2AAAF5A-0078-4544-B5FD-537E568FC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72657-04DD-5F48-8654-95D0162A6B78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60701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49B03B13-817B-C344-8D8C-69FF97D02D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923FAA9-C5AA-DC4A-8641-928E3374AC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0D39773-1188-8B4A-85EB-A8E88530A1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44A780-C508-194E-8331-AD5BF76FD086}" type="datetimeFigureOut">
              <a:rPr lang="x-none" smtClean="0"/>
              <a:t>16.11.2023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8FEE3A7-B49B-1949-A27F-A42386FAE9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99032B9-D148-7A40-9135-23D55E7F5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A72657-04DD-5F48-8654-95D0162A6B78}" type="slidenum">
              <a:rPr lang="x-none" smtClean="0"/>
              <a:t>‹#›</a:t>
            </a:fld>
            <a:endParaRPr lang="x-none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A94BA8D7-B03C-6646-BB6D-336AC244C098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31439C2A-1EB5-3F45-944E-D8B1C5743B5E}"/>
              </a:ext>
            </a:extLst>
          </p:cNvPr>
          <p:cNvSpPr/>
          <p:nvPr userDrawn="1"/>
        </p:nvSpPr>
        <p:spPr>
          <a:xfrm>
            <a:off x="253340" y="228600"/>
            <a:ext cx="11685320" cy="6400800"/>
          </a:xfrm>
          <a:prstGeom prst="rect">
            <a:avLst/>
          </a:prstGeom>
          <a:solidFill>
            <a:schemeClr val="bg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807153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498E4C75-B4B0-514E-8F65-B0C9875D6A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6831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421A14E9-B240-F347-9BAC-FE18360A39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8408" y="3820536"/>
            <a:ext cx="11235591" cy="234754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l"/>
            <a:r>
              <a:rPr lang="ru-RU" sz="8000" b="1" dirty="0" smtClean="0">
                <a:solidFill>
                  <a:schemeClr val="bg1"/>
                </a:solidFill>
              </a:rPr>
              <a:t>Профессиональное и эмоциональное </a:t>
            </a:r>
            <a:r>
              <a:rPr lang="ru-RU" sz="8000" b="1" dirty="0">
                <a:solidFill>
                  <a:schemeClr val="bg1"/>
                </a:solidFill>
              </a:rPr>
              <a:t>выгорание педагога: предупреждение и преодоление</a:t>
            </a:r>
            <a:r>
              <a:rPr lang="ru-RU" sz="8000" dirty="0"/>
              <a:t/>
            </a:r>
            <a:br>
              <a:rPr lang="ru-RU" sz="8000" dirty="0"/>
            </a:br>
            <a:endParaRPr lang="x-none" sz="8000" b="1" dirty="0">
              <a:solidFill>
                <a:schemeClr val="bg1"/>
              </a:solidFill>
              <a:latin typeface="Seravek" panose="020B05030400000200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A9BE876C-7777-6947-A2D1-A88BBDDFD30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6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80" b="92126" l="4582" r="89995">
                        <a14:foregroundMark x1="4582" y1="92126" x2="22861" y2="85290"/>
                        <a14:foregroundMark x1="22861" y1="85290" x2="31960" y2="79262"/>
                        <a14:foregroundMark x1="31960" y1="79262" x2="33114" y2="80040"/>
                        <a14:foregroundMark x1="80534" y1="58033" x2="87061" y2="76233"/>
                        <a14:foregroundMark x1="24543" y1="77733" x2="18906" y2="78454"/>
                        <a14:foregroundMark x1="18906" y1="78454" x2="16680" y2="81540"/>
                        <a14:backgroundMark x1="18724" y1="65648" x2="23933" y2="65734"/>
                        <a14:backgroundMark x1="23933" y1="65734" x2="49102" y2="63542"/>
                        <a14:backgroundMark x1="49102" y1="63542" x2="49926" y2="63542"/>
                        <a14:backgroundMark x1="55382" y1="63109" x2="69886" y2="49351"/>
                        <a14:backgroundMark x1="71947" y1="53822" x2="81787" y2="44361"/>
                        <a14:backgroundMark x1="81787" y1="44361" x2="84523" y2="43236"/>
                        <a14:backgroundMark x1="62749" y1="73060" x2="55761" y2="74099"/>
                        <a14:backgroundMark x1="55761" y1="74099" x2="42789" y2="69051"/>
                        <a14:backgroundMark x1="18609" y1="71589" x2="24856" y2="71791"/>
                        <a14:backgroundMark x1="24856" y1="71791" x2="27081" y2="71589"/>
                      </a14:backgroundRemoval>
                    </a14:imgEffect>
                  </a14:imgLayer>
                </a14:imgProps>
              </a:ext>
            </a:extLst>
          </a:blip>
          <a:srcRect t="53122"/>
          <a:stretch/>
        </p:blipFill>
        <p:spPr>
          <a:xfrm>
            <a:off x="307731" y="3474776"/>
            <a:ext cx="12192000" cy="321491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778869" y="5820508"/>
            <a:ext cx="529465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Преподаватель биологии </a:t>
            </a:r>
            <a:r>
              <a:rPr lang="ru-RU" b="1" i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Харловской</a:t>
            </a:r>
            <a:r>
              <a:rPr lang="ru-RU" b="1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СОШ</a:t>
            </a:r>
          </a:p>
          <a:p>
            <a:r>
              <a:rPr lang="ru-RU" b="1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Нежданова Анастасия Александровна</a:t>
            </a:r>
            <a:endParaRPr lang="ru-RU" b="1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67441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/>
            <a:r>
              <a:rPr lang="ru-RU" b="1" dirty="0"/>
              <a:t>Ваша жизненная </a:t>
            </a:r>
            <a:r>
              <a:rPr lang="ru-RU" b="1" dirty="0" smtClean="0"/>
              <a:t>энергия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8712" y="1825625"/>
            <a:ext cx="4974576" cy="4351338"/>
          </a:xfrm>
        </p:spPr>
      </p:pic>
    </p:spTree>
    <p:extLst>
      <p:ext uri="{BB962C8B-B14F-4D97-AF65-F5344CB8AC3E}">
        <p14:creationId xmlns:p14="http://schemas.microsoft.com/office/powerpoint/2010/main" val="17040787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05997"/>
            <a:ext cx="10515600" cy="804252"/>
          </a:xfrm>
        </p:spPr>
        <p:txBody>
          <a:bodyPr/>
          <a:lstStyle/>
          <a:p>
            <a:pPr algn="ctr"/>
            <a:r>
              <a:rPr lang="ru-RU" dirty="0" smtClean="0"/>
              <a:t>Ключ к тесту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1692" y="800101"/>
            <a:ext cx="11465170" cy="4351338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350" dirty="0">
                <a:latin typeface="Arial" panose="020B0604020202020204" pitchFamily="34" charset="0"/>
                <a:cs typeface="Arial" panose="020B0604020202020204" pitchFamily="34" charset="0"/>
              </a:rPr>
              <a:t>Обратите внимание на ту деталь, с которой вы начали свой рисунок. Если </a:t>
            </a:r>
            <a:r>
              <a:rPr lang="ru-RU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в первую </a:t>
            </a:r>
            <a:r>
              <a:rPr lang="ru-RU" sz="1350" dirty="0">
                <a:latin typeface="Arial" panose="020B0604020202020204" pitchFamily="34" charset="0"/>
                <a:cs typeface="Arial" panose="020B0604020202020204" pitchFamily="34" charset="0"/>
              </a:rPr>
              <a:t>очередь вы нарисовали СТРЕЛКИ ЧАСОВ, то это означает, </a:t>
            </a:r>
            <a:r>
              <a:rPr lang="ru-RU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что вопрос </a:t>
            </a:r>
            <a:r>
              <a:rPr lang="ru-RU" sz="1350" dirty="0">
                <a:latin typeface="Arial" panose="020B0604020202020204" pitchFamily="34" charset="0"/>
                <a:cs typeface="Arial" panose="020B0604020202020204" pitchFamily="34" charset="0"/>
              </a:rPr>
              <a:t>об энергии для вас сейчас чрезвычайно важен. Если первым делом </a:t>
            </a:r>
            <a:r>
              <a:rPr lang="ru-RU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вы проставили </a:t>
            </a:r>
            <a:r>
              <a:rPr lang="ru-RU" sz="1350" dirty="0">
                <a:latin typeface="Arial" panose="020B0604020202020204" pitchFamily="34" charset="0"/>
                <a:cs typeface="Arial" panose="020B0604020202020204" pitchFamily="34" charset="0"/>
              </a:rPr>
              <a:t>ЦИФРЫ НА ЦИФЕРБЛАТЕ, то это значит, что вы в </a:t>
            </a:r>
            <a:r>
              <a:rPr lang="ru-RU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настоящее время </a:t>
            </a:r>
            <a:r>
              <a:rPr lang="ru-RU" sz="1350" dirty="0">
                <a:latin typeface="Arial" panose="020B0604020202020204" pitchFamily="34" charset="0"/>
                <a:cs typeface="Arial" panose="020B0604020202020204" pitchFamily="34" charset="0"/>
              </a:rPr>
              <a:t>ведете суматошную жизнь и вам хочется покоя, упорядоченности </a:t>
            </a:r>
            <a:r>
              <a:rPr lang="ru-RU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и размеренности</a:t>
            </a:r>
            <a:r>
              <a:rPr lang="ru-RU" sz="1350" dirty="0">
                <a:latin typeface="Arial" panose="020B0604020202020204" pitchFamily="34" charset="0"/>
                <a:cs typeface="Arial" panose="020B0604020202020204" pitchFamily="34" charset="0"/>
              </a:rPr>
              <a:t>, вам остро не хватает этого. </a:t>
            </a:r>
            <a:endParaRPr lang="ru-RU" sz="13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Если </a:t>
            </a:r>
            <a:r>
              <a:rPr lang="ru-RU" sz="1350" dirty="0">
                <a:latin typeface="Arial" panose="020B0604020202020204" pitchFamily="34" charset="0"/>
                <a:cs typeface="Arial" panose="020B0604020202020204" pitchFamily="34" charset="0"/>
              </a:rPr>
              <a:t>в первую очередь </a:t>
            </a:r>
            <a:r>
              <a:rPr lang="ru-RU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вы ОБВЕЛИ </a:t>
            </a:r>
            <a:r>
              <a:rPr lang="ru-RU" sz="1350" dirty="0">
                <a:latin typeface="Arial" panose="020B0604020202020204" pitchFamily="34" charset="0"/>
                <a:cs typeface="Arial" panose="020B0604020202020204" pitchFamily="34" charset="0"/>
              </a:rPr>
              <a:t>ЧАСЫ ИЛИ ПОДСТАВКУ, то это говорит о вашем </a:t>
            </a:r>
            <a:r>
              <a:rPr lang="ru-RU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желании сменить </a:t>
            </a:r>
            <a:r>
              <a:rPr lang="ru-RU" sz="1350" dirty="0">
                <a:latin typeface="Arial" panose="020B0604020202020204" pitchFamily="34" charset="0"/>
                <a:cs typeface="Arial" panose="020B0604020202020204" pitchFamily="34" charset="0"/>
              </a:rPr>
              <a:t>обстановку, что-то изменить в своей жизни.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Остановимся </a:t>
            </a:r>
            <a:r>
              <a:rPr lang="ru-RU" sz="1350" dirty="0">
                <a:latin typeface="Arial" panose="020B0604020202020204" pitchFamily="34" charset="0"/>
                <a:cs typeface="Arial" panose="020B0604020202020204" pitchFamily="34" charset="0"/>
              </a:rPr>
              <a:t>подробнее на СТРЕЛКАХ БУДИЛЬНИКА. Не важно, </a:t>
            </a:r>
            <a:r>
              <a:rPr lang="ru-RU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сколько времени </a:t>
            </a:r>
            <a:r>
              <a:rPr lang="ru-RU" sz="1350" dirty="0">
                <a:latin typeface="Arial" panose="020B0604020202020204" pitchFamily="34" charset="0"/>
                <a:cs typeface="Arial" panose="020B0604020202020204" pitchFamily="34" charset="0"/>
              </a:rPr>
              <a:t>на ваших часах, важно, куда смотрят стрелки, вверх или вниз. </a:t>
            </a:r>
            <a:endParaRPr lang="ru-RU" sz="13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Если СТРЕЛКИ </a:t>
            </a:r>
            <a:r>
              <a:rPr lang="ru-RU" sz="1350" dirty="0">
                <a:latin typeface="Arial" panose="020B0604020202020204" pitchFamily="34" charset="0"/>
                <a:cs typeface="Arial" panose="020B0604020202020204" pitchFamily="34" charset="0"/>
              </a:rPr>
              <a:t>ЧАСОВ НАПРАВЛЕНЫ ВВЕРХ, то это значит, что с </a:t>
            </a:r>
            <a:r>
              <a:rPr lang="ru-RU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вашей жизненной </a:t>
            </a:r>
            <a:r>
              <a:rPr lang="ru-RU" sz="1350" dirty="0">
                <a:latin typeface="Arial" panose="020B0604020202020204" pitchFamily="34" charset="0"/>
                <a:cs typeface="Arial" panose="020B0604020202020204" pitchFamily="34" charset="0"/>
              </a:rPr>
              <a:t>энергией все в порядке, вы полны сил и бодры. </a:t>
            </a:r>
            <a:endParaRPr lang="ru-RU" sz="13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Если </a:t>
            </a:r>
            <a:r>
              <a:rPr lang="ru-RU" sz="1350" dirty="0">
                <a:latin typeface="Arial" panose="020B0604020202020204" pitchFamily="34" charset="0"/>
                <a:cs typeface="Arial" panose="020B0604020202020204" pitchFamily="34" charset="0"/>
              </a:rPr>
              <a:t>же </a:t>
            </a:r>
            <a:r>
              <a:rPr lang="ru-RU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СТРЕЛКИ СМОТРЯТ </a:t>
            </a:r>
            <a:r>
              <a:rPr lang="ru-RU" sz="1350" dirty="0">
                <a:latin typeface="Arial" panose="020B0604020202020204" pitchFamily="34" charset="0"/>
                <a:cs typeface="Arial" panose="020B0604020202020204" pitchFamily="34" charset="0"/>
              </a:rPr>
              <a:t>ВНИЗ, то это говорит о том, что ваши жизненные силы на исходе.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350" dirty="0">
                <a:latin typeface="Arial" panose="020B0604020202020204" pitchFamily="34" charset="0"/>
                <a:cs typeface="Arial" panose="020B0604020202020204" pitchFamily="34" charset="0"/>
              </a:rPr>
              <a:t>Хуже всего, когда на часах </a:t>
            </a:r>
            <a:r>
              <a:rPr lang="ru-RU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ПОЛОВИНА </a:t>
            </a:r>
            <a:r>
              <a:rPr lang="ru-RU" sz="1350" dirty="0">
                <a:latin typeface="Arial" panose="020B0604020202020204" pitchFamily="34" charset="0"/>
                <a:cs typeface="Arial" panose="020B0604020202020204" pitchFamily="34" charset="0"/>
              </a:rPr>
              <a:t>ШЕСТОГО ИЛИ СЕДЬМОГО, </a:t>
            </a:r>
            <a:r>
              <a:rPr lang="ru-RU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это говорит </a:t>
            </a:r>
            <a:r>
              <a:rPr lang="ru-RU" sz="1350" dirty="0">
                <a:latin typeface="Arial" panose="020B0604020202020204" pitchFamily="34" charset="0"/>
                <a:cs typeface="Arial" panose="020B0604020202020204" pitchFamily="34" charset="0"/>
              </a:rPr>
              <a:t>о крайнем упадке сил.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Чем </a:t>
            </a:r>
            <a:r>
              <a:rPr lang="ru-RU" sz="1350" dirty="0">
                <a:latin typeface="Arial" panose="020B0604020202020204" pitchFamily="34" charset="0"/>
                <a:cs typeface="Arial" panose="020B0604020202020204" pitchFamily="34" charset="0"/>
              </a:rPr>
              <a:t>ЯРЧЕ ВЫДЕЛЯЕТЕ СТРЕЛКИ, тем больше энергии вам требуется </a:t>
            </a:r>
            <a:r>
              <a:rPr lang="ru-RU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для нормального </a:t>
            </a:r>
            <a:r>
              <a:rPr lang="ru-RU" sz="1350" dirty="0">
                <a:latin typeface="Arial" panose="020B0604020202020204" pitchFamily="34" charset="0"/>
                <a:cs typeface="Arial" panose="020B0604020202020204" pitchFamily="34" charset="0"/>
              </a:rPr>
              <a:t>существования. </a:t>
            </a:r>
            <a:endParaRPr lang="ru-RU" sz="13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13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Для </a:t>
            </a:r>
            <a:r>
              <a:rPr lang="ru-RU" sz="1350" dirty="0">
                <a:latin typeface="Arial" panose="020B0604020202020204" pitchFamily="34" charset="0"/>
                <a:cs typeface="Arial" panose="020B0604020202020204" pitchFamily="34" charset="0"/>
              </a:rPr>
              <a:t>того чтобы понять, каким образом </a:t>
            </a:r>
            <a:r>
              <a:rPr lang="ru-RU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вы можете </a:t>
            </a:r>
            <a:r>
              <a:rPr lang="ru-RU" sz="1350" dirty="0">
                <a:latin typeface="Arial" panose="020B0604020202020204" pitchFamily="34" charset="0"/>
                <a:cs typeface="Arial" panose="020B0604020202020204" pitchFamily="34" charset="0"/>
              </a:rPr>
              <a:t>«подзарядиться», обратите внимание на остальные детали </a:t>
            </a:r>
            <a:r>
              <a:rPr lang="ru-RU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вашего рисунка</a:t>
            </a:r>
            <a:r>
              <a:rPr lang="ru-RU" sz="135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Если </a:t>
            </a:r>
            <a:r>
              <a:rPr lang="ru-RU" sz="1350" dirty="0">
                <a:latin typeface="Arial" panose="020B0604020202020204" pitchFamily="34" charset="0"/>
                <a:cs typeface="Arial" panose="020B0604020202020204" pitchFamily="34" charset="0"/>
              </a:rPr>
              <a:t>вы ЧЕТКО ОБОЗНАЧИЛИ ЦИФРЫ, ЯРКО ВЫДЕЛИВ ИХ </a:t>
            </a:r>
            <a:r>
              <a:rPr lang="ru-RU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НА ЦИФЕРБЛАТЕ</a:t>
            </a:r>
            <a:r>
              <a:rPr lang="ru-RU" sz="1350" dirty="0">
                <a:latin typeface="Arial" panose="020B0604020202020204" pitchFamily="34" charset="0"/>
                <a:cs typeface="Arial" panose="020B0604020202020204" pitchFamily="34" charset="0"/>
              </a:rPr>
              <a:t>, то это говорит о том, что для «подзарядки» вам просто </a:t>
            </a:r>
            <a:r>
              <a:rPr lang="ru-RU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нужно как </a:t>
            </a:r>
            <a:r>
              <a:rPr lang="ru-RU" sz="1350" dirty="0">
                <a:latin typeface="Arial" panose="020B0604020202020204" pitchFamily="34" charset="0"/>
                <a:cs typeface="Arial" panose="020B0604020202020204" pitchFamily="34" charset="0"/>
              </a:rPr>
              <a:t>следует отдохнуть, куда-нибудь съездить, переменить обстановку, получить новые впечатления.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Если </a:t>
            </a:r>
            <a:r>
              <a:rPr lang="ru-RU" sz="1350" dirty="0">
                <a:latin typeface="Arial" panose="020B0604020202020204" pitchFamily="34" charset="0"/>
                <a:cs typeface="Arial" panose="020B0604020202020204" pitchFamily="34" charset="0"/>
              </a:rPr>
              <a:t>вы ЯРКО ОБОЗНАЧИЛИ КНОПКУ ЗВОНКА НА БУДИЛЬНИКЕ, то </a:t>
            </a:r>
            <a:r>
              <a:rPr lang="ru-RU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это значит</a:t>
            </a:r>
            <a:r>
              <a:rPr lang="ru-RU" sz="1350" dirty="0">
                <a:latin typeface="Arial" panose="020B0604020202020204" pitchFamily="34" charset="0"/>
                <a:cs typeface="Arial" panose="020B0604020202020204" pitchFamily="34" charset="0"/>
              </a:rPr>
              <a:t>, что вы нуждаетесь в смене деятельности, вам просто </a:t>
            </a:r>
            <a:r>
              <a:rPr lang="ru-RU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неинтересно заниматься </a:t>
            </a:r>
            <a:r>
              <a:rPr lang="ru-RU" sz="1350" dirty="0">
                <a:latin typeface="Arial" panose="020B0604020202020204" pitchFamily="34" charset="0"/>
                <a:cs typeface="Arial" panose="020B0604020202020204" pitchFamily="34" charset="0"/>
              </a:rPr>
              <a:t>тем делом, которым вы занимаетесь в настоящее время. </a:t>
            </a:r>
            <a:r>
              <a:rPr lang="ru-RU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Для «</a:t>
            </a:r>
            <a:r>
              <a:rPr lang="ru-RU" sz="1350" dirty="0">
                <a:latin typeface="Arial" panose="020B0604020202020204" pitchFamily="34" charset="0"/>
                <a:cs typeface="Arial" panose="020B0604020202020204" pitchFamily="34" charset="0"/>
              </a:rPr>
              <a:t>подзарядки» вам достаточно найти работу по душе.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Если </a:t>
            </a:r>
            <a:r>
              <a:rPr lang="ru-RU" sz="1350" dirty="0">
                <a:latin typeface="Arial" panose="020B0604020202020204" pitchFamily="34" charset="0"/>
                <a:cs typeface="Arial" panose="020B0604020202020204" pitchFamily="34" charset="0"/>
              </a:rPr>
              <a:t>вы РЕЗКО ВЫДЕЛИЛИ КОРПУС БУДИЛЬНИКА, то это говорит о том, что вы обычно «подзаряжаетесь» в обществе, во время общения с </a:t>
            </a:r>
            <a:r>
              <a:rPr lang="ru-RU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другими людьми</a:t>
            </a:r>
            <a:r>
              <a:rPr lang="ru-RU" sz="1350" dirty="0">
                <a:latin typeface="Arial" panose="020B0604020202020204" pitchFamily="34" charset="0"/>
                <a:cs typeface="Arial" panose="020B0604020202020204" pitchFamily="34" charset="0"/>
              </a:rPr>
              <a:t>. Если при этом вы тщательно вырисовали ФОН, то </a:t>
            </a:r>
            <a:r>
              <a:rPr lang="ru-RU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можно предположить</a:t>
            </a:r>
            <a:r>
              <a:rPr lang="ru-RU" sz="1350" dirty="0">
                <a:latin typeface="Arial" panose="020B0604020202020204" pitchFamily="34" charset="0"/>
                <a:cs typeface="Arial" panose="020B0604020202020204" pitchFamily="34" charset="0"/>
              </a:rPr>
              <a:t>, что вы энергетический вампир.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Если </a:t>
            </a:r>
            <a:r>
              <a:rPr lang="ru-RU" sz="1350" dirty="0">
                <a:latin typeface="Arial" panose="020B0604020202020204" pitchFamily="34" charset="0"/>
                <a:cs typeface="Arial" panose="020B0604020202020204" pitchFamily="34" charset="0"/>
              </a:rPr>
              <a:t>вы уделили особое внимание ПОДСТАВКЕ, то это значит, что вы </a:t>
            </a:r>
            <a:r>
              <a:rPr lang="ru-RU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можете «</a:t>
            </a:r>
            <a:r>
              <a:rPr lang="ru-RU" sz="1350" dirty="0">
                <a:latin typeface="Arial" panose="020B0604020202020204" pitchFamily="34" charset="0"/>
                <a:cs typeface="Arial" panose="020B0604020202020204" pitchFamily="34" charset="0"/>
              </a:rPr>
              <a:t>подзарядиться» на природе, вам стоит поехать в лес, на реку, на дачу и </a:t>
            </a:r>
            <a:r>
              <a:rPr lang="ru-RU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пару дней </a:t>
            </a:r>
            <a:r>
              <a:rPr lang="ru-RU" sz="1350" dirty="0">
                <a:latin typeface="Arial" panose="020B0604020202020204" pitchFamily="34" charset="0"/>
                <a:cs typeface="Arial" panose="020B0604020202020204" pitchFamily="34" charset="0"/>
              </a:rPr>
              <a:t>отдохнуть от городской суеты, это пойдет вам на пользу.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1350" dirty="0"/>
          </a:p>
        </p:txBody>
      </p:sp>
    </p:spTree>
    <p:extLst>
      <p:ext uri="{BB962C8B-B14F-4D97-AF65-F5344CB8AC3E}">
        <p14:creationId xmlns:p14="http://schemas.microsoft.com/office/powerpoint/2010/main" val="41016239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/>
            <a:r>
              <a:rPr lang="ru-RU" b="1" dirty="0"/>
              <a:t>Упражнение «Лестница</a:t>
            </a:r>
            <a:r>
              <a:rPr lang="ru-RU" b="1" dirty="0" smtClean="0"/>
              <a:t>»</a:t>
            </a:r>
            <a:endParaRPr lang="ru-RU" dirty="0"/>
          </a:p>
        </p:txBody>
      </p:sp>
      <p:pic>
        <p:nvPicPr>
          <p:cNvPr id="4" name="Объект 3" descr="https://e.profkiosk.ru/service_tbn2/lnjdx8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100" y="1532426"/>
            <a:ext cx="5954620" cy="324329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447193" y="4775720"/>
            <a:ext cx="770792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- Вы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поднимаетесь вверх или опускаетесь вниз? </a:t>
            </a: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Устраивает ли Вас Ваше местоположение на лестнице? </a:t>
            </a: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- Что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мешает Вам находиться наверху? </a:t>
            </a: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- Вы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 силах устранить причины, которые мешают вам двигаться вверх? </a:t>
            </a:r>
          </a:p>
        </p:txBody>
      </p:sp>
    </p:spTree>
    <p:extLst>
      <p:ext uri="{BB962C8B-B14F-4D97-AF65-F5344CB8AC3E}">
        <p14:creationId xmlns:p14="http://schemas.microsoft.com/office/powerpoint/2010/main" val="22913796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ctr"/>
            <a:r>
              <a:rPr lang="ru-RU" b="1" dirty="0"/>
              <a:t>Диагностическое упражнение «Сферы жизни» – баланс «Брать – давать</a:t>
            </a:r>
            <a:r>
              <a:rPr lang="ru-RU" b="1" dirty="0" smtClean="0"/>
              <a:t>»</a:t>
            </a:r>
            <a:endParaRPr lang="ru-RU" dirty="0"/>
          </a:p>
        </p:txBody>
      </p:sp>
      <p:pic>
        <p:nvPicPr>
          <p:cNvPr id="4" name="Объект 3" descr="https://e.profkiosk.ru/service_tbn2/zpcjmx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1142" y="1825625"/>
            <a:ext cx="4729715" cy="43513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408166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/>
            <a:r>
              <a:rPr lang="ru-RU" b="1" dirty="0"/>
              <a:t>Письмо-благодарность от </a:t>
            </a:r>
            <a:r>
              <a:rPr lang="ru-RU" b="1" dirty="0" smtClean="0"/>
              <a:t>работы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Чем было полезно для вас это упражнение?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Как </a:t>
            </a:r>
            <a:r>
              <a:rPr lang="ru-RU" dirty="0"/>
              <a:t>бы вы могли продлить эффект заряда положительными эмоциями от </a:t>
            </a:r>
            <a:r>
              <a:rPr lang="ru-RU" dirty="0" smtClean="0"/>
              <a:t>благодарственного </a:t>
            </a:r>
            <a:r>
              <a:rPr lang="ru-RU" dirty="0"/>
              <a:t>письма?</a:t>
            </a:r>
          </a:p>
        </p:txBody>
      </p:sp>
      <p:pic>
        <p:nvPicPr>
          <p:cNvPr id="2050" name="Picture 2" descr="https://uprostim.com/wp-content/uploads/2021/05/image004-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9062" y="3260977"/>
            <a:ext cx="4306060" cy="3061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17063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92175"/>
          </a:xfrm>
          <a:ln w="9525">
            <a:solidFill>
              <a:schemeClr val="tx1"/>
            </a:solidFill>
          </a:ln>
        </p:spPr>
        <p:txBody>
          <a:bodyPr/>
          <a:lstStyle/>
          <a:p>
            <a:r>
              <a:rPr lang="ru-RU" dirty="0"/>
              <a:t>Чтобы избежать синдрома выгорания: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57300"/>
            <a:ext cx="10515600" cy="56007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Старайтесь рассчитывать силы, обдуманно распределять свои нагрузки.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Проще </a:t>
            </a:r>
            <a:r>
              <a:rPr lang="ru-RU" dirty="0"/>
              <a:t>относиться к конфликтам на работе. </a:t>
            </a:r>
            <a:endParaRPr lang="ru-RU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Не </a:t>
            </a:r>
            <a:r>
              <a:rPr lang="ru-RU" dirty="0"/>
              <a:t>пытайтесь всегда и во всем быть лучшими.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Находите </a:t>
            </a:r>
            <a:r>
              <a:rPr lang="ru-RU" dirty="0"/>
              <a:t>время для себя. Вы имеете право не только на рабочую, но и на частную жизнь.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Учитесь </a:t>
            </a:r>
            <a:r>
              <a:rPr lang="ru-RU" dirty="0"/>
              <a:t>трезво осмысливать события каждого дня. Можно сделать традицией вечерний пересмотр событий.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Если </a:t>
            </a:r>
            <a:r>
              <a:rPr lang="ru-RU" dirty="0"/>
              <a:t>вам очень хочется кому-то помочь или сделать за него его работу, задайте себе вопрос: так ли уж ему это нужно? А может, он справится сам?</a:t>
            </a:r>
          </a:p>
        </p:txBody>
      </p:sp>
    </p:spTree>
    <p:extLst>
      <p:ext uri="{BB962C8B-B14F-4D97-AF65-F5344CB8AC3E}">
        <p14:creationId xmlns:p14="http://schemas.microsoft.com/office/powerpoint/2010/main" val="20373307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691416"/>
            <a:ext cx="10515600" cy="548957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Будьте внимательны к себе: это поможет вам своевременно заметить первые симптомы усталости.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Любите </a:t>
            </a:r>
            <a:r>
              <a:rPr lang="ru-RU" dirty="0"/>
              <a:t>себя или, по крайней мере, старайтесь себе нравиться. </a:t>
            </a:r>
            <a:endParaRPr lang="ru-RU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Подбирайте </a:t>
            </a:r>
            <a:r>
              <a:rPr lang="ru-RU" dirty="0"/>
              <a:t>дело по себе: сообразно своим склонностям и возможностям. Это позволит вам обрести себя, поверить в свои силы.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Перестаньте </a:t>
            </a:r>
            <a:r>
              <a:rPr lang="ru-RU" dirty="0"/>
              <a:t>искать в работе счастье или спасение. Она – не убежище, а деятельность, которая хороша сама по себе.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Перестаньте </a:t>
            </a:r>
            <a:r>
              <a:rPr lang="ru-RU" dirty="0"/>
              <a:t>жить за других их жизнью. Живите своей. Не вместо людей, а вместе с ними.</a:t>
            </a:r>
          </a:p>
        </p:txBody>
      </p:sp>
    </p:spTree>
    <p:extLst>
      <p:ext uri="{BB962C8B-B14F-4D97-AF65-F5344CB8AC3E}">
        <p14:creationId xmlns:p14="http://schemas.microsoft.com/office/powerpoint/2010/main" val="14785211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77203"/>
            <a:ext cx="10515600" cy="971306"/>
          </a:xfrm>
        </p:spPr>
        <p:txBody>
          <a:bodyPr/>
          <a:lstStyle/>
          <a:p>
            <a:pPr algn="ctr"/>
            <a:r>
              <a:rPr lang="ru-RU" b="1" dirty="0"/>
              <a:t>НА РАБОТЕ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4785" y="1011115"/>
            <a:ext cx="10879015" cy="5785339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Все лишнее, что мешает работе (старые бумаги и т.д.), выбрасываете безжалостно;</a:t>
            </a:r>
          </a:p>
          <a:p>
            <a:r>
              <a:rPr lang="ru-RU" dirty="0" smtClean="0"/>
              <a:t>Время </a:t>
            </a:r>
            <a:r>
              <a:rPr lang="ru-RU" dirty="0"/>
              <a:t>от времени вытягивайте ноги, поводите головой из стороны в сторону, распрямите спину;</a:t>
            </a:r>
          </a:p>
          <a:p>
            <a:r>
              <a:rPr lang="ru-RU" dirty="0" smtClean="0"/>
              <a:t>После </a:t>
            </a:r>
            <a:r>
              <a:rPr lang="ru-RU" dirty="0"/>
              <a:t>окончания работы дайте себе пару минут, расслабьтесь и посидите с закрытыми глазами;</a:t>
            </a:r>
          </a:p>
          <a:p>
            <a:r>
              <a:rPr lang="ru-RU" dirty="0" smtClean="0"/>
              <a:t>Скажите </a:t>
            </a:r>
            <a:r>
              <a:rPr lang="ru-RU" dirty="0"/>
              <a:t>«нет», если вы действительно решили не брать дополнительную работу или не связывать </a:t>
            </a:r>
            <a:r>
              <a:rPr lang="ru-RU" dirty="0" smtClean="0"/>
              <a:t>себя дополнительными </a:t>
            </a:r>
            <a:r>
              <a:rPr lang="ru-RU" dirty="0"/>
              <a:t>обязательствами.</a:t>
            </a:r>
          </a:p>
          <a:p>
            <a:r>
              <a:rPr lang="ru-RU" dirty="0" smtClean="0"/>
              <a:t>В </a:t>
            </a:r>
            <a:r>
              <a:rPr lang="ru-RU" dirty="0"/>
              <a:t>стрессовых ситуациях эмоции выходят на первый план, а способность рационально </a:t>
            </a:r>
            <a:r>
              <a:rPr lang="ru-RU" dirty="0" smtClean="0"/>
              <a:t>мыслить уменьшается</a:t>
            </a:r>
            <a:r>
              <a:rPr lang="ru-RU" dirty="0"/>
              <a:t>. Важно: дать мозгу выполнить какую-нибудь конкретную мыслительную задачу, например</a:t>
            </a:r>
            <a:r>
              <a:rPr lang="ru-RU" dirty="0" smtClean="0"/>
              <a:t>, вспомнить </a:t>
            </a:r>
            <a:r>
              <a:rPr lang="ru-RU" dirty="0"/>
              <a:t>пять имен женщин на букву «А», посчитать, сколько человек в комнате одеты в брюки.</a:t>
            </a:r>
          </a:p>
          <a:p>
            <a:r>
              <a:rPr lang="ru-RU" dirty="0"/>
              <a:t>ГЛАВНОЕ, занять мозг четко поставленной задачей, с которой можно справиться, но она </a:t>
            </a:r>
            <a:r>
              <a:rPr lang="ru-RU" dirty="0" smtClean="0"/>
              <a:t>требует определенных </a:t>
            </a:r>
            <a:r>
              <a:rPr lang="ru-RU" dirty="0"/>
              <a:t>мыслительных усилий.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Помните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: работа – всего лишь часть жизни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!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8259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18552"/>
          </a:xfrm>
        </p:spPr>
        <p:txBody>
          <a:bodyPr/>
          <a:lstStyle/>
          <a:p>
            <a:pPr algn="ctr"/>
            <a:r>
              <a:rPr lang="ru-RU" b="1" dirty="0"/>
              <a:t>ДОМА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04546"/>
            <a:ext cx="10515600" cy="5095509"/>
          </a:xfrm>
        </p:spPr>
        <p:txBody>
          <a:bodyPr>
            <a:normAutofit lnSpcReduction="10000"/>
          </a:bodyPr>
          <a:lstStyle/>
          <a:p>
            <a:r>
              <a:rPr lang="ru-RU" dirty="0"/>
              <a:t>Сходите в кино на ваш любимый фильм</a:t>
            </a:r>
          </a:p>
          <a:p>
            <a:r>
              <a:rPr lang="ru-RU" dirty="0" smtClean="0"/>
              <a:t>Сделайте </a:t>
            </a:r>
            <a:r>
              <a:rPr lang="ru-RU" dirty="0"/>
              <a:t>себе какой-нибудь подарок</a:t>
            </a:r>
          </a:p>
          <a:p>
            <a:r>
              <a:rPr lang="ru-RU" dirty="0" smtClean="0"/>
              <a:t>Побывайте </a:t>
            </a:r>
            <a:r>
              <a:rPr lang="ru-RU" dirty="0"/>
              <a:t>у парикмахера</a:t>
            </a:r>
          </a:p>
          <a:p>
            <a:r>
              <a:rPr lang="ru-RU" dirty="0" smtClean="0"/>
              <a:t>Встаньте </a:t>
            </a:r>
            <a:r>
              <a:rPr lang="ru-RU" dirty="0"/>
              <a:t>утром пораньше, </a:t>
            </a:r>
            <a:r>
              <a:rPr lang="ru-RU" dirty="0" smtClean="0"/>
              <a:t>прогуляйтесь и </a:t>
            </a:r>
            <a:r>
              <a:rPr lang="ru-RU" dirty="0"/>
              <a:t>хорошенько позавтракайте</a:t>
            </a:r>
          </a:p>
          <a:p>
            <a:r>
              <a:rPr lang="ru-RU" dirty="0" smtClean="0"/>
              <a:t>Не </a:t>
            </a:r>
            <a:r>
              <a:rPr lang="ru-RU" dirty="0"/>
              <a:t>ходите в магазины в часы пик</a:t>
            </a:r>
          </a:p>
          <a:p>
            <a:r>
              <a:rPr lang="ru-RU" dirty="0" smtClean="0"/>
              <a:t>Купите </a:t>
            </a:r>
            <a:r>
              <a:rPr lang="ru-RU" dirty="0"/>
              <a:t>сами себе букетик цветов</a:t>
            </a:r>
          </a:p>
          <a:p>
            <a:r>
              <a:rPr lang="ru-RU" dirty="0" smtClean="0"/>
              <a:t>Поговорите </a:t>
            </a:r>
            <a:r>
              <a:rPr lang="ru-RU" dirty="0"/>
              <a:t>о своих проблемах с кем-нибудь их близких</a:t>
            </a:r>
          </a:p>
          <a:p>
            <a:r>
              <a:rPr lang="ru-RU" dirty="0" smtClean="0"/>
              <a:t>Разнообразие </a:t>
            </a:r>
            <a:r>
              <a:rPr lang="ru-RU" dirty="0"/>
              <a:t>любимых занятий делится на три группы</a:t>
            </a:r>
            <a:r>
              <a:rPr lang="ru-RU" dirty="0" smtClean="0"/>
              <a:t>: </a:t>
            </a:r>
            <a:r>
              <a:rPr lang="ru-RU" b="1" dirty="0" smtClean="0"/>
              <a:t>делаю</a:t>
            </a:r>
            <a:r>
              <a:rPr lang="ru-RU" dirty="0"/>
              <a:t>, </a:t>
            </a:r>
            <a:r>
              <a:rPr lang="ru-RU" b="1" dirty="0"/>
              <a:t>собираю</a:t>
            </a:r>
            <a:r>
              <a:rPr lang="ru-RU" dirty="0"/>
              <a:t>, </a:t>
            </a:r>
            <a:r>
              <a:rPr lang="ru-RU" b="1" dirty="0"/>
              <a:t>забочусь</a:t>
            </a:r>
            <a:r>
              <a:rPr lang="ru-RU" dirty="0"/>
              <a:t>. Хобби благоприятствует </a:t>
            </a:r>
            <a:r>
              <a:rPr lang="ru-RU" dirty="0" smtClean="0"/>
              <a:t>хорошему самочувствию</a:t>
            </a:r>
            <a:r>
              <a:rPr lang="ru-RU" dirty="0"/>
              <a:t>, создает настроение, ощущение надежности и уверенности </a:t>
            </a:r>
            <a:r>
              <a:rPr lang="ru-RU" dirty="0" smtClean="0"/>
              <a:t>в завтрашнем </a:t>
            </a:r>
            <a:r>
              <a:rPr lang="ru-RU" dirty="0"/>
              <a:t>дне.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63964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Рефрейминг или техника позитивного мышления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29862"/>
            <a:ext cx="10515600" cy="5266592"/>
          </a:xfrm>
        </p:spPr>
        <p:txBody>
          <a:bodyPr>
            <a:normAutofit/>
          </a:bodyPr>
          <a:lstStyle/>
          <a:p>
            <a:r>
              <a:rPr lang="ru-RU" dirty="0"/>
              <a:t>Суть его заключается в том, что во всем есть свои </a:t>
            </a:r>
            <a:r>
              <a:rPr lang="ru-RU" dirty="0" smtClean="0"/>
              <a:t>положительные моменты</a:t>
            </a:r>
            <a:r>
              <a:rPr lang="ru-RU" dirty="0"/>
              <a:t>, нужно только уметь их увидеть и воспользоваться ими.</a:t>
            </a:r>
          </a:p>
          <a:p>
            <a:r>
              <a:rPr lang="ru-RU" dirty="0"/>
              <a:t>Возьмите себе за правило всякий раз, </a:t>
            </a:r>
            <a:r>
              <a:rPr lang="ru-RU" dirty="0" smtClean="0"/>
              <a:t>когда происходит </a:t>
            </a:r>
            <a:r>
              <a:rPr lang="ru-RU" dirty="0"/>
              <a:t>что-то негативное, проводить рефрейминг</a:t>
            </a:r>
            <a:r>
              <a:rPr lang="ru-RU" dirty="0" smtClean="0"/>
              <a:t>: постарайтесь </a:t>
            </a:r>
            <a:r>
              <a:rPr lang="ru-RU" dirty="0"/>
              <a:t>найти три позитивных последствия, </a:t>
            </a:r>
            <a:r>
              <a:rPr lang="ru-RU" dirty="0" smtClean="0"/>
              <a:t>которые можно </a:t>
            </a:r>
            <a:r>
              <a:rPr lang="ru-RU" dirty="0"/>
              <a:t>извлечь из данной неприятности.</a:t>
            </a:r>
          </a:p>
          <a:p>
            <a:r>
              <a:rPr lang="ru-RU" dirty="0"/>
              <a:t>Вспомните ситуацию из своей жизни, которая вас сильно расстроила.</a:t>
            </a:r>
          </a:p>
          <a:p>
            <a:r>
              <a:rPr lang="ru-RU" dirty="0"/>
              <a:t>Проведите рефрейминг (используем слово «</a:t>
            </a:r>
            <a:r>
              <a:rPr lang="ru-RU" dirty="0" smtClean="0"/>
              <a:t>зато…»)</a:t>
            </a:r>
          </a:p>
          <a:p>
            <a:r>
              <a:rPr lang="ru-RU" dirty="0"/>
              <a:t>Например, «я устаю от выполнения больших объемов работы, зато я получаю разнообразный опыт работы и повышаю свою профессиональную компетентность».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131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B14D46C-1D23-8547-BB33-F0756F8892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78952"/>
            <a:ext cx="10515600" cy="1325563"/>
          </a:xfrm>
        </p:spPr>
        <p:txBody>
          <a:bodyPr>
            <a:normAutofit/>
          </a:bodyPr>
          <a:lstStyle/>
          <a:p>
            <a:r>
              <a:rPr lang="ru-RU" sz="3600" dirty="0">
                <a:latin typeface="Arial" panose="020B0604020202020204" pitchFamily="34" charset="0"/>
                <a:ea typeface="inpin heiti"/>
                <a:cs typeface="Arial" panose="020B0604020202020204" pitchFamily="34" charset="0"/>
              </a:rPr>
              <a:t>В 1974 году психиатр Дж. </a:t>
            </a:r>
            <a:r>
              <a:rPr lang="ru-RU" sz="3600" dirty="0" err="1">
                <a:latin typeface="Arial" panose="020B0604020202020204" pitchFamily="34" charset="0"/>
                <a:ea typeface="inpin heiti"/>
                <a:cs typeface="Arial" panose="020B0604020202020204" pitchFamily="34" charset="0"/>
              </a:rPr>
              <a:t>Фрейденберг</a:t>
            </a:r>
            <a:r>
              <a:rPr lang="ru-RU" sz="3600" dirty="0">
                <a:latin typeface="Arial" panose="020B0604020202020204" pitchFamily="34" charset="0"/>
                <a:ea typeface="inpin heiti"/>
                <a:cs typeface="Arial" panose="020B0604020202020204" pitchFamily="34" charset="0"/>
              </a:rPr>
              <a:t> впервые описал симптомы «выгорания» в своих трудах. </a:t>
            </a:r>
            <a:endParaRPr lang="x-none" sz="3600" dirty="0">
              <a:latin typeface="Arial" panose="020B0604020202020204" pitchFamily="34" charset="0"/>
              <a:ea typeface="inpin heiti"/>
              <a:cs typeface="Arial" panose="020B0604020202020204" pitchFamily="34" charset="0"/>
            </a:endParaRPr>
          </a:p>
        </p:txBody>
      </p:sp>
      <p:grpSp>
        <p:nvGrpSpPr>
          <p:cNvPr id="4" name="组合 1">
            <a:extLst>
              <a:ext uri="{FF2B5EF4-FFF2-40B4-BE49-F238E27FC236}">
                <a16:creationId xmlns:a16="http://schemas.microsoft.com/office/drawing/2014/main" xmlns="" id="{2CF13DF9-9D71-FE42-AF70-897C1C1DDA1C}"/>
              </a:ext>
            </a:extLst>
          </p:cNvPr>
          <p:cNvGrpSpPr/>
          <p:nvPr/>
        </p:nvGrpSpPr>
        <p:grpSpPr>
          <a:xfrm>
            <a:off x="5186310" y="1734460"/>
            <a:ext cx="1819380" cy="3776112"/>
            <a:chOff x="4923304" y="1684213"/>
            <a:chExt cx="2229277" cy="4626854"/>
          </a:xfrm>
        </p:grpSpPr>
        <p:sp>
          <p:nvSpPr>
            <p:cNvPr id="5" name="Freeform 4" descr="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">
              <a:extLst>
                <a:ext uri="{FF2B5EF4-FFF2-40B4-BE49-F238E27FC236}">
                  <a16:creationId xmlns:a16="http://schemas.microsoft.com/office/drawing/2014/main" xmlns="" id="{71CEFFB3-47C7-9F42-940E-4532F34282FE}"/>
                </a:ext>
              </a:extLst>
            </p:cNvPr>
            <p:cNvSpPr/>
            <p:nvPr/>
          </p:nvSpPr>
          <p:spPr>
            <a:xfrm>
              <a:off x="5793154" y="2315778"/>
              <a:ext cx="973591" cy="486745"/>
            </a:xfrm>
            <a:custGeom>
              <a:avLst/>
              <a:gdLst>
                <a:gd name="connsiteX0" fmla="*/ 0 w 973591"/>
                <a:gd name="connsiteY0" fmla="*/ 0 h 486745"/>
                <a:gd name="connsiteX1" fmla="*/ 973591 w 973591"/>
                <a:gd name="connsiteY1" fmla="*/ 0 h 486745"/>
                <a:gd name="connsiteX2" fmla="*/ 973591 w 973591"/>
                <a:gd name="connsiteY2" fmla="*/ 486745 h 486745"/>
                <a:gd name="connsiteX3" fmla="*/ 0 w 973591"/>
                <a:gd name="connsiteY3" fmla="*/ 486745 h 486745"/>
                <a:gd name="connsiteX4" fmla="*/ 0 w 973591"/>
                <a:gd name="connsiteY4" fmla="*/ 0 h 48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3591" h="486745">
                  <a:moveTo>
                    <a:pt x="0" y="0"/>
                  </a:moveTo>
                  <a:lnTo>
                    <a:pt x="973591" y="0"/>
                  </a:lnTo>
                  <a:lnTo>
                    <a:pt x="973591" y="486745"/>
                  </a:lnTo>
                  <a:lnTo>
                    <a:pt x="0" y="48674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685" tIns="19685" rIns="19685" bIns="19685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100" b="1" kern="1200" dirty="0">
                  <a:solidFill>
                    <a:srgbClr val="595959">
                      <a:hueOff val="0"/>
                      <a:satOff val="0"/>
                      <a:lumOff val="0"/>
                      <a:alphaOff val="0"/>
                    </a:srgbClr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rPr>
                <a:t> </a:t>
              </a:r>
            </a:p>
          </p:txBody>
        </p:sp>
        <p:sp>
          <p:nvSpPr>
            <p:cNvPr id="6" name="Freeform 5" descr="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">
              <a:extLst>
                <a:ext uri="{FF2B5EF4-FFF2-40B4-BE49-F238E27FC236}">
                  <a16:creationId xmlns:a16="http://schemas.microsoft.com/office/drawing/2014/main" xmlns="" id="{4923B1A9-4BDE-6945-AA3B-2466172733B1}"/>
                </a:ext>
              </a:extLst>
            </p:cNvPr>
            <p:cNvSpPr/>
            <p:nvPr/>
          </p:nvSpPr>
          <p:spPr>
            <a:xfrm>
              <a:off x="5306522" y="3320269"/>
              <a:ext cx="973591" cy="486745"/>
            </a:xfrm>
            <a:custGeom>
              <a:avLst/>
              <a:gdLst>
                <a:gd name="connsiteX0" fmla="*/ 0 w 973591"/>
                <a:gd name="connsiteY0" fmla="*/ 0 h 486745"/>
                <a:gd name="connsiteX1" fmla="*/ 973591 w 973591"/>
                <a:gd name="connsiteY1" fmla="*/ 0 h 486745"/>
                <a:gd name="connsiteX2" fmla="*/ 973591 w 973591"/>
                <a:gd name="connsiteY2" fmla="*/ 486745 h 486745"/>
                <a:gd name="connsiteX3" fmla="*/ 0 w 973591"/>
                <a:gd name="connsiteY3" fmla="*/ 486745 h 486745"/>
                <a:gd name="connsiteX4" fmla="*/ 0 w 973591"/>
                <a:gd name="connsiteY4" fmla="*/ 0 h 48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3591" h="486745">
                  <a:moveTo>
                    <a:pt x="0" y="0"/>
                  </a:moveTo>
                  <a:lnTo>
                    <a:pt x="973591" y="0"/>
                  </a:lnTo>
                  <a:lnTo>
                    <a:pt x="973591" y="486745"/>
                  </a:lnTo>
                  <a:lnTo>
                    <a:pt x="0" y="48674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685" tIns="19685" rIns="19685" bIns="19685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100" b="1" kern="1200" dirty="0">
                  <a:solidFill>
                    <a:srgbClr val="595959">
                      <a:hueOff val="0"/>
                      <a:satOff val="0"/>
                      <a:lumOff val="0"/>
                      <a:alphaOff val="0"/>
                    </a:srgbClr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rPr>
                <a:t> </a:t>
              </a:r>
            </a:p>
          </p:txBody>
        </p:sp>
        <p:sp>
          <p:nvSpPr>
            <p:cNvPr id="7" name="Freeform 6" descr="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">
              <a:extLst>
                <a:ext uri="{FF2B5EF4-FFF2-40B4-BE49-F238E27FC236}">
                  <a16:creationId xmlns:a16="http://schemas.microsoft.com/office/drawing/2014/main" xmlns="" id="{EC874660-1513-6B4C-A80F-AD05AC09EF91}"/>
                </a:ext>
              </a:extLst>
            </p:cNvPr>
            <p:cNvSpPr/>
            <p:nvPr/>
          </p:nvSpPr>
          <p:spPr>
            <a:xfrm>
              <a:off x="5793154" y="4299283"/>
              <a:ext cx="973591" cy="486745"/>
            </a:xfrm>
            <a:custGeom>
              <a:avLst/>
              <a:gdLst>
                <a:gd name="connsiteX0" fmla="*/ 0 w 973591"/>
                <a:gd name="connsiteY0" fmla="*/ 0 h 486745"/>
                <a:gd name="connsiteX1" fmla="*/ 973591 w 973591"/>
                <a:gd name="connsiteY1" fmla="*/ 0 h 486745"/>
                <a:gd name="connsiteX2" fmla="*/ 973591 w 973591"/>
                <a:gd name="connsiteY2" fmla="*/ 486745 h 486745"/>
                <a:gd name="connsiteX3" fmla="*/ 0 w 973591"/>
                <a:gd name="connsiteY3" fmla="*/ 486745 h 486745"/>
                <a:gd name="connsiteX4" fmla="*/ 0 w 973591"/>
                <a:gd name="connsiteY4" fmla="*/ 0 h 48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3591" h="486745">
                  <a:moveTo>
                    <a:pt x="0" y="0"/>
                  </a:moveTo>
                  <a:lnTo>
                    <a:pt x="973591" y="0"/>
                  </a:lnTo>
                  <a:lnTo>
                    <a:pt x="973591" y="486745"/>
                  </a:lnTo>
                  <a:lnTo>
                    <a:pt x="0" y="48674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685" tIns="19685" rIns="19685" bIns="19685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100" b="1" kern="1200">
                <a:solidFill>
                  <a:srgbClr val="595959">
                    <a:hueOff val="0"/>
                    <a:satOff val="0"/>
                    <a:lumOff val="0"/>
                    <a:alphaOff val="0"/>
                  </a:srgb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8" name="Freeform 7" descr="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">
              <a:extLst>
                <a:ext uri="{FF2B5EF4-FFF2-40B4-BE49-F238E27FC236}">
                  <a16:creationId xmlns:a16="http://schemas.microsoft.com/office/drawing/2014/main" xmlns="" id="{3508B5E7-F1C4-5840-B4ED-8A32086E06B6}"/>
                </a:ext>
              </a:extLst>
            </p:cNvPr>
            <p:cNvSpPr/>
            <p:nvPr/>
          </p:nvSpPr>
          <p:spPr>
            <a:xfrm>
              <a:off x="5306522" y="5329250"/>
              <a:ext cx="973591" cy="486745"/>
            </a:xfrm>
            <a:custGeom>
              <a:avLst/>
              <a:gdLst>
                <a:gd name="connsiteX0" fmla="*/ 0 w 973591"/>
                <a:gd name="connsiteY0" fmla="*/ 0 h 486745"/>
                <a:gd name="connsiteX1" fmla="*/ 973591 w 973591"/>
                <a:gd name="connsiteY1" fmla="*/ 0 h 486745"/>
                <a:gd name="connsiteX2" fmla="*/ 973591 w 973591"/>
                <a:gd name="connsiteY2" fmla="*/ 486745 h 486745"/>
                <a:gd name="connsiteX3" fmla="*/ 0 w 973591"/>
                <a:gd name="connsiteY3" fmla="*/ 486745 h 486745"/>
                <a:gd name="connsiteX4" fmla="*/ 0 w 973591"/>
                <a:gd name="connsiteY4" fmla="*/ 0 h 48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3591" h="486745">
                  <a:moveTo>
                    <a:pt x="0" y="0"/>
                  </a:moveTo>
                  <a:lnTo>
                    <a:pt x="973591" y="0"/>
                  </a:lnTo>
                  <a:lnTo>
                    <a:pt x="973591" y="486745"/>
                  </a:lnTo>
                  <a:lnTo>
                    <a:pt x="0" y="48674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685" tIns="19685" rIns="19685" bIns="19685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100" b="1" kern="1200" dirty="0">
                  <a:solidFill>
                    <a:srgbClr val="595959">
                      <a:hueOff val="0"/>
                      <a:satOff val="0"/>
                      <a:lumOff val="0"/>
                      <a:alphaOff val="0"/>
                    </a:srgbClr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rPr>
                <a:t> </a:t>
              </a:r>
            </a:p>
          </p:txBody>
        </p:sp>
        <p:grpSp>
          <p:nvGrpSpPr>
            <p:cNvPr id="9" name="Group 8" descr="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">
              <a:extLst>
                <a:ext uri="{FF2B5EF4-FFF2-40B4-BE49-F238E27FC236}">
                  <a16:creationId xmlns:a16="http://schemas.microsoft.com/office/drawing/2014/main" xmlns="" id="{6078E9E7-6F42-AA41-B27E-49151C597E61}"/>
                </a:ext>
              </a:extLst>
            </p:cNvPr>
            <p:cNvGrpSpPr/>
            <p:nvPr/>
          </p:nvGrpSpPr>
          <p:grpSpPr>
            <a:xfrm>
              <a:off x="5407972" y="3693193"/>
              <a:ext cx="1744609" cy="1744787"/>
              <a:chOff x="5466028" y="3573608"/>
              <a:chExt cx="1744609" cy="1744787"/>
            </a:xfrm>
          </p:grpSpPr>
          <p:sp>
            <p:nvSpPr>
              <p:cNvPr id="19" name="Circular Arrow 18">
                <a:extLst>
                  <a:ext uri="{FF2B5EF4-FFF2-40B4-BE49-F238E27FC236}">
                    <a16:creationId xmlns:a16="http://schemas.microsoft.com/office/drawing/2014/main" xmlns="" id="{5902EFAC-1100-0B4D-B407-081ABAE3A1BA}"/>
                  </a:ext>
                </a:extLst>
              </p:cNvPr>
              <p:cNvSpPr/>
              <p:nvPr/>
            </p:nvSpPr>
            <p:spPr>
              <a:xfrm>
                <a:off x="5466028" y="3573608"/>
                <a:ext cx="1744609" cy="1744787"/>
              </a:xfrm>
              <a:prstGeom prst="circularArrow">
                <a:avLst>
                  <a:gd name="adj1" fmla="val 10980"/>
                  <a:gd name="adj2" fmla="val 1142322"/>
                  <a:gd name="adj3" fmla="val 4500000"/>
                  <a:gd name="adj4" fmla="val 13500000"/>
                  <a:gd name="adj5" fmla="val 12500"/>
                </a:avLst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xmlns="" id="{071EED87-77EF-6F44-B9CE-7EA034B2AE80}"/>
                  </a:ext>
                </a:extLst>
              </p:cNvPr>
              <p:cNvSpPr/>
              <p:nvPr/>
            </p:nvSpPr>
            <p:spPr>
              <a:xfrm>
                <a:off x="6018081" y="4121528"/>
                <a:ext cx="584388" cy="584388"/>
              </a:xfrm>
              <a:prstGeom prst="ellipse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371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200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rPr>
                  <a:t>C</a:t>
                </a:r>
                <a:endParaRPr kumimoji="0" lang="en-US" sz="20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grpSp>
          <p:nvGrpSpPr>
            <p:cNvPr id="10" name="Group 9" descr="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">
              <a:extLst>
                <a:ext uri="{FF2B5EF4-FFF2-40B4-BE49-F238E27FC236}">
                  <a16:creationId xmlns:a16="http://schemas.microsoft.com/office/drawing/2014/main" xmlns="" id="{EC07C967-B5E6-C74E-AD2A-BD40C8779A11}"/>
                </a:ext>
              </a:extLst>
            </p:cNvPr>
            <p:cNvGrpSpPr/>
            <p:nvPr/>
          </p:nvGrpSpPr>
          <p:grpSpPr>
            <a:xfrm>
              <a:off x="5047662" y="4811504"/>
              <a:ext cx="1498839" cy="1499563"/>
              <a:chOff x="5105718" y="4691919"/>
              <a:chExt cx="1498839" cy="1499563"/>
            </a:xfrm>
          </p:grpSpPr>
          <p:sp>
            <p:nvSpPr>
              <p:cNvPr id="17" name="Block Arc 16">
                <a:extLst>
                  <a:ext uri="{FF2B5EF4-FFF2-40B4-BE49-F238E27FC236}">
                    <a16:creationId xmlns:a16="http://schemas.microsoft.com/office/drawing/2014/main" xmlns="" id="{08140BC7-A757-D249-BBA3-C76DDE88ECC3}"/>
                  </a:ext>
                </a:extLst>
              </p:cNvPr>
              <p:cNvSpPr/>
              <p:nvPr/>
            </p:nvSpPr>
            <p:spPr>
              <a:xfrm>
                <a:off x="5105718" y="4691919"/>
                <a:ext cx="1498839" cy="1499563"/>
              </a:xfrm>
              <a:prstGeom prst="blockArc">
                <a:avLst>
                  <a:gd name="adj1" fmla="val 0"/>
                  <a:gd name="adj2" fmla="val 18900000"/>
                  <a:gd name="adj3" fmla="val 12740"/>
                </a:avLst>
              </a:prstGeom>
              <a:solidFill>
                <a:schemeClr val="accent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xmlns="" id="{86143A44-E28B-A447-93A8-496C9D0434CE}"/>
                  </a:ext>
                </a:extLst>
              </p:cNvPr>
              <p:cNvSpPr/>
              <p:nvPr/>
            </p:nvSpPr>
            <p:spPr>
              <a:xfrm>
                <a:off x="5576543" y="5163711"/>
                <a:ext cx="584388" cy="584388"/>
              </a:xfrm>
              <a:prstGeom prst="ellipse">
                <a:avLst/>
              </a:prstGeom>
              <a:solidFill>
                <a:schemeClr val="accent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371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200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rPr>
                  <a:t>D</a:t>
                </a:r>
                <a:endParaRPr kumimoji="0" lang="en-US" sz="20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grpSp>
          <p:nvGrpSpPr>
            <p:cNvPr id="11" name="Group 10" descr="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">
              <a:extLst>
                <a:ext uri="{FF2B5EF4-FFF2-40B4-BE49-F238E27FC236}">
                  <a16:creationId xmlns:a16="http://schemas.microsoft.com/office/drawing/2014/main" xmlns="" id="{BF41C622-7D5B-1F47-A66C-11A27984D68B}"/>
                </a:ext>
              </a:extLst>
            </p:cNvPr>
            <p:cNvGrpSpPr/>
            <p:nvPr/>
          </p:nvGrpSpPr>
          <p:grpSpPr>
            <a:xfrm>
              <a:off x="4923304" y="2686852"/>
              <a:ext cx="1744609" cy="1744787"/>
              <a:chOff x="4981360" y="2567267"/>
              <a:chExt cx="1744609" cy="1744787"/>
            </a:xfrm>
          </p:grpSpPr>
          <p:sp>
            <p:nvSpPr>
              <p:cNvPr id="15" name="Shape 14">
                <a:extLst>
                  <a:ext uri="{FF2B5EF4-FFF2-40B4-BE49-F238E27FC236}">
                    <a16:creationId xmlns:a16="http://schemas.microsoft.com/office/drawing/2014/main" xmlns="" id="{E6D6344C-31DC-3946-8046-46F889444BA7}"/>
                  </a:ext>
                </a:extLst>
              </p:cNvPr>
              <p:cNvSpPr/>
              <p:nvPr/>
            </p:nvSpPr>
            <p:spPr>
              <a:xfrm>
                <a:off x="4981360" y="2567267"/>
                <a:ext cx="1744609" cy="1744787"/>
              </a:xfrm>
              <a:prstGeom prst="leftCircularArrow">
                <a:avLst>
                  <a:gd name="adj1" fmla="val 10980"/>
                  <a:gd name="adj2" fmla="val 1142322"/>
                  <a:gd name="adj3" fmla="val 6300000"/>
                  <a:gd name="adj4" fmla="val 18900000"/>
                  <a:gd name="adj5" fmla="val 12500"/>
                </a:avLst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xmlns="" id="{2BAE6471-CFF3-B945-8CF5-5C02EB1795E7}"/>
                  </a:ext>
                </a:extLst>
              </p:cNvPr>
              <p:cNvSpPr/>
              <p:nvPr/>
            </p:nvSpPr>
            <p:spPr>
              <a:xfrm>
                <a:off x="5576543" y="3163803"/>
                <a:ext cx="584388" cy="584388"/>
              </a:xfrm>
              <a:prstGeom prst="ellipse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371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200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rPr>
                  <a:t>B</a:t>
                </a:r>
                <a:endParaRPr kumimoji="0" lang="en-US" sz="20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grpSp>
          <p:nvGrpSpPr>
            <p:cNvPr id="12" name="Group 11" descr="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">
              <a:extLst>
                <a:ext uri="{FF2B5EF4-FFF2-40B4-BE49-F238E27FC236}">
                  <a16:creationId xmlns:a16="http://schemas.microsoft.com/office/drawing/2014/main" xmlns="" id="{163EDCB4-DCC1-3045-92AB-BF51E47552F4}"/>
                </a:ext>
              </a:extLst>
            </p:cNvPr>
            <p:cNvGrpSpPr/>
            <p:nvPr/>
          </p:nvGrpSpPr>
          <p:grpSpPr>
            <a:xfrm>
              <a:off x="5407972" y="1684213"/>
              <a:ext cx="1744609" cy="1744787"/>
              <a:chOff x="5466028" y="1564628"/>
              <a:chExt cx="1744609" cy="1744787"/>
            </a:xfrm>
          </p:grpSpPr>
          <p:sp>
            <p:nvSpPr>
              <p:cNvPr id="13" name="Circular Arrow 12">
                <a:extLst>
                  <a:ext uri="{FF2B5EF4-FFF2-40B4-BE49-F238E27FC236}">
                    <a16:creationId xmlns:a16="http://schemas.microsoft.com/office/drawing/2014/main" xmlns="" id="{83C2A2E4-05E2-EB4D-8DD5-4DC8E18C862B}"/>
                  </a:ext>
                </a:extLst>
              </p:cNvPr>
              <p:cNvSpPr/>
              <p:nvPr/>
            </p:nvSpPr>
            <p:spPr>
              <a:xfrm>
                <a:off x="5466028" y="1564628"/>
                <a:ext cx="1744609" cy="1744787"/>
              </a:xfrm>
              <a:prstGeom prst="circularArrow">
                <a:avLst>
                  <a:gd name="adj1" fmla="val 10980"/>
                  <a:gd name="adj2" fmla="val 1142322"/>
                  <a:gd name="adj3" fmla="val 4500000"/>
                  <a:gd name="adj4" fmla="val 10800000"/>
                  <a:gd name="adj5" fmla="val 12500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xmlns="" id="{C595AE00-7FD9-3E42-893F-83785B60F62B}"/>
                  </a:ext>
                </a:extLst>
              </p:cNvPr>
              <p:cNvSpPr/>
              <p:nvPr/>
            </p:nvSpPr>
            <p:spPr>
              <a:xfrm>
                <a:off x="6050547" y="2147096"/>
                <a:ext cx="584388" cy="584388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371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200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rPr>
                  <a:t>A</a:t>
                </a:r>
                <a:endParaRPr kumimoji="0" lang="en-US" sz="20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</p:grpSp>
      <p:grpSp>
        <p:nvGrpSpPr>
          <p:cNvPr id="21" name="组合 33">
            <a:extLst>
              <a:ext uri="{FF2B5EF4-FFF2-40B4-BE49-F238E27FC236}">
                <a16:creationId xmlns:a16="http://schemas.microsoft.com/office/drawing/2014/main" xmlns="" id="{AB3F148F-6E87-5B42-BA04-3BC69914313D}"/>
              </a:ext>
            </a:extLst>
          </p:cNvPr>
          <p:cNvGrpSpPr/>
          <p:nvPr/>
        </p:nvGrpSpPr>
        <p:grpSpPr>
          <a:xfrm>
            <a:off x="7150969" y="2128011"/>
            <a:ext cx="2717427" cy="442968"/>
            <a:chOff x="874711" y="3662375"/>
            <a:chExt cx="2717427" cy="442968"/>
          </a:xfrm>
        </p:grpSpPr>
        <p:sp>
          <p:nvSpPr>
            <p:cNvPr id="22" name="矩形 34">
              <a:extLst>
                <a:ext uri="{FF2B5EF4-FFF2-40B4-BE49-F238E27FC236}">
                  <a16:creationId xmlns:a16="http://schemas.microsoft.com/office/drawing/2014/main" xmlns="" id="{E89AE25D-A166-8C47-9C23-5F94FB141FA3}"/>
                </a:ext>
              </a:extLst>
            </p:cNvPr>
            <p:cNvSpPr/>
            <p:nvPr/>
          </p:nvSpPr>
          <p:spPr>
            <a:xfrm>
              <a:off x="874714" y="3800644"/>
              <a:ext cx="2717424" cy="30469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23" name="矩形 35">
              <a:extLst>
                <a:ext uri="{FF2B5EF4-FFF2-40B4-BE49-F238E27FC236}">
                  <a16:creationId xmlns:a16="http://schemas.microsoft.com/office/drawing/2014/main" xmlns="" id="{39A755D7-D049-4F44-8DD1-7C70AB604316}"/>
                </a:ext>
              </a:extLst>
            </p:cNvPr>
            <p:cNvSpPr/>
            <p:nvPr/>
          </p:nvSpPr>
          <p:spPr>
            <a:xfrm>
              <a:off x="874711" y="3662375"/>
              <a:ext cx="2717425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ru-RU" altLang="zh-CN" b="1" dirty="0" smtClean="0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rPr>
                <a:t>Нервное</a:t>
              </a:r>
              <a:r>
                <a:rPr lang="ru-RU" altLang="zh-CN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rPr>
                <a:t> </a:t>
              </a:r>
              <a:r>
                <a:rPr lang="ru-RU" altLang="zh-CN" b="1" dirty="0" smtClean="0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rPr>
                <a:t>истощение</a:t>
              </a:r>
              <a:endParaRPr lang="zh-CN" altLang="en-US" b="1" dirty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sp>
        <p:nvSpPr>
          <p:cNvPr id="33" name="矩形 35">
            <a:extLst>
              <a:ext uri="{FF2B5EF4-FFF2-40B4-BE49-F238E27FC236}">
                <a16:creationId xmlns:a16="http://schemas.microsoft.com/office/drawing/2014/main" xmlns="" id="{39A755D7-D049-4F44-8DD1-7C70AB604316}"/>
              </a:ext>
            </a:extLst>
          </p:cNvPr>
          <p:cNvSpPr/>
          <p:nvPr/>
        </p:nvSpPr>
        <p:spPr>
          <a:xfrm>
            <a:off x="2288121" y="2899497"/>
            <a:ext cx="2717425" cy="7571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ru-RU" altLang="zh-CN" b="1" dirty="0" smtClean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Утрата какой-либо мотивации</a:t>
            </a:r>
            <a:endParaRPr lang="zh-CN" altLang="en-US" b="1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5">
            <a:extLst>
              <a:ext uri="{FF2B5EF4-FFF2-40B4-BE49-F238E27FC236}">
                <a16:creationId xmlns:a16="http://schemas.microsoft.com/office/drawing/2014/main" xmlns="" id="{39A755D7-D049-4F44-8DD1-7C70AB604316}"/>
              </a:ext>
            </a:extLst>
          </p:cNvPr>
          <p:cNvSpPr/>
          <p:nvPr/>
        </p:nvSpPr>
        <p:spPr>
          <a:xfrm>
            <a:off x="7150968" y="3688754"/>
            <a:ext cx="3223955" cy="7571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ru-RU" altLang="zh-CN" b="1" dirty="0" smtClean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Снижение концентрации внимания</a:t>
            </a:r>
            <a:endParaRPr lang="zh-CN" altLang="en-US" b="1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5" name="矩形 35">
            <a:extLst>
              <a:ext uri="{FF2B5EF4-FFF2-40B4-BE49-F238E27FC236}">
                <a16:creationId xmlns:a16="http://schemas.microsoft.com/office/drawing/2014/main" xmlns="" id="{39A755D7-D049-4F44-8DD1-7C70AB604316}"/>
              </a:ext>
            </a:extLst>
          </p:cNvPr>
          <p:cNvSpPr/>
          <p:nvPr/>
        </p:nvSpPr>
        <p:spPr>
          <a:xfrm>
            <a:off x="2066193" y="4531680"/>
            <a:ext cx="2939354" cy="7571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ru-RU" altLang="zh-CN" b="1" dirty="0" smtClean="0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Апатия (безразличие, равнодушие)</a:t>
            </a:r>
            <a:endParaRPr lang="zh-CN" altLang="en-US" b="1" dirty="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511050" y="5510515"/>
            <a:ext cx="5231176" cy="646331"/>
          </a:xfrm>
          <a:prstGeom prst="rect">
            <a:avLst/>
          </a:prstGeom>
          <a:noFill/>
          <a:ln w="190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Синдром выгорания представляет собой </a:t>
            </a:r>
            <a:endParaRPr lang="ru-RU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защитную 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реакцию организма </a:t>
            </a:r>
          </a:p>
        </p:txBody>
      </p:sp>
    </p:spTree>
    <p:extLst>
      <p:ext uri="{BB962C8B-B14F-4D97-AF65-F5344CB8AC3E}">
        <p14:creationId xmlns:p14="http://schemas.microsoft.com/office/powerpoint/2010/main" val="3955805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8" name="Picture 6" descr="https://get.wallhere.com/photo/sunlight-trees-landscape-sunset-lake-water-nature-reflection-snow-winter-sunrise-ice-evening-morning-mist-frost-river-dusk-tree-autumn-leaf-weather-dawn-plant-season-rural-area-atmospheric-phenomenon-waterway-woody-plant-2227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65756" y="1693734"/>
            <a:ext cx="6575711" cy="34778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СПАСИБО ЗА ВНИМАНИЕ! </a:t>
            </a:r>
          </a:p>
          <a:p>
            <a:pPr algn="ctr"/>
            <a:endParaRPr lang="ru-RU" sz="4400" b="1" dirty="0">
              <a:solidFill>
                <a:schemeClr val="bg1"/>
              </a:solidFill>
            </a:endParaRPr>
          </a:p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Здоровья, </a:t>
            </a:r>
          </a:p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профессионального и </a:t>
            </a:r>
          </a:p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творческого долголетия! </a:t>
            </a:r>
            <a:endParaRPr lang="ru-RU" sz="4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25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EC9C45-5498-884F-B1E1-489210D4F9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Результаты исследования </a:t>
            </a:r>
            <a:r>
              <a:rPr lang="ru-RU" dirty="0"/>
              <a:t>ГАУ ДПО «СОИРО»</a:t>
            </a:r>
            <a:br>
              <a:rPr lang="ru-RU" dirty="0"/>
            </a:br>
            <a:endParaRPr lang="x-none" dirty="0"/>
          </a:p>
        </p:txBody>
      </p:sp>
      <p:grpSp>
        <p:nvGrpSpPr>
          <p:cNvPr id="63" name="组合 43">
            <a:extLst>
              <a:ext uri="{FF2B5EF4-FFF2-40B4-BE49-F238E27FC236}">
                <a16:creationId xmlns:a16="http://schemas.microsoft.com/office/drawing/2014/main" xmlns="" id="{B29E5567-C76F-3C45-8557-7FFE041FE30F}"/>
              </a:ext>
            </a:extLst>
          </p:cNvPr>
          <p:cNvGrpSpPr/>
          <p:nvPr/>
        </p:nvGrpSpPr>
        <p:grpSpPr>
          <a:xfrm>
            <a:off x="4679824" y="2313816"/>
            <a:ext cx="3329201" cy="3327668"/>
            <a:chOff x="3347856" y="1888809"/>
            <a:chExt cx="2663825" cy="2662237"/>
          </a:xfrm>
          <a:solidFill>
            <a:schemeClr val="bg1">
              <a:lumMod val="95000"/>
            </a:schemeClr>
          </a:solidFill>
        </p:grpSpPr>
        <p:sp>
          <p:nvSpPr>
            <p:cNvPr id="64" name="Freeform 9">
              <a:extLst>
                <a:ext uri="{FF2B5EF4-FFF2-40B4-BE49-F238E27FC236}">
                  <a16:creationId xmlns:a16="http://schemas.microsoft.com/office/drawing/2014/main" xmlns="" id="{81FDF239-07A1-0149-8D22-FD607EDC3A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7856" y="1888809"/>
              <a:ext cx="2663825" cy="2662237"/>
            </a:xfrm>
            <a:custGeom>
              <a:avLst/>
              <a:gdLst>
                <a:gd name="T0" fmla="*/ 0 w 986"/>
                <a:gd name="T1" fmla="*/ 817 h 986"/>
                <a:gd name="T2" fmla="*/ 75 w 986"/>
                <a:gd name="T3" fmla="*/ 741 h 986"/>
                <a:gd name="T4" fmla="*/ 741 w 986"/>
                <a:gd name="T5" fmla="*/ 741 h 986"/>
                <a:gd name="T6" fmla="*/ 741 w 986"/>
                <a:gd name="T7" fmla="*/ 75 h 986"/>
                <a:gd name="T8" fmla="*/ 817 w 986"/>
                <a:gd name="T9" fmla="*/ 0 h 986"/>
                <a:gd name="T10" fmla="*/ 986 w 986"/>
                <a:gd name="T11" fmla="*/ 408 h 986"/>
                <a:gd name="T12" fmla="*/ 817 w 986"/>
                <a:gd name="T13" fmla="*/ 817 h 986"/>
                <a:gd name="T14" fmla="*/ 408 w 986"/>
                <a:gd name="T15" fmla="*/ 986 h 986"/>
                <a:gd name="T16" fmla="*/ 0 w 986"/>
                <a:gd name="T17" fmla="*/ 817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6" h="986">
                  <a:moveTo>
                    <a:pt x="0" y="817"/>
                  </a:moveTo>
                  <a:cubicBezTo>
                    <a:pt x="75" y="741"/>
                    <a:pt x="75" y="741"/>
                    <a:pt x="75" y="741"/>
                  </a:cubicBezTo>
                  <a:cubicBezTo>
                    <a:pt x="259" y="925"/>
                    <a:pt x="558" y="925"/>
                    <a:pt x="741" y="741"/>
                  </a:cubicBezTo>
                  <a:cubicBezTo>
                    <a:pt x="925" y="558"/>
                    <a:pt x="925" y="259"/>
                    <a:pt x="741" y="75"/>
                  </a:cubicBezTo>
                  <a:cubicBezTo>
                    <a:pt x="817" y="0"/>
                    <a:pt x="817" y="0"/>
                    <a:pt x="817" y="0"/>
                  </a:cubicBezTo>
                  <a:cubicBezTo>
                    <a:pt x="926" y="109"/>
                    <a:pt x="986" y="254"/>
                    <a:pt x="986" y="408"/>
                  </a:cubicBezTo>
                  <a:cubicBezTo>
                    <a:pt x="986" y="563"/>
                    <a:pt x="926" y="708"/>
                    <a:pt x="817" y="817"/>
                  </a:cubicBezTo>
                  <a:cubicBezTo>
                    <a:pt x="708" y="926"/>
                    <a:pt x="563" y="986"/>
                    <a:pt x="408" y="986"/>
                  </a:cubicBezTo>
                  <a:cubicBezTo>
                    <a:pt x="254" y="986"/>
                    <a:pt x="109" y="926"/>
                    <a:pt x="0" y="8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65" name="TextBox 144">
              <a:extLst>
                <a:ext uri="{FF2B5EF4-FFF2-40B4-BE49-F238E27FC236}">
                  <a16:creationId xmlns:a16="http://schemas.microsoft.com/office/drawing/2014/main" xmlns="" id="{5E8D21F1-AD54-5249-BC42-0D5BA840E086}"/>
                </a:ext>
              </a:extLst>
            </p:cNvPr>
            <p:cNvSpPr txBox="1"/>
            <p:nvPr/>
          </p:nvSpPr>
          <p:spPr>
            <a:xfrm>
              <a:off x="5215273" y="3837624"/>
              <a:ext cx="311934" cy="3692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399" dirty="0">
                  <a:solidFill>
                    <a:schemeClr val="bg1">
                      <a:lumMod val="9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A</a:t>
              </a:r>
              <a:endParaRPr lang="zh-CN" altLang="en-US" sz="2399" dirty="0">
                <a:solidFill>
                  <a:schemeClr val="bg1">
                    <a:lumMod val="9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66" name="组合 46">
            <a:extLst>
              <a:ext uri="{FF2B5EF4-FFF2-40B4-BE49-F238E27FC236}">
                <a16:creationId xmlns:a16="http://schemas.microsoft.com/office/drawing/2014/main" xmlns="" id="{D47FDB68-2CCD-1C46-ACE8-73DAC7CC274B}"/>
              </a:ext>
            </a:extLst>
          </p:cNvPr>
          <p:cNvGrpSpPr/>
          <p:nvPr/>
        </p:nvGrpSpPr>
        <p:grpSpPr>
          <a:xfrm>
            <a:off x="4360392" y="1982444"/>
            <a:ext cx="2747881" cy="2748252"/>
            <a:chOff x="3092268" y="1623697"/>
            <a:chExt cx="2198688" cy="2198687"/>
          </a:xfrm>
          <a:solidFill>
            <a:schemeClr val="bg1">
              <a:lumMod val="95000"/>
            </a:schemeClr>
          </a:solidFill>
        </p:grpSpPr>
        <p:sp>
          <p:nvSpPr>
            <p:cNvPr id="67" name="Freeform 7">
              <a:extLst>
                <a:ext uri="{FF2B5EF4-FFF2-40B4-BE49-F238E27FC236}">
                  <a16:creationId xmlns:a16="http://schemas.microsoft.com/office/drawing/2014/main" xmlns="" id="{636CBEF0-F258-B746-9A2B-D1BEC9B8A6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2268" y="1623697"/>
              <a:ext cx="2198688" cy="2198687"/>
            </a:xfrm>
            <a:custGeom>
              <a:avLst/>
              <a:gdLst>
                <a:gd name="T0" fmla="*/ 174 w 814"/>
                <a:gd name="T1" fmla="*/ 814 h 814"/>
                <a:gd name="T2" fmla="*/ 179 w 814"/>
                <a:gd name="T3" fmla="*/ 179 h 814"/>
                <a:gd name="T4" fmla="*/ 814 w 814"/>
                <a:gd name="T5" fmla="*/ 174 h 814"/>
                <a:gd name="T6" fmla="*/ 739 w 814"/>
                <a:gd name="T7" fmla="*/ 249 h 814"/>
                <a:gd name="T8" fmla="*/ 255 w 814"/>
                <a:gd name="T9" fmla="*/ 255 h 814"/>
                <a:gd name="T10" fmla="*/ 250 w 814"/>
                <a:gd name="T11" fmla="*/ 738 h 814"/>
                <a:gd name="T12" fmla="*/ 174 w 814"/>
                <a:gd name="T13" fmla="*/ 814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4" h="814">
                  <a:moveTo>
                    <a:pt x="174" y="814"/>
                  </a:moveTo>
                  <a:cubicBezTo>
                    <a:pt x="0" y="640"/>
                    <a:pt x="3" y="355"/>
                    <a:pt x="179" y="179"/>
                  </a:cubicBezTo>
                  <a:cubicBezTo>
                    <a:pt x="356" y="2"/>
                    <a:pt x="641" y="0"/>
                    <a:pt x="814" y="174"/>
                  </a:cubicBezTo>
                  <a:cubicBezTo>
                    <a:pt x="739" y="249"/>
                    <a:pt x="739" y="249"/>
                    <a:pt x="739" y="249"/>
                  </a:cubicBezTo>
                  <a:cubicBezTo>
                    <a:pt x="607" y="117"/>
                    <a:pt x="390" y="120"/>
                    <a:pt x="255" y="255"/>
                  </a:cubicBezTo>
                  <a:cubicBezTo>
                    <a:pt x="120" y="389"/>
                    <a:pt x="118" y="606"/>
                    <a:pt x="250" y="738"/>
                  </a:cubicBezTo>
                  <a:lnTo>
                    <a:pt x="174" y="81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68" name="TextBox 152">
              <a:extLst>
                <a:ext uri="{FF2B5EF4-FFF2-40B4-BE49-F238E27FC236}">
                  <a16:creationId xmlns:a16="http://schemas.microsoft.com/office/drawing/2014/main" xmlns="" id="{77C7F141-8A3E-3A49-BB3B-C1AE4189C964}"/>
                </a:ext>
              </a:extLst>
            </p:cNvPr>
            <p:cNvSpPr txBox="1"/>
            <p:nvPr/>
          </p:nvSpPr>
          <p:spPr>
            <a:xfrm>
              <a:off x="3808197" y="1809956"/>
              <a:ext cx="327326" cy="3692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399" dirty="0">
                  <a:solidFill>
                    <a:schemeClr val="bg1">
                      <a:lumMod val="9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D</a:t>
              </a:r>
              <a:endParaRPr lang="zh-CN" altLang="en-US" sz="2399" dirty="0">
                <a:solidFill>
                  <a:schemeClr val="bg1">
                    <a:lumMod val="9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69" name="组合 49">
            <a:extLst>
              <a:ext uri="{FF2B5EF4-FFF2-40B4-BE49-F238E27FC236}">
                <a16:creationId xmlns:a16="http://schemas.microsoft.com/office/drawing/2014/main" xmlns="" id="{6295011B-D86F-7246-9606-05CFAC330370}"/>
              </a:ext>
            </a:extLst>
          </p:cNvPr>
          <p:cNvGrpSpPr/>
          <p:nvPr/>
        </p:nvGrpSpPr>
        <p:grpSpPr>
          <a:xfrm>
            <a:off x="5165907" y="2790051"/>
            <a:ext cx="1414613" cy="1414803"/>
            <a:chOff x="3736793" y="2269809"/>
            <a:chExt cx="1131888" cy="1131887"/>
          </a:xfrm>
          <a:solidFill>
            <a:schemeClr val="bg1">
              <a:lumMod val="95000"/>
            </a:schemeClr>
          </a:solidFill>
        </p:grpSpPr>
        <p:sp>
          <p:nvSpPr>
            <p:cNvPr id="70" name="Freeform 6">
              <a:extLst>
                <a:ext uri="{FF2B5EF4-FFF2-40B4-BE49-F238E27FC236}">
                  <a16:creationId xmlns:a16="http://schemas.microsoft.com/office/drawing/2014/main" xmlns="" id="{60DDDB96-D0E4-784E-BA45-7297C52B3F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6793" y="2269809"/>
              <a:ext cx="1131888" cy="1131887"/>
            </a:xfrm>
            <a:custGeom>
              <a:avLst/>
              <a:gdLst>
                <a:gd name="T0" fmla="*/ 91 w 419"/>
                <a:gd name="T1" fmla="*/ 419 h 419"/>
                <a:gd name="T2" fmla="*/ 91 w 419"/>
                <a:gd name="T3" fmla="*/ 91 h 419"/>
                <a:gd name="T4" fmla="*/ 419 w 419"/>
                <a:gd name="T5" fmla="*/ 91 h 419"/>
                <a:gd name="T6" fmla="*/ 344 w 419"/>
                <a:gd name="T7" fmla="*/ 166 h 419"/>
                <a:gd name="T8" fmla="*/ 167 w 419"/>
                <a:gd name="T9" fmla="*/ 166 h 419"/>
                <a:gd name="T10" fmla="*/ 167 w 419"/>
                <a:gd name="T11" fmla="*/ 343 h 419"/>
                <a:gd name="T12" fmla="*/ 91 w 419"/>
                <a:gd name="T13" fmla="*/ 41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9" h="419">
                  <a:moveTo>
                    <a:pt x="91" y="419"/>
                  </a:moveTo>
                  <a:cubicBezTo>
                    <a:pt x="0" y="329"/>
                    <a:pt x="0" y="181"/>
                    <a:pt x="91" y="91"/>
                  </a:cubicBezTo>
                  <a:cubicBezTo>
                    <a:pt x="181" y="0"/>
                    <a:pt x="329" y="0"/>
                    <a:pt x="419" y="91"/>
                  </a:cubicBezTo>
                  <a:cubicBezTo>
                    <a:pt x="344" y="166"/>
                    <a:pt x="344" y="166"/>
                    <a:pt x="344" y="166"/>
                  </a:cubicBezTo>
                  <a:cubicBezTo>
                    <a:pt x="295" y="117"/>
                    <a:pt x="215" y="117"/>
                    <a:pt x="167" y="166"/>
                  </a:cubicBezTo>
                  <a:cubicBezTo>
                    <a:pt x="118" y="215"/>
                    <a:pt x="118" y="295"/>
                    <a:pt x="167" y="343"/>
                  </a:cubicBezTo>
                  <a:lnTo>
                    <a:pt x="91" y="41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71" name="TextBox 150">
              <a:extLst>
                <a:ext uri="{FF2B5EF4-FFF2-40B4-BE49-F238E27FC236}">
                  <a16:creationId xmlns:a16="http://schemas.microsoft.com/office/drawing/2014/main" xmlns="" id="{AD9AF58B-7D31-7449-9000-D39005200554}"/>
                </a:ext>
              </a:extLst>
            </p:cNvPr>
            <p:cNvSpPr txBox="1"/>
            <p:nvPr/>
          </p:nvSpPr>
          <p:spPr>
            <a:xfrm>
              <a:off x="4013937" y="2370026"/>
              <a:ext cx="309369" cy="3692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399" dirty="0">
                  <a:solidFill>
                    <a:schemeClr val="bg1">
                      <a:lumMod val="9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C</a:t>
              </a:r>
              <a:endParaRPr lang="zh-CN" altLang="en-US" sz="2399" dirty="0">
                <a:solidFill>
                  <a:schemeClr val="bg1">
                    <a:lumMod val="9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72" name="组合 52">
            <a:extLst>
              <a:ext uri="{FF2B5EF4-FFF2-40B4-BE49-F238E27FC236}">
                <a16:creationId xmlns:a16="http://schemas.microsoft.com/office/drawing/2014/main" xmlns="" id="{B88FB5A1-CF00-6549-8A63-F8DA0F4A3C43}"/>
              </a:ext>
            </a:extLst>
          </p:cNvPr>
          <p:cNvGrpSpPr/>
          <p:nvPr/>
        </p:nvGrpSpPr>
        <p:grpSpPr>
          <a:xfrm>
            <a:off x="5304787" y="2905139"/>
            <a:ext cx="2065376" cy="2065653"/>
            <a:chOff x="3847918" y="2361884"/>
            <a:chExt cx="1652588" cy="1652587"/>
          </a:xfrm>
          <a:solidFill>
            <a:schemeClr val="bg1">
              <a:lumMod val="95000"/>
            </a:schemeClr>
          </a:solidFill>
        </p:grpSpPr>
        <p:sp>
          <p:nvSpPr>
            <p:cNvPr id="73" name="Freeform 8">
              <a:extLst>
                <a:ext uri="{FF2B5EF4-FFF2-40B4-BE49-F238E27FC236}">
                  <a16:creationId xmlns:a16="http://schemas.microsoft.com/office/drawing/2014/main" xmlns="" id="{49B92DD6-3A35-474A-8C02-2039D7ED2F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7918" y="2361884"/>
              <a:ext cx="1652588" cy="1652587"/>
            </a:xfrm>
            <a:custGeom>
              <a:avLst/>
              <a:gdLst>
                <a:gd name="T0" fmla="*/ 0 w 612"/>
                <a:gd name="T1" fmla="*/ 480 h 612"/>
                <a:gd name="T2" fmla="*/ 76 w 612"/>
                <a:gd name="T3" fmla="*/ 404 h 612"/>
                <a:gd name="T4" fmla="*/ 404 w 612"/>
                <a:gd name="T5" fmla="*/ 404 h 612"/>
                <a:gd name="T6" fmla="*/ 404 w 612"/>
                <a:gd name="T7" fmla="*/ 76 h 612"/>
                <a:gd name="T8" fmla="*/ 480 w 612"/>
                <a:gd name="T9" fmla="*/ 0 h 612"/>
                <a:gd name="T10" fmla="*/ 480 w 612"/>
                <a:gd name="T11" fmla="*/ 480 h 612"/>
                <a:gd name="T12" fmla="*/ 0 w 612"/>
                <a:gd name="T13" fmla="*/ 480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2" h="612">
                  <a:moveTo>
                    <a:pt x="0" y="480"/>
                  </a:moveTo>
                  <a:cubicBezTo>
                    <a:pt x="76" y="404"/>
                    <a:pt x="76" y="404"/>
                    <a:pt x="76" y="404"/>
                  </a:cubicBezTo>
                  <a:cubicBezTo>
                    <a:pt x="166" y="495"/>
                    <a:pt x="314" y="495"/>
                    <a:pt x="404" y="404"/>
                  </a:cubicBezTo>
                  <a:cubicBezTo>
                    <a:pt x="495" y="314"/>
                    <a:pt x="495" y="166"/>
                    <a:pt x="404" y="76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612" y="132"/>
                    <a:pt x="612" y="348"/>
                    <a:pt x="480" y="480"/>
                  </a:cubicBezTo>
                  <a:cubicBezTo>
                    <a:pt x="348" y="612"/>
                    <a:pt x="133" y="612"/>
                    <a:pt x="0" y="48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74" name="TextBox 147">
              <a:extLst>
                <a:ext uri="{FF2B5EF4-FFF2-40B4-BE49-F238E27FC236}">
                  <a16:creationId xmlns:a16="http://schemas.microsoft.com/office/drawing/2014/main" xmlns="" id="{9F7A1CE9-25D7-9A44-B20F-9FF9C53674AC}"/>
                </a:ext>
              </a:extLst>
            </p:cNvPr>
            <p:cNvSpPr txBox="1"/>
            <p:nvPr/>
          </p:nvSpPr>
          <p:spPr>
            <a:xfrm>
              <a:off x="5056570" y="2613663"/>
              <a:ext cx="292696" cy="3692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399" dirty="0">
                  <a:solidFill>
                    <a:schemeClr val="bg1">
                      <a:lumMod val="9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B</a:t>
              </a:r>
              <a:endParaRPr lang="zh-CN" altLang="en-US" sz="2399" dirty="0">
                <a:solidFill>
                  <a:schemeClr val="bg1">
                    <a:lumMod val="9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77" name="组合 57">
            <a:extLst>
              <a:ext uri="{FF2B5EF4-FFF2-40B4-BE49-F238E27FC236}">
                <a16:creationId xmlns:a16="http://schemas.microsoft.com/office/drawing/2014/main" xmlns="" id="{B5F4B809-DEC2-7C4A-BFD4-28E64DC16D4E}"/>
              </a:ext>
            </a:extLst>
          </p:cNvPr>
          <p:cNvGrpSpPr/>
          <p:nvPr/>
        </p:nvGrpSpPr>
        <p:grpSpPr>
          <a:xfrm rot="2700000">
            <a:off x="8322248" y="4123992"/>
            <a:ext cx="2645085" cy="1122667"/>
            <a:chOff x="6403403" y="1682338"/>
            <a:chExt cx="2116150" cy="898290"/>
          </a:xfrm>
        </p:grpSpPr>
        <p:sp>
          <p:nvSpPr>
            <p:cNvPr id="78" name="TextBox 110">
              <a:extLst>
                <a:ext uri="{FF2B5EF4-FFF2-40B4-BE49-F238E27FC236}">
                  <a16:creationId xmlns:a16="http://schemas.microsoft.com/office/drawing/2014/main" xmlns="" id="{A8A11F64-DF85-904E-AC63-52FFCA3E81CC}"/>
                </a:ext>
              </a:extLst>
            </p:cNvPr>
            <p:cNvSpPr txBox="1"/>
            <p:nvPr/>
          </p:nvSpPr>
          <p:spPr>
            <a:xfrm>
              <a:off x="6447908" y="1952655"/>
              <a:ext cx="2071645" cy="627973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>
              <a:defPPr>
                <a:defRPr lang="zh-CN"/>
              </a:defPPr>
              <a:lvl1pPr defTabSz="1219170">
                <a:spcBef>
                  <a:spcPct val="20000"/>
                </a:spcBef>
                <a:defRPr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ru-RU" altLang="zh-CN" sz="1600" dirty="0" smtClean="0">
                  <a:solidFill>
                    <a:schemeClr val="tx1"/>
                  </a:solidFill>
                </a:rPr>
                <a:t>Испытывают на работе психоэмоциональное напряжение</a:t>
              </a:r>
              <a:r>
                <a:rPr lang="en-US" altLang="zh-CN" sz="1600" dirty="0" smtClean="0">
                  <a:solidFill>
                    <a:schemeClr val="tx1"/>
                  </a:solidFill>
                </a:rPr>
                <a:t> </a:t>
              </a:r>
              <a:endParaRPr lang="en-US" altLang="zh-CN" sz="1600" dirty="0">
                <a:solidFill>
                  <a:schemeClr val="tx1"/>
                </a:solidFill>
              </a:endParaRPr>
            </a:p>
          </p:txBody>
        </p:sp>
        <p:sp>
          <p:nvSpPr>
            <p:cNvPr id="79" name="矩形 59">
              <a:extLst>
                <a:ext uri="{FF2B5EF4-FFF2-40B4-BE49-F238E27FC236}">
                  <a16:creationId xmlns:a16="http://schemas.microsoft.com/office/drawing/2014/main" xmlns="" id="{DC8E70B1-FBEC-6247-ACDF-ACBFF6F9F3D0}"/>
                </a:ext>
              </a:extLst>
            </p:cNvPr>
            <p:cNvSpPr/>
            <p:nvPr/>
          </p:nvSpPr>
          <p:spPr>
            <a:xfrm>
              <a:off x="6403403" y="1682338"/>
              <a:ext cx="1604334" cy="287152"/>
            </a:xfrm>
            <a:prstGeom prst="rect">
              <a:avLst/>
            </a:prstGeom>
          </p:spPr>
          <p:txBody>
            <a:bodyPr vert="horz" wrap="square" lIns="111567" tIns="55783" rIns="111567" bIns="55783" rtlCol="0">
              <a:spAutoFit/>
            </a:bodyPr>
            <a:lstStyle/>
            <a:p>
              <a:r>
                <a:rPr lang="ru-RU" altLang="zh-CN" sz="16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85%</a:t>
              </a:r>
              <a:endPara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80" name="直接连接符 87">
              <a:extLst>
                <a:ext uri="{FF2B5EF4-FFF2-40B4-BE49-F238E27FC236}">
                  <a16:creationId xmlns:a16="http://schemas.microsoft.com/office/drawing/2014/main" xmlns="" id="{E2BE165C-3B2B-9F44-A263-B49F54E23018}"/>
                </a:ext>
              </a:extLst>
            </p:cNvPr>
            <p:cNvCxnSpPr/>
            <p:nvPr/>
          </p:nvCxnSpPr>
          <p:spPr>
            <a:xfrm>
              <a:off x="6445250" y="1920736"/>
              <a:ext cx="1875790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1" name="任意多边形 88">
            <a:extLst>
              <a:ext uri="{FF2B5EF4-FFF2-40B4-BE49-F238E27FC236}">
                <a16:creationId xmlns:a16="http://schemas.microsoft.com/office/drawing/2014/main" xmlns="" id="{752FACCB-9D23-1843-8E23-78124F0E4C1C}"/>
              </a:ext>
            </a:extLst>
          </p:cNvPr>
          <p:cNvSpPr/>
          <p:nvPr/>
        </p:nvSpPr>
        <p:spPr>
          <a:xfrm>
            <a:off x="7366602" y="3184696"/>
            <a:ext cx="1632572" cy="1650936"/>
          </a:xfrm>
          <a:custGeom>
            <a:avLst/>
            <a:gdLst>
              <a:gd name="connsiteX0" fmla="*/ 0 w 1306285"/>
              <a:gd name="connsiteY0" fmla="*/ 1320800 h 1320800"/>
              <a:gd name="connsiteX1" fmla="*/ 43542 w 1306285"/>
              <a:gd name="connsiteY1" fmla="*/ 1277257 h 1320800"/>
              <a:gd name="connsiteX2" fmla="*/ 1306285 w 1306285"/>
              <a:gd name="connsiteY2" fmla="*/ 0 h 132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06285" h="1320800">
                <a:moveTo>
                  <a:pt x="0" y="1320800"/>
                </a:moveTo>
                <a:lnTo>
                  <a:pt x="43542" y="1277257"/>
                </a:lnTo>
                <a:lnTo>
                  <a:pt x="1306285" y="0"/>
                </a:lnTo>
              </a:path>
            </a:pathLst>
          </a:custGeom>
          <a:noFill/>
          <a:ln w="12700">
            <a:solidFill>
              <a:srgbClr val="261F1C"/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2399" dirty="0">
              <a:solidFill>
                <a:srgbClr val="261F1C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82" name="组合 89">
            <a:extLst>
              <a:ext uri="{FF2B5EF4-FFF2-40B4-BE49-F238E27FC236}">
                <a16:creationId xmlns:a16="http://schemas.microsoft.com/office/drawing/2014/main" xmlns="" id="{06AC378D-3E30-B14B-BB76-60F80E355D12}"/>
              </a:ext>
            </a:extLst>
          </p:cNvPr>
          <p:cNvGrpSpPr/>
          <p:nvPr/>
        </p:nvGrpSpPr>
        <p:grpSpPr>
          <a:xfrm>
            <a:off x="3957635" y="2980547"/>
            <a:ext cx="400773" cy="343285"/>
            <a:chOff x="2541588" y="2027238"/>
            <a:chExt cx="320675" cy="27463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83" name="Freeform 20">
              <a:extLst>
                <a:ext uri="{FF2B5EF4-FFF2-40B4-BE49-F238E27FC236}">
                  <a16:creationId xmlns:a16="http://schemas.microsoft.com/office/drawing/2014/main" xmlns="" id="{15D276F7-D552-3D48-8A1B-0E32F8F948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1588" y="2027238"/>
              <a:ext cx="320675" cy="274638"/>
            </a:xfrm>
            <a:custGeom>
              <a:avLst/>
              <a:gdLst>
                <a:gd name="T0" fmla="*/ 14 w 202"/>
                <a:gd name="T1" fmla="*/ 157 h 173"/>
                <a:gd name="T2" fmla="*/ 14 w 202"/>
                <a:gd name="T3" fmla="*/ 0 h 173"/>
                <a:gd name="T4" fmla="*/ 0 w 202"/>
                <a:gd name="T5" fmla="*/ 0 h 173"/>
                <a:gd name="T6" fmla="*/ 0 w 202"/>
                <a:gd name="T7" fmla="*/ 173 h 173"/>
                <a:gd name="T8" fmla="*/ 202 w 202"/>
                <a:gd name="T9" fmla="*/ 173 h 173"/>
                <a:gd name="T10" fmla="*/ 202 w 202"/>
                <a:gd name="T11" fmla="*/ 157 h 173"/>
                <a:gd name="T12" fmla="*/ 14 w 202"/>
                <a:gd name="T13" fmla="*/ 157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2" h="173">
                  <a:moveTo>
                    <a:pt x="14" y="157"/>
                  </a:moveTo>
                  <a:lnTo>
                    <a:pt x="14" y="0"/>
                  </a:lnTo>
                  <a:lnTo>
                    <a:pt x="0" y="0"/>
                  </a:lnTo>
                  <a:lnTo>
                    <a:pt x="0" y="173"/>
                  </a:lnTo>
                  <a:lnTo>
                    <a:pt x="202" y="173"/>
                  </a:lnTo>
                  <a:lnTo>
                    <a:pt x="202" y="157"/>
                  </a:lnTo>
                  <a:lnTo>
                    <a:pt x="14" y="1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84" name="Freeform 21">
              <a:extLst>
                <a:ext uri="{FF2B5EF4-FFF2-40B4-BE49-F238E27FC236}">
                  <a16:creationId xmlns:a16="http://schemas.microsoft.com/office/drawing/2014/main" xmlns="" id="{607A2842-CF00-BF4F-AE6C-935D9C9A20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625" y="2106613"/>
              <a:ext cx="242887" cy="153988"/>
            </a:xfrm>
            <a:custGeom>
              <a:avLst/>
              <a:gdLst>
                <a:gd name="T0" fmla="*/ 45 w 153"/>
                <a:gd name="T1" fmla="*/ 49 h 97"/>
                <a:gd name="T2" fmla="*/ 71 w 153"/>
                <a:gd name="T3" fmla="*/ 68 h 97"/>
                <a:gd name="T4" fmla="*/ 127 w 153"/>
                <a:gd name="T5" fmla="*/ 28 h 97"/>
                <a:gd name="T6" fmla="*/ 135 w 153"/>
                <a:gd name="T7" fmla="*/ 38 h 97"/>
                <a:gd name="T8" fmla="*/ 153 w 153"/>
                <a:gd name="T9" fmla="*/ 0 h 97"/>
                <a:gd name="T10" fmla="*/ 111 w 153"/>
                <a:gd name="T11" fmla="*/ 4 h 97"/>
                <a:gd name="T12" fmla="*/ 120 w 153"/>
                <a:gd name="T13" fmla="*/ 16 h 97"/>
                <a:gd name="T14" fmla="*/ 71 w 153"/>
                <a:gd name="T15" fmla="*/ 50 h 97"/>
                <a:gd name="T16" fmla="*/ 43 w 153"/>
                <a:gd name="T17" fmla="*/ 28 h 97"/>
                <a:gd name="T18" fmla="*/ 0 w 153"/>
                <a:gd name="T19" fmla="*/ 88 h 97"/>
                <a:gd name="T20" fmla="*/ 12 w 153"/>
                <a:gd name="T21" fmla="*/ 97 h 97"/>
                <a:gd name="T22" fmla="*/ 45 w 153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3" h="97">
                  <a:moveTo>
                    <a:pt x="45" y="49"/>
                  </a:moveTo>
                  <a:lnTo>
                    <a:pt x="71" y="68"/>
                  </a:lnTo>
                  <a:lnTo>
                    <a:pt x="127" y="28"/>
                  </a:lnTo>
                  <a:lnTo>
                    <a:pt x="135" y="38"/>
                  </a:lnTo>
                  <a:lnTo>
                    <a:pt x="153" y="0"/>
                  </a:lnTo>
                  <a:lnTo>
                    <a:pt x="111" y="4"/>
                  </a:lnTo>
                  <a:lnTo>
                    <a:pt x="120" y="16"/>
                  </a:lnTo>
                  <a:lnTo>
                    <a:pt x="71" y="50"/>
                  </a:lnTo>
                  <a:lnTo>
                    <a:pt x="43" y="28"/>
                  </a:lnTo>
                  <a:lnTo>
                    <a:pt x="0" y="88"/>
                  </a:lnTo>
                  <a:lnTo>
                    <a:pt x="12" y="97"/>
                  </a:lnTo>
                  <a:lnTo>
                    <a:pt x="45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85" name="组合 92">
            <a:extLst>
              <a:ext uri="{FF2B5EF4-FFF2-40B4-BE49-F238E27FC236}">
                <a16:creationId xmlns:a16="http://schemas.microsoft.com/office/drawing/2014/main" xmlns="" id="{D7F05762-BABC-8147-95DF-5E473A3E8467}"/>
              </a:ext>
            </a:extLst>
          </p:cNvPr>
          <p:cNvGrpSpPr/>
          <p:nvPr/>
        </p:nvGrpSpPr>
        <p:grpSpPr>
          <a:xfrm rot="2700000">
            <a:off x="1489006" y="1648638"/>
            <a:ext cx="2589459" cy="1319810"/>
            <a:chOff x="6404112" y="1656194"/>
            <a:chExt cx="2071645" cy="1056033"/>
          </a:xfrm>
        </p:grpSpPr>
        <p:sp>
          <p:nvSpPr>
            <p:cNvPr id="86" name="TextBox 126">
              <a:extLst>
                <a:ext uri="{FF2B5EF4-FFF2-40B4-BE49-F238E27FC236}">
                  <a16:creationId xmlns:a16="http://schemas.microsoft.com/office/drawing/2014/main" xmlns="" id="{1320BDF5-FDCB-C94F-B0FA-00D839A4AFEF}"/>
                </a:ext>
              </a:extLst>
            </p:cNvPr>
            <p:cNvSpPr txBox="1"/>
            <p:nvPr/>
          </p:nvSpPr>
          <p:spPr>
            <a:xfrm>
              <a:off x="6404112" y="1887241"/>
              <a:ext cx="2071645" cy="824986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>
              <a:defPPr>
                <a:defRPr lang="zh-CN"/>
              </a:defPPr>
              <a:lvl1pPr defTabSz="1219170">
                <a:spcBef>
                  <a:spcPct val="20000"/>
                </a:spcBef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ru-RU" altLang="zh-CN" sz="1600" dirty="0" smtClean="0">
                  <a:solidFill>
                    <a:schemeClr val="tx1"/>
                  </a:solidFill>
                </a:rPr>
                <a:t>Спят менее 5 часов в сутки и имеют эмоциональное перевозбуждение</a:t>
              </a:r>
              <a:endParaRPr lang="en-US" altLang="zh-CN" sz="1600" dirty="0">
                <a:solidFill>
                  <a:schemeClr val="tx1"/>
                </a:solidFill>
              </a:endParaRPr>
            </a:p>
          </p:txBody>
        </p:sp>
        <p:sp>
          <p:nvSpPr>
            <p:cNvPr id="87" name="矩形 94">
              <a:extLst>
                <a:ext uri="{FF2B5EF4-FFF2-40B4-BE49-F238E27FC236}">
                  <a16:creationId xmlns:a16="http://schemas.microsoft.com/office/drawing/2014/main" xmlns="" id="{0ABD8C5D-8695-2845-A8B5-C68EFC48A349}"/>
                </a:ext>
              </a:extLst>
            </p:cNvPr>
            <p:cNvSpPr/>
            <p:nvPr/>
          </p:nvSpPr>
          <p:spPr>
            <a:xfrm>
              <a:off x="6805042" y="1656194"/>
              <a:ext cx="1562808" cy="287152"/>
            </a:xfrm>
            <a:prstGeom prst="rect">
              <a:avLst/>
            </a:prstGeom>
          </p:spPr>
          <p:txBody>
            <a:bodyPr vert="horz" wrap="square" lIns="111567" tIns="55783" rIns="111567" bIns="55783" rtlCol="0">
              <a:spAutoFit/>
            </a:bodyPr>
            <a:lstStyle/>
            <a:p>
              <a:pPr algn="r"/>
              <a:r>
                <a:rPr lang="ru-RU" altLang="zh-CN" sz="16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83 %</a:t>
              </a:r>
              <a:endPara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88" name="直接连接符 95">
              <a:extLst>
                <a:ext uri="{FF2B5EF4-FFF2-40B4-BE49-F238E27FC236}">
                  <a16:creationId xmlns:a16="http://schemas.microsoft.com/office/drawing/2014/main" xmlns="" id="{8C24A585-AF00-254C-9690-E877D382C66C}"/>
                </a:ext>
              </a:extLst>
            </p:cNvPr>
            <p:cNvCxnSpPr/>
            <p:nvPr/>
          </p:nvCxnSpPr>
          <p:spPr>
            <a:xfrm>
              <a:off x="6445250" y="1920736"/>
              <a:ext cx="1875790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任意多边形 96">
            <a:extLst>
              <a:ext uri="{FF2B5EF4-FFF2-40B4-BE49-F238E27FC236}">
                <a16:creationId xmlns:a16="http://schemas.microsoft.com/office/drawing/2014/main" xmlns="" id="{4EE07FA7-0A07-7C47-B64B-9403CE24299B}"/>
              </a:ext>
            </a:extLst>
          </p:cNvPr>
          <p:cNvSpPr/>
          <p:nvPr/>
        </p:nvSpPr>
        <p:spPr>
          <a:xfrm>
            <a:off x="4124124" y="2510268"/>
            <a:ext cx="1142800" cy="1142956"/>
          </a:xfrm>
          <a:custGeom>
            <a:avLst/>
            <a:gdLst>
              <a:gd name="connsiteX0" fmla="*/ 914400 w 914400"/>
              <a:gd name="connsiteY0" fmla="*/ 0 h 914400"/>
              <a:gd name="connsiteX1" fmla="*/ 0 w 914400"/>
              <a:gd name="connsiteY1" fmla="*/ 9144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14400" h="914400">
                <a:moveTo>
                  <a:pt x="914400" y="0"/>
                </a:moveTo>
                <a:lnTo>
                  <a:pt x="0" y="914400"/>
                </a:lnTo>
              </a:path>
            </a:pathLst>
          </a:custGeom>
          <a:noFill/>
          <a:ln w="12700">
            <a:solidFill>
              <a:srgbClr val="261F1C"/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2399" dirty="0">
              <a:solidFill>
                <a:srgbClr val="261F1C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90" name="组合 97">
            <a:extLst>
              <a:ext uri="{FF2B5EF4-FFF2-40B4-BE49-F238E27FC236}">
                <a16:creationId xmlns:a16="http://schemas.microsoft.com/office/drawing/2014/main" xmlns="" id="{43AA84F0-3DEC-7A4E-8DDC-22AA491DFAD0}"/>
              </a:ext>
            </a:extLst>
          </p:cNvPr>
          <p:cNvGrpSpPr/>
          <p:nvPr/>
        </p:nvGrpSpPr>
        <p:grpSpPr>
          <a:xfrm>
            <a:off x="3868354" y="4972782"/>
            <a:ext cx="476167" cy="559572"/>
            <a:chOff x="2635250" y="3875088"/>
            <a:chExt cx="381000" cy="44767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91" name="Freeform 22">
              <a:extLst>
                <a:ext uri="{FF2B5EF4-FFF2-40B4-BE49-F238E27FC236}">
                  <a16:creationId xmlns:a16="http://schemas.microsoft.com/office/drawing/2014/main" xmlns="" id="{6C2FCFC5-E701-4E40-A40F-9484AAD3D75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0200" y="3967163"/>
              <a:ext cx="146050" cy="168275"/>
            </a:xfrm>
            <a:custGeom>
              <a:avLst/>
              <a:gdLst>
                <a:gd name="T0" fmla="*/ 45 w 53"/>
                <a:gd name="T1" fmla="*/ 0 h 61"/>
                <a:gd name="T2" fmla="*/ 34 w 53"/>
                <a:gd name="T3" fmla="*/ 0 h 61"/>
                <a:gd name="T4" fmla="*/ 26 w 53"/>
                <a:gd name="T5" fmla="*/ 33 h 61"/>
                <a:gd name="T6" fmla="*/ 23 w 53"/>
                <a:gd name="T7" fmla="*/ 7 h 61"/>
                <a:gd name="T8" fmla="*/ 19 w 53"/>
                <a:gd name="T9" fmla="*/ 33 h 61"/>
                <a:gd name="T10" fmla="*/ 11 w 53"/>
                <a:gd name="T11" fmla="*/ 0 h 61"/>
                <a:gd name="T12" fmla="*/ 1 w 53"/>
                <a:gd name="T13" fmla="*/ 0 h 61"/>
                <a:gd name="T14" fmla="*/ 3 w 53"/>
                <a:gd name="T15" fmla="*/ 6 h 61"/>
                <a:gd name="T16" fmla="*/ 3 w 53"/>
                <a:gd name="T17" fmla="*/ 21 h 61"/>
                <a:gd name="T18" fmla="*/ 0 w 53"/>
                <a:gd name="T19" fmla="*/ 27 h 61"/>
                <a:gd name="T20" fmla="*/ 7 w 53"/>
                <a:gd name="T21" fmla="*/ 27 h 61"/>
                <a:gd name="T22" fmla="*/ 19 w 53"/>
                <a:gd name="T23" fmla="*/ 38 h 61"/>
                <a:gd name="T24" fmla="*/ 19 w 53"/>
                <a:gd name="T25" fmla="*/ 61 h 61"/>
                <a:gd name="T26" fmla="*/ 45 w 53"/>
                <a:gd name="T27" fmla="*/ 61 h 61"/>
                <a:gd name="T28" fmla="*/ 53 w 53"/>
                <a:gd name="T29" fmla="*/ 54 h 61"/>
                <a:gd name="T30" fmla="*/ 53 w 53"/>
                <a:gd name="T31" fmla="*/ 7 h 61"/>
                <a:gd name="T32" fmla="*/ 45 w 53"/>
                <a:gd name="T3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" h="61">
                  <a:moveTo>
                    <a:pt x="45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3" y="3"/>
                    <a:pt x="3" y="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4"/>
                    <a:pt x="2" y="26"/>
                    <a:pt x="0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14" y="27"/>
                    <a:pt x="19" y="32"/>
                    <a:pt x="19" y="38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9" y="61"/>
                    <a:pt x="53" y="58"/>
                    <a:pt x="53" y="54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3"/>
                    <a:pt x="49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2" name="Freeform 23">
              <a:extLst>
                <a:ext uri="{FF2B5EF4-FFF2-40B4-BE49-F238E27FC236}">
                  <a16:creationId xmlns:a16="http://schemas.microsoft.com/office/drawing/2014/main" xmlns="" id="{E9F22E57-A71F-8C46-9243-854A5A177E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0838" y="3875088"/>
              <a:ext cx="87312" cy="106363"/>
            </a:xfrm>
            <a:custGeom>
              <a:avLst/>
              <a:gdLst>
                <a:gd name="T0" fmla="*/ 8 w 32"/>
                <a:gd name="T1" fmla="*/ 32 h 39"/>
                <a:gd name="T2" fmla="*/ 13 w 32"/>
                <a:gd name="T3" fmla="*/ 32 h 39"/>
                <a:gd name="T4" fmla="*/ 16 w 32"/>
                <a:gd name="T5" fmla="*/ 39 h 39"/>
                <a:gd name="T6" fmla="*/ 18 w 32"/>
                <a:gd name="T7" fmla="*/ 32 h 39"/>
                <a:gd name="T8" fmla="*/ 24 w 32"/>
                <a:gd name="T9" fmla="*/ 32 h 39"/>
                <a:gd name="T10" fmla="*/ 24 w 32"/>
                <a:gd name="T11" fmla="*/ 32 h 39"/>
                <a:gd name="T12" fmla="*/ 32 w 32"/>
                <a:gd name="T13" fmla="*/ 24 h 39"/>
                <a:gd name="T14" fmla="*/ 32 w 32"/>
                <a:gd name="T15" fmla="*/ 8 h 39"/>
                <a:gd name="T16" fmla="*/ 24 w 32"/>
                <a:gd name="T17" fmla="*/ 0 h 39"/>
                <a:gd name="T18" fmla="*/ 8 w 32"/>
                <a:gd name="T19" fmla="*/ 0 h 39"/>
                <a:gd name="T20" fmla="*/ 0 w 32"/>
                <a:gd name="T21" fmla="*/ 8 h 39"/>
                <a:gd name="T22" fmla="*/ 0 w 32"/>
                <a:gd name="T23" fmla="*/ 24 h 39"/>
                <a:gd name="T24" fmla="*/ 8 w 32"/>
                <a:gd name="T25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39">
                  <a:moveTo>
                    <a:pt x="8" y="32"/>
                  </a:moveTo>
                  <a:cubicBezTo>
                    <a:pt x="13" y="32"/>
                    <a:pt x="13" y="32"/>
                    <a:pt x="13" y="32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8" y="32"/>
                    <a:pt x="32" y="28"/>
                    <a:pt x="32" y="24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4"/>
                    <a:pt x="28" y="0"/>
                    <a:pt x="2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8"/>
                    <a:pt x="3" y="32"/>
                    <a:pt x="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3" name="Freeform 24">
              <a:extLst>
                <a:ext uri="{FF2B5EF4-FFF2-40B4-BE49-F238E27FC236}">
                  <a16:creationId xmlns:a16="http://schemas.microsoft.com/office/drawing/2014/main" xmlns="" id="{BBF54AB5-F235-E04B-805A-280E9D35A5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6225" y="4071938"/>
              <a:ext cx="30162" cy="130175"/>
            </a:xfrm>
            <a:custGeom>
              <a:avLst/>
              <a:gdLst>
                <a:gd name="T0" fmla="*/ 9 w 19"/>
                <a:gd name="T1" fmla="*/ 0 h 82"/>
                <a:gd name="T2" fmla="*/ 0 w 19"/>
                <a:gd name="T3" fmla="*/ 68 h 82"/>
                <a:gd name="T4" fmla="*/ 9 w 19"/>
                <a:gd name="T5" fmla="*/ 82 h 82"/>
                <a:gd name="T6" fmla="*/ 19 w 19"/>
                <a:gd name="T7" fmla="*/ 68 h 82"/>
                <a:gd name="T8" fmla="*/ 9 w 19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82">
                  <a:moveTo>
                    <a:pt x="9" y="0"/>
                  </a:moveTo>
                  <a:lnTo>
                    <a:pt x="0" y="68"/>
                  </a:lnTo>
                  <a:lnTo>
                    <a:pt x="9" y="82"/>
                  </a:lnTo>
                  <a:lnTo>
                    <a:pt x="19" y="68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4" name="Freeform 25">
              <a:extLst>
                <a:ext uri="{FF2B5EF4-FFF2-40B4-BE49-F238E27FC236}">
                  <a16:creationId xmlns:a16="http://schemas.microsoft.com/office/drawing/2014/main" xmlns="" id="{E29316E1-92E7-844D-8EBC-E0F9E02F6F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5900" y="3962400"/>
              <a:ext cx="161925" cy="263525"/>
            </a:xfrm>
            <a:custGeom>
              <a:avLst/>
              <a:gdLst>
                <a:gd name="T0" fmla="*/ 49 w 59"/>
                <a:gd name="T1" fmla="*/ 31 h 96"/>
                <a:gd name="T2" fmla="*/ 38 w 59"/>
                <a:gd name="T3" fmla="*/ 31 h 96"/>
                <a:gd name="T4" fmla="*/ 40 w 59"/>
                <a:gd name="T5" fmla="*/ 30 h 96"/>
                <a:gd name="T6" fmla="*/ 43 w 59"/>
                <a:gd name="T7" fmla="*/ 23 h 96"/>
                <a:gd name="T8" fmla="*/ 43 w 59"/>
                <a:gd name="T9" fmla="*/ 8 h 96"/>
                <a:gd name="T10" fmla="*/ 35 w 59"/>
                <a:gd name="T11" fmla="*/ 0 h 96"/>
                <a:gd name="T12" fmla="*/ 19 w 59"/>
                <a:gd name="T13" fmla="*/ 0 h 96"/>
                <a:gd name="T14" fmla="*/ 11 w 59"/>
                <a:gd name="T15" fmla="*/ 8 h 96"/>
                <a:gd name="T16" fmla="*/ 11 w 59"/>
                <a:gd name="T17" fmla="*/ 23 h 96"/>
                <a:gd name="T18" fmla="*/ 15 w 59"/>
                <a:gd name="T19" fmla="*/ 30 h 96"/>
                <a:gd name="T20" fmla="*/ 17 w 59"/>
                <a:gd name="T21" fmla="*/ 31 h 96"/>
                <a:gd name="T22" fmla="*/ 5 w 59"/>
                <a:gd name="T23" fmla="*/ 31 h 96"/>
                <a:gd name="T24" fmla="*/ 0 w 59"/>
                <a:gd name="T25" fmla="*/ 32 h 96"/>
                <a:gd name="T26" fmla="*/ 2 w 59"/>
                <a:gd name="T27" fmla="*/ 33 h 96"/>
                <a:gd name="T28" fmla="*/ 5 w 59"/>
                <a:gd name="T29" fmla="*/ 33 h 96"/>
                <a:gd name="T30" fmla="*/ 25 w 59"/>
                <a:gd name="T31" fmla="*/ 33 h 96"/>
                <a:gd name="T32" fmla="*/ 27 w 59"/>
                <a:gd name="T33" fmla="*/ 38 h 96"/>
                <a:gd name="T34" fmla="*/ 29 w 59"/>
                <a:gd name="T35" fmla="*/ 33 h 96"/>
                <a:gd name="T36" fmla="*/ 49 w 59"/>
                <a:gd name="T37" fmla="*/ 33 h 96"/>
                <a:gd name="T38" fmla="*/ 57 w 59"/>
                <a:gd name="T39" fmla="*/ 40 h 96"/>
                <a:gd name="T40" fmla="*/ 57 w 59"/>
                <a:gd name="T41" fmla="*/ 87 h 96"/>
                <a:gd name="T42" fmla="*/ 49 w 59"/>
                <a:gd name="T43" fmla="*/ 94 h 96"/>
                <a:gd name="T44" fmla="*/ 22 w 59"/>
                <a:gd name="T45" fmla="*/ 94 h 96"/>
                <a:gd name="T46" fmla="*/ 22 w 59"/>
                <a:gd name="T47" fmla="*/ 96 h 96"/>
                <a:gd name="T48" fmla="*/ 49 w 59"/>
                <a:gd name="T49" fmla="*/ 96 h 96"/>
                <a:gd name="T50" fmla="*/ 59 w 59"/>
                <a:gd name="T51" fmla="*/ 87 h 96"/>
                <a:gd name="T52" fmla="*/ 59 w 59"/>
                <a:gd name="T53" fmla="*/ 40 h 96"/>
                <a:gd name="T54" fmla="*/ 49 w 59"/>
                <a:gd name="T55" fmla="*/ 3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9" h="96">
                  <a:moveTo>
                    <a:pt x="49" y="31"/>
                  </a:moveTo>
                  <a:cubicBezTo>
                    <a:pt x="38" y="31"/>
                    <a:pt x="38" y="31"/>
                    <a:pt x="38" y="31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2" y="28"/>
                    <a:pt x="43" y="26"/>
                    <a:pt x="43" y="23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3"/>
                    <a:pt x="39" y="0"/>
                    <a:pt x="3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5" y="0"/>
                    <a:pt x="11" y="3"/>
                    <a:pt x="11" y="8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6"/>
                    <a:pt x="13" y="28"/>
                    <a:pt x="15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1"/>
                    <a:pt x="2" y="32"/>
                    <a:pt x="0" y="32"/>
                  </a:cubicBezTo>
                  <a:cubicBezTo>
                    <a:pt x="1" y="33"/>
                    <a:pt x="2" y="33"/>
                    <a:pt x="2" y="33"/>
                  </a:cubicBezTo>
                  <a:cubicBezTo>
                    <a:pt x="3" y="33"/>
                    <a:pt x="4" y="33"/>
                    <a:pt x="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54" y="33"/>
                    <a:pt x="57" y="36"/>
                    <a:pt x="57" y="40"/>
                  </a:cubicBezTo>
                  <a:cubicBezTo>
                    <a:pt x="57" y="87"/>
                    <a:pt x="57" y="87"/>
                    <a:pt x="57" y="87"/>
                  </a:cubicBezTo>
                  <a:cubicBezTo>
                    <a:pt x="57" y="91"/>
                    <a:pt x="54" y="94"/>
                    <a:pt x="49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6"/>
                    <a:pt x="22" y="96"/>
                    <a:pt x="22" y="96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55" y="96"/>
                    <a:pt x="59" y="92"/>
                    <a:pt x="59" y="87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5" y="31"/>
                    <a:pt x="4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5" name="Freeform 26">
              <a:extLst>
                <a:ext uri="{FF2B5EF4-FFF2-40B4-BE49-F238E27FC236}">
                  <a16:creationId xmlns:a16="http://schemas.microsoft.com/office/drawing/2014/main" xmlns="" id="{B2A94A09-84AE-7744-A451-D419963020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35250" y="4052888"/>
              <a:ext cx="174625" cy="269875"/>
            </a:xfrm>
            <a:custGeom>
              <a:avLst/>
              <a:gdLst>
                <a:gd name="T0" fmla="*/ 54 w 64"/>
                <a:gd name="T1" fmla="*/ 33 h 98"/>
                <a:gd name="T2" fmla="*/ 46 w 64"/>
                <a:gd name="T3" fmla="*/ 33 h 98"/>
                <a:gd name="T4" fmla="*/ 47 w 64"/>
                <a:gd name="T5" fmla="*/ 32 h 98"/>
                <a:gd name="T6" fmla="*/ 49 w 64"/>
                <a:gd name="T7" fmla="*/ 25 h 98"/>
                <a:gd name="T8" fmla="*/ 49 w 64"/>
                <a:gd name="T9" fmla="*/ 10 h 98"/>
                <a:gd name="T10" fmla="*/ 40 w 64"/>
                <a:gd name="T11" fmla="*/ 0 h 98"/>
                <a:gd name="T12" fmla="*/ 24 w 64"/>
                <a:gd name="T13" fmla="*/ 0 h 98"/>
                <a:gd name="T14" fmla="*/ 14 w 64"/>
                <a:gd name="T15" fmla="*/ 10 h 98"/>
                <a:gd name="T16" fmla="*/ 14 w 64"/>
                <a:gd name="T17" fmla="*/ 25 h 98"/>
                <a:gd name="T18" fmla="*/ 17 w 64"/>
                <a:gd name="T19" fmla="*/ 32 h 98"/>
                <a:gd name="T20" fmla="*/ 18 w 64"/>
                <a:gd name="T21" fmla="*/ 33 h 98"/>
                <a:gd name="T22" fmla="*/ 9 w 64"/>
                <a:gd name="T23" fmla="*/ 33 h 98"/>
                <a:gd name="T24" fmla="*/ 0 w 64"/>
                <a:gd name="T25" fmla="*/ 42 h 98"/>
                <a:gd name="T26" fmla="*/ 0 w 64"/>
                <a:gd name="T27" fmla="*/ 90 h 98"/>
                <a:gd name="T28" fmla="*/ 9 w 64"/>
                <a:gd name="T29" fmla="*/ 98 h 98"/>
                <a:gd name="T30" fmla="*/ 54 w 64"/>
                <a:gd name="T31" fmla="*/ 98 h 98"/>
                <a:gd name="T32" fmla="*/ 64 w 64"/>
                <a:gd name="T33" fmla="*/ 90 h 98"/>
                <a:gd name="T34" fmla="*/ 64 w 64"/>
                <a:gd name="T35" fmla="*/ 42 h 98"/>
                <a:gd name="T36" fmla="*/ 54 w 64"/>
                <a:gd name="T37" fmla="*/ 33 h 98"/>
                <a:gd name="T38" fmla="*/ 16 w 64"/>
                <a:gd name="T39" fmla="*/ 25 h 98"/>
                <a:gd name="T40" fmla="*/ 16 w 64"/>
                <a:gd name="T41" fmla="*/ 10 h 98"/>
                <a:gd name="T42" fmla="*/ 24 w 64"/>
                <a:gd name="T43" fmla="*/ 2 h 98"/>
                <a:gd name="T44" fmla="*/ 40 w 64"/>
                <a:gd name="T45" fmla="*/ 2 h 98"/>
                <a:gd name="T46" fmla="*/ 48 w 64"/>
                <a:gd name="T47" fmla="*/ 10 h 98"/>
                <a:gd name="T48" fmla="*/ 48 w 64"/>
                <a:gd name="T49" fmla="*/ 25 h 98"/>
                <a:gd name="T50" fmla="*/ 40 w 64"/>
                <a:gd name="T51" fmla="*/ 33 h 98"/>
                <a:gd name="T52" fmla="*/ 24 w 64"/>
                <a:gd name="T53" fmla="*/ 33 h 98"/>
                <a:gd name="T54" fmla="*/ 16 w 64"/>
                <a:gd name="T55" fmla="*/ 25 h 98"/>
                <a:gd name="T56" fmla="*/ 62 w 64"/>
                <a:gd name="T57" fmla="*/ 90 h 98"/>
                <a:gd name="T58" fmla="*/ 54 w 64"/>
                <a:gd name="T59" fmla="*/ 96 h 98"/>
                <a:gd name="T60" fmla="*/ 9 w 64"/>
                <a:gd name="T61" fmla="*/ 96 h 98"/>
                <a:gd name="T62" fmla="*/ 1 w 64"/>
                <a:gd name="T63" fmla="*/ 90 h 98"/>
                <a:gd name="T64" fmla="*/ 1 w 64"/>
                <a:gd name="T65" fmla="*/ 42 h 98"/>
                <a:gd name="T66" fmla="*/ 9 w 64"/>
                <a:gd name="T67" fmla="*/ 35 h 98"/>
                <a:gd name="T68" fmla="*/ 30 w 64"/>
                <a:gd name="T69" fmla="*/ 35 h 98"/>
                <a:gd name="T70" fmla="*/ 32 w 64"/>
                <a:gd name="T71" fmla="*/ 40 h 98"/>
                <a:gd name="T72" fmla="*/ 34 w 64"/>
                <a:gd name="T73" fmla="*/ 35 h 98"/>
                <a:gd name="T74" fmla="*/ 54 w 64"/>
                <a:gd name="T75" fmla="*/ 35 h 98"/>
                <a:gd name="T76" fmla="*/ 62 w 64"/>
                <a:gd name="T77" fmla="*/ 42 h 98"/>
                <a:gd name="T78" fmla="*/ 62 w 64"/>
                <a:gd name="T79" fmla="*/ 9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4" h="98">
                  <a:moveTo>
                    <a:pt x="54" y="33"/>
                  </a:moveTo>
                  <a:cubicBezTo>
                    <a:pt x="46" y="33"/>
                    <a:pt x="46" y="33"/>
                    <a:pt x="46" y="33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9" y="30"/>
                    <a:pt x="49" y="28"/>
                    <a:pt x="49" y="25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4"/>
                    <a:pt x="45" y="0"/>
                    <a:pt x="4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9" y="0"/>
                    <a:pt x="14" y="4"/>
                    <a:pt x="14" y="10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8"/>
                    <a:pt x="15" y="30"/>
                    <a:pt x="17" y="32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4" y="33"/>
                    <a:pt x="0" y="37"/>
                    <a:pt x="0" y="42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4"/>
                    <a:pt x="4" y="98"/>
                    <a:pt x="9" y="98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60" y="98"/>
                    <a:pt x="64" y="94"/>
                    <a:pt x="64" y="90"/>
                  </a:cubicBezTo>
                  <a:cubicBezTo>
                    <a:pt x="64" y="42"/>
                    <a:pt x="64" y="42"/>
                    <a:pt x="64" y="42"/>
                  </a:cubicBezTo>
                  <a:cubicBezTo>
                    <a:pt x="64" y="37"/>
                    <a:pt x="60" y="33"/>
                    <a:pt x="54" y="33"/>
                  </a:cubicBezTo>
                  <a:close/>
                  <a:moveTo>
                    <a:pt x="16" y="25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5"/>
                    <a:pt x="20" y="2"/>
                    <a:pt x="24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4" y="2"/>
                    <a:pt x="48" y="5"/>
                    <a:pt x="48" y="10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30"/>
                    <a:pt x="44" y="33"/>
                    <a:pt x="40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0" y="33"/>
                    <a:pt x="16" y="30"/>
                    <a:pt x="16" y="25"/>
                  </a:cubicBezTo>
                  <a:close/>
                  <a:moveTo>
                    <a:pt x="62" y="90"/>
                  </a:moveTo>
                  <a:cubicBezTo>
                    <a:pt x="62" y="93"/>
                    <a:pt x="59" y="96"/>
                    <a:pt x="54" y="96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5" y="96"/>
                    <a:pt x="1" y="93"/>
                    <a:pt x="1" y="90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38"/>
                    <a:pt x="5" y="35"/>
                    <a:pt x="9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9" y="35"/>
                    <a:pt x="62" y="38"/>
                    <a:pt x="62" y="42"/>
                  </a:cubicBezTo>
                  <a:lnTo>
                    <a:pt x="62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6" name="Freeform 27">
              <a:extLst>
                <a:ext uri="{FF2B5EF4-FFF2-40B4-BE49-F238E27FC236}">
                  <a16:creationId xmlns:a16="http://schemas.microsoft.com/office/drawing/2014/main" xmlns="" id="{62DA0782-A21E-6B43-A791-1844D864D1D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6688" y="4171950"/>
              <a:ext cx="30162" cy="125413"/>
            </a:xfrm>
            <a:custGeom>
              <a:avLst/>
              <a:gdLst>
                <a:gd name="T0" fmla="*/ 0 w 19"/>
                <a:gd name="T1" fmla="*/ 65 h 79"/>
                <a:gd name="T2" fmla="*/ 10 w 19"/>
                <a:gd name="T3" fmla="*/ 79 h 79"/>
                <a:gd name="T4" fmla="*/ 19 w 19"/>
                <a:gd name="T5" fmla="*/ 65 h 79"/>
                <a:gd name="T6" fmla="*/ 10 w 19"/>
                <a:gd name="T7" fmla="*/ 0 h 79"/>
                <a:gd name="T8" fmla="*/ 0 w 19"/>
                <a:gd name="T9" fmla="*/ 6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79">
                  <a:moveTo>
                    <a:pt x="0" y="65"/>
                  </a:moveTo>
                  <a:lnTo>
                    <a:pt x="10" y="79"/>
                  </a:lnTo>
                  <a:lnTo>
                    <a:pt x="19" y="65"/>
                  </a:lnTo>
                  <a:lnTo>
                    <a:pt x="10" y="0"/>
                  </a:lnTo>
                  <a:lnTo>
                    <a:pt x="0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97" name="组合 104">
            <a:extLst>
              <a:ext uri="{FF2B5EF4-FFF2-40B4-BE49-F238E27FC236}">
                <a16:creationId xmlns:a16="http://schemas.microsoft.com/office/drawing/2014/main" xmlns="" id="{BAA05454-422D-1946-B956-82B4AAAA1E18}"/>
              </a:ext>
            </a:extLst>
          </p:cNvPr>
          <p:cNvGrpSpPr/>
          <p:nvPr/>
        </p:nvGrpSpPr>
        <p:grpSpPr>
          <a:xfrm rot="2700000">
            <a:off x="1458534" y="3754245"/>
            <a:ext cx="2589459" cy="1145194"/>
            <a:chOff x="6422834" y="1650423"/>
            <a:chExt cx="2071645" cy="916316"/>
          </a:xfrm>
        </p:grpSpPr>
        <p:sp>
          <p:nvSpPr>
            <p:cNvPr id="98" name="TextBox 122">
              <a:extLst>
                <a:ext uri="{FF2B5EF4-FFF2-40B4-BE49-F238E27FC236}">
                  <a16:creationId xmlns:a16="http://schemas.microsoft.com/office/drawing/2014/main" xmlns="" id="{3CB437E4-0285-8C45-8F44-D98E98D28B82}"/>
                </a:ext>
              </a:extLst>
            </p:cNvPr>
            <p:cNvSpPr txBox="1"/>
            <p:nvPr/>
          </p:nvSpPr>
          <p:spPr>
            <a:xfrm>
              <a:off x="6422834" y="1938765"/>
              <a:ext cx="2071645" cy="627974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>
              <a:defPPr>
                <a:defRPr lang="zh-CN"/>
              </a:defPPr>
              <a:lvl1pPr defTabSz="1219170">
                <a:spcBef>
                  <a:spcPct val="20000"/>
                </a:spcBef>
                <a:defRPr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ru-RU" altLang="zh-CN" sz="1600" dirty="0">
                  <a:solidFill>
                    <a:schemeClr val="tx1"/>
                  </a:solidFill>
                </a:rPr>
                <a:t>Летний отпуск не восстановил силы к началу учебного </a:t>
              </a:r>
              <a:r>
                <a:rPr lang="ru-RU" altLang="zh-CN" sz="1600" dirty="0" smtClean="0">
                  <a:solidFill>
                    <a:schemeClr val="tx1"/>
                  </a:solidFill>
                </a:rPr>
                <a:t>года</a:t>
              </a:r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99" name="矩形 106">
              <a:extLst>
                <a:ext uri="{FF2B5EF4-FFF2-40B4-BE49-F238E27FC236}">
                  <a16:creationId xmlns:a16="http://schemas.microsoft.com/office/drawing/2014/main" xmlns="" id="{73286A0A-1C5E-C24D-8A51-4FA3A9790BDD}"/>
                </a:ext>
              </a:extLst>
            </p:cNvPr>
            <p:cNvSpPr/>
            <p:nvPr/>
          </p:nvSpPr>
          <p:spPr>
            <a:xfrm>
              <a:off x="7018520" y="1650423"/>
              <a:ext cx="1331848" cy="287152"/>
            </a:xfrm>
            <a:prstGeom prst="rect">
              <a:avLst/>
            </a:prstGeom>
          </p:spPr>
          <p:txBody>
            <a:bodyPr vert="horz" wrap="square" lIns="111567" tIns="55783" rIns="111567" bIns="55783" rtlCol="0">
              <a:spAutoFit/>
            </a:bodyPr>
            <a:lstStyle/>
            <a:p>
              <a:r>
                <a:rPr lang="ru-RU" altLang="zh-CN" sz="1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58%</a:t>
              </a:r>
              <a:endPara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00" name="直接连接符 107">
              <a:extLst>
                <a:ext uri="{FF2B5EF4-FFF2-40B4-BE49-F238E27FC236}">
                  <a16:creationId xmlns:a16="http://schemas.microsoft.com/office/drawing/2014/main" xmlns="" id="{05EFA2BB-FEEE-2444-91F2-A765D2D77C70}"/>
                </a:ext>
              </a:extLst>
            </p:cNvPr>
            <p:cNvCxnSpPr/>
            <p:nvPr/>
          </p:nvCxnSpPr>
          <p:spPr>
            <a:xfrm>
              <a:off x="6445250" y="1920736"/>
              <a:ext cx="1875790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1" name="任意多边形 108">
            <a:extLst>
              <a:ext uri="{FF2B5EF4-FFF2-40B4-BE49-F238E27FC236}">
                <a16:creationId xmlns:a16="http://schemas.microsoft.com/office/drawing/2014/main" xmlns="" id="{87CAA1BA-83E6-7D40-BE34-419DC8C8AD6A}"/>
              </a:ext>
            </a:extLst>
          </p:cNvPr>
          <p:cNvSpPr/>
          <p:nvPr/>
        </p:nvSpPr>
        <p:spPr>
          <a:xfrm>
            <a:off x="3424159" y="3281760"/>
            <a:ext cx="2185605" cy="2185905"/>
          </a:xfrm>
          <a:custGeom>
            <a:avLst/>
            <a:gdLst>
              <a:gd name="connsiteX0" fmla="*/ 1748790 w 1748790"/>
              <a:gd name="connsiteY0" fmla="*/ 0 h 1748790"/>
              <a:gd name="connsiteX1" fmla="*/ 0 w 1748790"/>
              <a:gd name="connsiteY1" fmla="*/ 1748790 h 174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748790" h="1748790">
                <a:moveTo>
                  <a:pt x="1748790" y="0"/>
                </a:moveTo>
                <a:lnTo>
                  <a:pt x="0" y="1748790"/>
                </a:lnTo>
              </a:path>
            </a:pathLst>
          </a:custGeom>
          <a:noFill/>
          <a:ln w="12700">
            <a:solidFill>
              <a:srgbClr val="261F1C"/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2399" dirty="0">
              <a:solidFill>
                <a:srgbClr val="261F1C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102" name="组合 109">
            <a:extLst>
              <a:ext uri="{FF2B5EF4-FFF2-40B4-BE49-F238E27FC236}">
                <a16:creationId xmlns:a16="http://schemas.microsoft.com/office/drawing/2014/main" xmlns="" id="{04463E4C-6947-1443-BFB5-3B4753B4CF37}"/>
              </a:ext>
            </a:extLst>
          </p:cNvPr>
          <p:cNvGrpSpPr/>
          <p:nvPr/>
        </p:nvGrpSpPr>
        <p:grpSpPr>
          <a:xfrm rot="2700000">
            <a:off x="8282989" y="2117108"/>
            <a:ext cx="2589457" cy="1369768"/>
            <a:chOff x="6394500" y="1641124"/>
            <a:chExt cx="2071645" cy="1096006"/>
          </a:xfrm>
        </p:grpSpPr>
        <p:sp>
          <p:nvSpPr>
            <p:cNvPr id="103" name="TextBox 106">
              <a:extLst>
                <a:ext uri="{FF2B5EF4-FFF2-40B4-BE49-F238E27FC236}">
                  <a16:creationId xmlns:a16="http://schemas.microsoft.com/office/drawing/2014/main" xmlns="" id="{4EA90AB1-23B6-8F4E-80EB-169A42B6BCED}"/>
                </a:ext>
              </a:extLst>
            </p:cNvPr>
            <p:cNvSpPr txBox="1"/>
            <p:nvPr/>
          </p:nvSpPr>
          <p:spPr>
            <a:xfrm>
              <a:off x="6394500" y="1912145"/>
              <a:ext cx="2071645" cy="824985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>
              <a:defPPr>
                <a:defRPr lang="zh-CN"/>
              </a:defPPr>
              <a:lvl1pPr defTabSz="1219170">
                <a:spcBef>
                  <a:spcPct val="20000"/>
                </a:spcBef>
                <a:defRPr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ru-RU" altLang="zh-CN" sz="1600" dirty="0">
                  <a:solidFill>
                    <a:schemeClr val="tx1"/>
                  </a:solidFill>
                </a:rPr>
                <a:t>Воскресный отдых не восстанавливает энергетический ресурс после рабочей недели</a:t>
              </a:r>
              <a:r>
                <a:rPr lang="en-US" altLang="zh-CN" sz="1600" dirty="0">
                  <a:solidFill>
                    <a:schemeClr val="tx1"/>
                  </a:solidFill>
                </a:rPr>
                <a:t> </a:t>
              </a:r>
              <a:endParaRPr lang="en-US" altLang="zh-CN" sz="1600" dirty="0">
                <a:solidFill>
                  <a:schemeClr val="tx1"/>
                </a:solidFill>
              </a:endParaRPr>
            </a:p>
          </p:txBody>
        </p:sp>
        <p:sp>
          <p:nvSpPr>
            <p:cNvPr id="104" name="矩形 111">
              <a:extLst>
                <a:ext uri="{FF2B5EF4-FFF2-40B4-BE49-F238E27FC236}">
                  <a16:creationId xmlns:a16="http://schemas.microsoft.com/office/drawing/2014/main" xmlns="" id="{B60F756F-3602-E44C-9F31-9BCF8AA9DE26}"/>
                </a:ext>
              </a:extLst>
            </p:cNvPr>
            <p:cNvSpPr/>
            <p:nvPr/>
          </p:nvSpPr>
          <p:spPr>
            <a:xfrm>
              <a:off x="6423334" y="1641124"/>
              <a:ext cx="1679259" cy="287152"/>
            </a:xfrm>
            <a:prstGeom prst="rect">
              <a:avLst/>
            </a:prstGeom>
          </p:spPr>
          <p:txBody>
            <a:bodyPr vert="horz" wrap="square" lIns="111567" tIns="55783" rIns="111567" bIns="55783" rtlCol="0">
              <a:spAutoFit/>
            </a:bodyPr>
            <a:lstStyle/>
            <a:p>
              <a:r>
                <a:rPr lang="ru-RU" altLang="zh-CN" sz="16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76%</a:t>
              </a:r>
              <a:endPara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05" name="直接连接符 112">
              <a:extLst>
                <a:ext uri="{FF2B5EF4-FFF2-40B4-BE49-F238E27FC236}">
                  <a16:creationId xmlns:a16="http://schemas.microsoft.com/office/drawing/2014/main" xmlns="" id="{FB515C4B-AA06-DE4D-8233-FE1DBE98CEF7}"/>
                </a:ext>
              </a:extLst>
            </p:cNvPr>
            <p:cNvCxnSpPr/>
            <p:nvPr/>
          </p:nvCxnSpPr>
          <p:spPr>
            <a:xfrm>
              <a:off x="6445250" y="1920736"/>
              <a:ext cx="1875790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6" name="任意多边形 113">
            <a:extLst>
              <a:ext uri="{FF2B5EF4-FFF2-40B4-BE49-F238E27FC236}">
                <a16:creationId xmlns:a16="http://schemas.microsoft.com/office/drawing/2014/main" xmlns="" id="{57E760DC-48EC-7242-887F-E88D6942F220}"/>
              </a:ext>
            </a:extLst>
          </p:cNvPr>
          <p:cNvSpPr/>
          <p:nvPr/>
        </p:nvSpPr>
        <p:spPr>
          <a:xfrm>
            <a:off x="6923766" y="1641703"/>
            <a:ext cx="1632572" cy="1650936"/>
          </a:xfrm>
          <a:custGeom>
            <a:avLst/>
            <a:gdLst>
              <a:gd name="connsiteX0" fmla="*/ 0 w 1306285"/>
              <a:gd name="connsiteY0" fmla="*/ 1320800 h 1320800"/>
              <a:gd name="connsiteX1" fmla="*/ 43542 w 1306285"/>
              <a:gd name="connsiteY1" fmla="*/ 1277257 h 1320800"/>
              <a:gd name="connsiteX2" fmla="*/ 1306285 w 1306285"/>
              <a:gd name="connsiteY2" fmla="*/ 0 h 132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06285" h="1320800">
                <a:moveTo>
                  <a:pt x="0" y="1320800"/>
                </a:moveTo>
                <a:lnTo>
                  <a:pt x="43542" y="1277257"/>
                </a:lnTo>
                <a:lnTo>
                  <a:pt x="1306285" y="0"/>
                </a:lnTo>
              </a:path>
            </a:pathLst>
          </a:custGeom>
          <a:solidFill>
            <a:srgbClr val="261F1C"/>
          </a:solidFill>
          <a:ln w="12700">
            <a:solidFill>
              <a:srgbClr val="261F1C"/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2399" dirty="0">
              <a:solidFill>
                <a:srgbClr val="261F1C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AutoShape 4" descr="https://top-fon.com/uploads/posts/2023-01/1674729518_top-fon-com-p-emotsionalnoe-vigoranie-fon-dlya-prezentat-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s://newizv.ru/attachments/ccb980d4f620ef3d469b25d337d19ab7f37d0375/store/crop/0/0/1152/966/1920/0/0/e0034e968eaa1d6dfd95a50425a180705af5988161513817c1019cf0b8c8/ba9b44878c367e9baf66ab6a63a74b1e6f60f1f9beb9b4f9d4eac0e5013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4332" y="3336778"/>
            <a:ext cx="1022207" cy="857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4234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89" grpId="0" animBg="1"/>
      <p:bldP spid="101" grpId="0" animBg="1"/>
      <p:bldP spid="10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«Профессиональные» заболевания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26687"/>
            <a:ext cx="10515600" cy="4351338"/>
          </a:xfrm>
        </p:spPr>
        <p:txBody>
          <a:bodyPr>
            <a:noAutofit/>
          </a:bodyPr>
          <a:lstStyle/>
          <a:p>
            <a:r>
              <a:rPr lang="ru-RU" sz="3200" dirty="0" smtClean="0"/>
              <a:t>ишемическая </a:t>
            </a:r>
            <a:r>
              <a:rPr lang="ru-RU" sz="3200" dirty="0"/>
              <a:t>болезнь </a:t>
            </a:r>
            <a:r>
              <a:rPr lang="ru-RU" sz="3200" dirty="0" smtClean="0"/>
              <a:t>сердца</a:t>
            </a:r>
          </a:p>
          <a:p>
            <a:r>
              <a:rPr lang="ru-RU" sz="3200" dirty="0" smtClean="0"/>
              <a:t>вегетососудистая дистония</a:t>
            </a:r>
          </a:p>
          <a:p>
            <a:r>
              <a:rPr lang="ru-RU" sz="3200" dirty="0" smtClean="0"/>
              <a:t>варикозное </a:t>
            </a:r>
            <a:r>
              <a:rPr lang="ru-RU" sz="3200" dirty="0"/>
              <a:t>расширение </a:t>
            </a:r>
            <a:r>
              <a:rPr lang="ru-RU" sz="3200" dirty="0" smtClean="0"/>
              <a:t>вен</a:t>
            </a:r>
          </a:p>
          <a:p>
            <a:r>
              <a:rPr lang="ru-RU" sz="3200" dirty="0" smtClean="0"/>
              <a:t>гипертоническая болезнь</a:t>
            </a:r>
          </a:p>
          <a:p>
            <a:r>
              <a:rPr lang="ru-RU" sz="3200" dirty="0" smtClean="0"/>
              <a:t>снижение зрения</a:t>
            </a:r>
          </a:p>
          <a:p>
            <a:r>
              <a:rPr lang="ru-RU" sz="3200" dirty="0" smtClean="0"/>
              <a:t>проблемы </a:t>
            </a:r>
            <a:r>
              <a:rPr lang="ru-RU" sz="3200" dirty="0" err="1"/>
              <a:t>желудочнокишечного</a:t>
            </a:r>
            <a:r>
              <a:rPr lang="ru-RU" sz="3200" dirty="0"/>
              <a:t> </a:t>
            </a:r>
            <a:r>
              <a:rPr lang="ru-RU" sz="3200" dirty="0" smtClean="0"/>
              <a:t>тракта</a:t>
            </a:r>
          </a:p>
          <a:p>
            <a:r>
              <a:rPr lang="ru-RU" sz="3200" dirty="0" smtClean="0"/>
              <a:t>хронические </a:t>
            </a:r>
            <a:r>
              <a:rPr lang="ru-RU" sz="3200" dirty="0"/>
              <a:t>бронхиты, тонзиллиты и </a:t>
            </a:r>
            <a:r>
              <a:rPr lang="ru-RU" sz="3200" dirty="0" smtClean="0"/>
              <a:t>фарингиты</a:t>
            </a:r>
          </a:p>
          <a:p>
            <a:r>
              <a:rPr lang="ru-RU" sz="3200" dirty="0" smtClean="0"/>
              <a:t>сахарный </a:t>
            </a:r>
            <a:r>
              <a:rPr lang="ru-RU" sz="3200" dirty="0"/>
              <a:t>диабет.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1744232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633046"/>
            <a:ext cx="10515600" cy="5543917"/>
          </a:xfrm>
        </p:spPr>
        <p:txBody>
          <a:bodyPr/>
          <a:lstStyle/>
          <a:p>
            <a:pPr algn="just"/>
            <a:r>
              <a:rPr lang="ru-RU" b="1" dirty="0"/>
              <a:t>Профессиональное выгорание </a:t>
            </a:r>
            <a:r>
              <a:rPr lang="ru-RU" dirty="0"/>
              <a:t>– это синдром, развивающийся на фоне хронического стресса и ведущий к снижению эмоционально-энергетических и личностных ресурсов работающего человека</a:t>
            </a:r>
            <a:r>
              <a:rPr lang="ru-RU" dirty="0" smtClean="0"/>
              <a:t>.</a:t>
            </a:r>
          </a:p>
          <a:p>
            <a:pPr algn="just"/>
            <a:r>
              <a:rPr lang="ru-RU" b="1" dirty="0"/>
              <a:t>Профессиональное выгорание </a:t>
            </a:r>
            <a:r>
              <a:rPr lang="ru-RU" dirty="0"/>
              <a:t>возникает в результате внутреннего накапливания отрицательных эмоций без соответствующей «разрядки» или «освобождения» от них</a:t>
            </a:r>
            <a:r>
              <a:rPr lang="ru-RU" dirty="0" smtClean="0"/>
              <a:t>.</a:t>
            </a:r>
          </a:p>
          <a:p>
            <a:pPr algn="just"/>
            <a:r>
              <a:rPr lang="ru-RU" b="1" dirty="0"/>
              <a:t>Профессиональное выгорание </a:t>
            </a:r>
            <a:r>
              <a:rPr lang="ru-RU" dirty="0"/>
              <a:t>– неблагоприятная реакция на рабочие стрессы, включающие в себя психологические, психофизиологические и поведенческие </a:t>
            </a:r>
            <a:r>
              <a:rPr lang="ru-RU" dirty="0" smtClean="0"/>
              <a:t>компоненты</a:t>
            </a:r>
          </a:p>
          <a:p>
            <a:pPr algn="just"/>
            <a:r>
              <a:rPr lang="ru-RU" b="1" dirty="0"/>
              <a:t>Профессиональное выгорание </a:t>
            </a:r>
            <a:r>
              <a:rPr lang="ru-RU" dirty="0"/>
              <a:t>– совокупность негативных переживаний, связанных с работой, коллективом и всей организацией в целом.</a:t>
            </a:r>
          </a:p>
        </p:txBody>
      </p:sp>
    </p:spTree>
    <p:extLst>
      <p:ext uri="{BB962C8B-B14F-4D97-AF65-F5344CB8AC3E}">
        <p14:creationId xmlns:p14="http://schemas.microsoft.com/office/powerpoint/2010/main" val="24473545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B14D46C-1D23-8547-BB33-F0756F8892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Стадии профессионального выгорания</a:t>
            </a:r>
            <a:endParaRPr lang="x-none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xmlns="" id="{337F1E8C-CCA6-A04A-BE4C-390CB0637223}"/>
              </a:ext>
            </a:extLst>
          </p:cNvPr>
          <p:cNvGrpSpPr/>
          <p:nvPr/>
        </p:nvGrpSpPr>
        <p:grpSpPr>
          <a:xfrm>
            <a:off x="3527801" y="1858924"/>
            <a:ext cx="4639406" cy="2702803"/>
            <a:chOff x="3527801" y="2559568"/>
            <a:chExt cx="4639406" cy="2702803"/>
          </a:xfrm>
        </p:grpSpPr>
        <p:sp>
          <p:nvSpPr>
            <p:cNvPr id="30" name="Round Diagonal Corner Rectangle 2">
              <a:extLst>
                <a:ext uri="{FF2B5EF4-FFF2-40B4-BE49-F238E27FC236}">
                  <a16:creationId xmlns:a16="http://schemas.microsoft.com/office/drawing/2014/main" xmlns="" id="{AAD68538-27B5-DE4F-A381-677119F0AEFA}"/>
                </a:ext>
              </a:extLst>
            </p:cNvPr>
            <p:cNvSpPr/>
            <p:nvPr/>
          </p:nvSpPr>
          <p:spPr>
            <a:xfrm rot="5400000">
              <a:off x="2892063" y="3761832"/>
              <a:ext cx="2125467" cy="853991"/>
            </a:xfrm>
            <a:prstGeom prst="round2DiagRect">
              <a:avLst>
                <a:gd name="adj1" fmla="val 33219"/>
                <a:gd name="adj2" fmla="val 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31" name="Parallelogram 30">
              <a:extLst>
                <a:ext uri="{FF2B5EF4-FFF2-40B4-BE49-F238E27FC236}">
                  <a16:creationId xmlns:a16="http://schemas.microsoft.com/office/drawing/2014/main" xmlns="" id="{5A9DE337-FF03-7A40-A335-4A73F577294E}"/>
                </a:ext>
              </a:extLst>
            </p:cNvPr>
            <p:cNvSpPr/>
            <p:nvPr/>
          </p:nvSpPr>
          <p:spPr>
            <a:xfrm rot="5400000" flipH="1">
              <a:off x="3438139" y="3880910"/>
              <a:ext cx="2314306" cy="426997"/>
            </a:xfrm>
            <a:prstGeom prst="parallelogram">
              <a:avLst>
                <a:gd name="adj" fmla="val 217202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2" name="Round Diagonal Corner Rectangle 5">
              <a:extLst>
                <a:ext uri="{FF2B5EF4-FFF2-40B4-BE49-F238E27FC236}">
                  <a16:creationId xmlns:a16="http://schemas.microsoft.com/office/drawing/2014/main" xmlns="" id="{C931EF24-D658-F84F-BE78-48225041671C}"/>
                </a:ext>
              </a:extLst>
            </p:cNvPr>
            <p:cNvSpPr/>
            <p:nvPr/>
          </p:nvSpPr>
          <p:spPr>
            <a:xfrm rot="5400000">
              <a:off x="5246982" y="3572991"/>
              <a:ext cx="2503152" cy="853991"/>
            </a:xfrm>
            <a:prstGeom prst="round2DiagRect">
              <a:avLst>
                <a:gd name="adj1" fmla="val 33219"/>
                <a:gd name="adj2" fmla="val 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59" name="Parallelogram 58">
              <a:extLst>
                <a:ext uri="{FF2B5EF4-FFF2-40B4-BE49-F238E27FC236}">
                  <a16:creationId xmlns:a16="http://schemas.microsoft.com/office/drawing/2014/main" xmlns="" id="{401C0AA7-B114-3B47-A43D-1066958201C0}"/>
                </a:ext>
              </a:extLst>
            </p:cNvPr>
            <p:cNvSpPr/>
            <p:nvPr/>
          </p:nvSpPr>
          <p:spPr>
            <a:xfrm rot="5400000" flipH="1">
              <a:off x="5781179" y="3693378"/>
              <a:ext cx="2694618" cy="426997"/>
            </a:xfrm>
            <a:prstGeom prst="parallelogram">
              <a:avLst>
                <a:gd name="adj" fmla="val 254198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60" name="Parallelogram 59">
              <a:extLst>
                <a:ext uri="{FF2B5EF4-FFF2-40B4-BE49-F238E27FC236}">
                  <a16:creationId xmlns:a16="http://schemas.microsoft.com/office/drawing/2014/main" xmlns="" id="{EAFC2D89-D68F-6F4B-8711-D3271EF8728F}"/>
                </a:ext>
              </a:extLst>
            </p:cNvPr>
            <p:cNvSpPr/>
            <p:nvPr/>
          </p:nvSpPr>
          <p:spPr>
            <a:xfrm rot="5400000" flipH="1">
              <a:off x="4606157" y="3791892"/>
              <a:ext cx="2513961" cy="426997"/>
            </a:xfrm>
            <a:prstGeom prst="parallelogram">
              <a:avLst>
                <a:gd name="adj" fmla="val 221414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61" name="Round Diagonal Corner Rectangle 4">
              <a:extLst>
                <a:ext uri="{FF2B5EF4-FFF2-40B4-BE49-F238E27FC236}">
                  <a16:creationId xmlns:a16="http://schemas.microsoft.com/office/drawing/2014/main" xmlns="" id="{EEF71901-723B-2F4A-A537-E8F8B544C460}"/>
                </a:ext>
              </a:extLst>
            </p:cNvPr>
            <p:cNvSpPr/>
            <p:nvPr/>
          </p:nvSpPr>
          <p:spPr>
            <a:xfrm rot="5400000">
              <a:off x="4078633" y="3667411"/>
              <a:ext cx="2314308" cy="853991"/>
            </a:xfrm>
            <a:prstGeom prst="round2DiagRect">
              <a:avLst>
                <a:gd name="adj1" fmla="val 33219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xmlns="" id="{D37DDF0E-50B8-DD44-BFA9-DAF7BF4CAAB4}"/>
                </a:ext>
              </a:extLst>
            </p:cNvPr>
            <p:cNvSpPr txBox="1"/>
            <p:nvPr/>
          </p:nvSpPr>
          <p:spPr>
            <a:xfrm>
              <a:off x="3550006" y="4503846"/>
              <a:ext cx="809580" cy="584775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1</a:t>
              </a:r>
              <a:endParaRPr lang="en-US" sz="32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xmlns="" id="{46E07405-729C-C547-AF05-9474D98885B3}"/>
                </a:ext>
              </a:extLst>
            </p:cNvPr>
            <p:cNvSpPr txBox="1"/>
            <p:nvPr/>
          </p:nvSpPr>
          <p:spPr>
            <a:xfrm>
              <a:off x="4830997" y="4503846"/>
              <a:ext cx="809580" cy="584775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chemeClr val="accent2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2</a:t>
              </a:r>
              <a:endParaRPr lang="en-US" sz="3200" dirty="0">
                <a:solidFill>
                  <a:schemeClr val="accent2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xmlns="" id="{9291457F-6252-3B47-BDE1-A87AFF0E8A81}"/>
                </a:ext>
              </a:extLst>
            </p:cNvPr>
            <p:cNvSpPr txBox="1"/>
            <p:nvPr/>
          </p:nvSpPr>
          <p:spPr>
            <a:xfrm>
              <a:off x="6093768" y="4503846"/>
              <a:ext cx="809580" cy="584775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chemeClr val="accent4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3</a:t>
              </a:r>
              <a:endParaRPr lang="en-US" sz="3200" dirty="0">
                <a:solidFill>
                  <a:schemeClr val="accent4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xmlns="" id="{5AF12843-227C-474A-9674-799694F4F4C2}"/>
                </a:ext>
              </a:extLst>
            </p:cNvPr>
            <p:cNvSpPr txBox="1"/>
            <p:nvPr/>
          </p:nvSpPr>
          <p:spPr>
            <a:xfrm>
              <a:off x="7357627" y="4503846"/>
              <a:ext cx="809580" cy="584775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ctr"/>
              <a:r>
                <a:rPr lang="en-US" sz="3200" dirty="0">
                  <a:solidFill>
                    <a:schemeClr val="accent5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04</a:t>
              </a:r>
            </a:p>
          </p:txBody>
        </p:sp>
      </p:grpSp>
      <p:sp>
        <p:nvSpPr>
          <p:cNvPr id="76" name="Rectangle 75">
            <a:extLst>
              <a:ext uri="{FF2B5EF4-FFF2-40B4-BE49-F238E27FC236}">
                <a16:creationId xmlns:a16="http://schemas.microsoft.com/office/drawing/2014/main" xmlns="" id="{87A9CB5E-AD64-E941-A4AA-EB311F601E4E}"/>
              </a:ext>
            </a:extLst>
          </p:cNvPr>
          <p:cNvSpPr/>
          <p:nvPr/>
        </p:nvSpPr>
        <p:spPr>
          <a:xfrm>
            <a:off x="369277" y="3266727"/>
            <a:ext cx="3068515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/>
              <a:t>Из-за боязни ошибиться это сопровождается повышенным контролем и многократной проверкой выполнения рабочих действий на фоне ощущения психоэмоционального напряжения</a:t>
            </a:r>
            <a:r>
              <a:rPr lang="ru-RU" sz="1600" dirty="0" smtClean="0"/>
              <a:t>.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endParaRPr lang="id-ID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xmlns="" id="{FE848FB4-A593-E14D-A2E7-A99D6114FED4}"/>
              </a:ext>
            </a:extLst>
          </p:cNvPr>
          <p:cNvSpPr txBox="1"/>
          <p:nvPr/>
        </p:nvSpPr>
        <p:spPr>
          <a:xfrm>
            <a:off x="1371600" y="2918470"/>
            <a:ext cx="1962150" cy="400110"/>
          </a:xfrm>
          <a:prstGeom prst="rect">
            <a:avLst/>
          </a:prstGeom>
          <a:noFill/>
          <a:effectLst/>
        </p:spPr>
        <p:txBody>
          <a:bodyPr wrap="square" rtlCol="0" anchor="b">
            <a:spAutoFit/>
          </a:bodyPr>
          <a:lstStyle/>
          <a:p>
            <a:pPr algn="r"/>
            <a:r>
              <a:rPr lang="ru-RU" sz="2000" dirty="0" smtClean="0">
                <a:solidFill>
                  <a:schemeClr val="accent1"/>
                </a:solidFill>
                <a:cs typeface="+mn-ea"/>
                <a:sym typeface="+mn-lt"/>
              </a:rPr>
              <a:t>Сбой функций</a:t>
            </a:r>
            <a:endParaRPr lang="en-US" sz="2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xmlns="" id="{16966CF4-D219-E945-A9C2-40D166DA92D4}"/>
              </a:ext>
            </a:extLst>
          </p:cNvPr>
          <p:cNvSpPr/>
          <p:nvPr/>
        </p:nvSpPr>
        <p:spPr>
          <a:xfrm>
            <a:off x="3325654" y="4951027"/>
            <a:ext cx="442866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/>
              <a:t>К завершению рабочей недели формируется стойкая апатия, сопровождаемая хроническими головными болями, потерей сна или, наоборот, «мертвым» сном без </a:t>
            </a:r>
            <a:r>
              <a:rPr lang="ru-RU" sz="1600" dirty="0" smtClean="0"/>
              <a:t>сновидений. </a:t>
            </a:r>
            <a:r>
              <a:rPr lang="ru-RU" sz="1600" dirty="0" smtClean="0">
                <a:cs typeface="+mn-ea"/>
                <a:sym typeface="+mn-lt"/>
              </a:rPr>
              <a:t>Повышается раздражительность.</a:t>
            </a:r>
            <a:r>
              <a:rPr lang="en-US" sz="1600" dirty="0" smtClean="0">
                <a:cs typeface="+mn-ea"/>
                <a:sym typeface="+mn-lt"/>
              </a:rPr>
              <a:t> </a:t>
            </a:r>
            <a:endParaRPr lang="id-ID" sz="1600" dirty="0">
              <a:cs typeface="+mn-ea"/>
              <a:sym typeface="+mn-lt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xmlns="" id="{3A7B7B7B-0F8F-B140-B90B-07E9EC94A3C8}"/>
              </a:ext>
            </a:extLst>
          </p:cNvPr>
          <p:cNvSpPr txBox="1"/>
          <p:nvPr/>
        </p:nvSpPr>
        <p:spPr>
          <a:xfrm>
            <a:off x="4041216" y="4550917"/>
            <a:ext cx="2547403" cy="40011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r"/>
            <a:r>
              <a:rPr lang="ru-RU" sz="2000" dirty="0" smtClean="0">
                <a:solidFill>
                  <a:schemeClr val="accent2"/>
                </a:solidFill>
                <a:cs typeface="+mn-ea"/>
                <a:sym typeface="+mn-lt"/>
              </a:rPr>
              <a:t>Снижение интереса</a:t>
            </a:r>
            <a:endParaRPr lang="en-US" sz="20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xmlns="" id="{2AF5F710-F7E2-C740-91AE-8450D38E0E0E}"/>
              </a:ext>
            </a:extLst>
          </p:cNvPr>
          <p:cNvSpPr/>
          <p:nvPr/>
        </p:nvSpPr>
        <p:spPr>
          <a:xfrm>
            <a:off x="7762416" y="3247754"/>
            <a:ext cx="3591383" cy="1603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Полная потеря интереса к работе и жизни вообще, эмоциональное безразличие к любым событиям в жизни, полное отстранение от людей, ощущение постоянного отсутствия сил.</a:t>
            </a:r>
          </a:p>
          <a:p>
            <a:pPr>
              <a:lnSpc>
                <a:spcPct val="130000"/>
              </a:lnSpc>
            </a:pPr>
            <a:endParaRPr lang="id-ID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xmlns="" id="{D081CFFF-5D35-EC43-B244-0B16B721254C}"/>
              </a:ext>
            </a:extLst>
          </p:cNvPr>
          <p:cNvSpPr txBox="1"/>
          <p:nvPr/>
        </p:nvSpPr>
        <p:spPr>
          <a:xfrm>
            <a:off x="7994006" y="2899232"/>
            <a:ext cx="2758985" cy="40011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ru-RU" sz="2000" dirty="0" smtClean="0">
                <a:solidFill>
                  <a:schemeClr val="accent4"/>
                </a:solidFill>
                <a:cs typeface="+mn-ea"/>
                <a:sym typeface="+mn-lt"/>
              </a:rPr>
              <a:t>Личностное выгорание</a:t>
            </a:r>
            <a:endParaRPr lang="en-US" sz="2000" dirty="0">
              <a:solidFill>
                <a:schemeClr val="accent4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3135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32399"/>
            <a:ext cx="10515600" cy="760290"/>
          </a:xfrm>
          <a:ln w="9525">
            <a:solidFill>
              <a:schemeClr val="tx1"/>
            </a:solidFill>
          </a:ln>
        </p:spPr>
        <p:txBody>
          <a:bodyPr/>
          <a:lstStyle/>
          <a:p>
            <a:r>
              <a:rPr lang="en-US" dirty="0"/>
              <a:t>I. </a:t>
            </a:r>
            <a:r>
              <a:rPr lang="ru-RU" dirty="0"/>
              <a:t>Психофизические симптомы выгорания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12387"/>
            <a:ext cx="10515600" cy="4351338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Усталость в любое время суток; </a:t>
            </a:r>
            <a:endParaRPr lang="ru-RU" dirty="0" smtClean="0"/>
          </a:p>
          <a:p>
            <a:r>
              <a:rPr lang="ru-RU" dirty="0" smtClean="0"/>
              <a:t>Эмоциональное </a:t>
            </a:r>
            <a:r>
              <a:rPr lang="ru-RU" dirty="0"/>
              <a:t>и физическое истощение; </a:t>
            </a:r>
            <a:endParaRPr lang="ru-RU" dirty="0" smtClean="0"/>
          </a:p>
          <a:p>
            <a:r>
              <a:rPr lang="ru-RU" dirty="0" smtClean="0"/>
              <a:t>Отсутствие </a:t>
            </a:r>
            <a:r>
              <a:rPr lang="ru-RU" dirty="0"/>
              <a:t>любопытства на что-то новое; </a:t>
            </a:r>
            <a:endParaRPr lang="ru-RU" dirty="0" smtClean="0"/>
          </a:p>
          <a:p>
            <a:r>
              <a:rPr lang="ru-RU" dirty="0" smtClean="0"/>
              <a:t>Отсутствие </a:t>
            </a:r>
            <a:r>
              <a:rPr lang="ru-RU" dirty="0"/>
              <a:t>страха в опасных обстоятельствах; </a:t>
            </a:r>
            <a:endParaRPr lang="ru-RU" dirty="0" smtClean="0"/>
          </a:p>
          <a:p>
            <a:r>
              <a:rPr lang="ru-RU" dirty="0" smtClean="0"/>
              <a:t>Общая </a:t>
            </a:r>
            <a:r>
              <a:rPr lang="ru-RU" dirty="0" err="1"/>
              <a:t>астенизация</a:t>
            </a:r>
            <a:r>
              <a:rPr lang="ru-RU" dirty="0"/>
              <a:t> (снижение активности, слабость, ухудшение гормональных показателей); </a:t>
            </a:r>
            <a:endParaRPr lang="ru-RU" dirty="0" smtClean="0"/>
          </a:p>
          <a:p>
            <a:r>
              <a:rPr lang="ru-RU" dirty="0" smtClean="0"/>
              <a:t>Резкие </a:t>
            </a:r>
            <a:r>
              <a:rPr lang="ru-RU" dirty="0"/>
              <a:t>изменения массы тела (резкое похудение, резкое увеличение); </a:t>
            </a:r>
            <a:endParaRPr lang="ru-RU" dirty="0" smtClean="0"/>
          </a:p>
          <a:p>
            <a:r>
              <a:rPr lang="ru-RU" dirty="0" smtClean="0"/>
              <a:t>Полная </a:t>
            </a:r>
            <a:r>
              <a:rPr lang="ru-RU" dirty="0"/>
              <a:t>/ частичная бессонница; </a:t>
            </a:r>
            <a:endParaRPr lang="ru-RU" dirty="0" smtClean="0"/>
          </a:p>
          <a:p>
            <a:r>
              <a:rPr lang="ru-RU" dirty="0" smtClean="0"/>
              <a:t>Беспричинная </a:t>
            </a:r>
            <a:r>
              <a:rPr lang="ru-RU" dirty="0"/>
              <a:t>головная боль, постоянные расстройства ЖКТ; </a:t>
            </a:r>
          </a:p>
          <a:p>
            <a:r>
              <a:rPr lang="ru-RU" dirty="0" smtClean="0"/>
              <a:t>Заторможенное </a:t>
            </a:r>
            <a:r>
              <a:rPr lang="ru-RU" dirty="0"/>
              <a:t>состояние и постоянное желание спать; </a:t>
            </a:r>
          </a:p>
          <a:p>
            <a:r>
              <a:rPr lang="ru-RU" dirty="0" smtClean="0"/>
              <a:t>Снижение </a:t>
            </a:r>
            <a:r>
              <a:rPr lang="ru-RU" dirty="0"/>
              <a:t>восприятия окружающего мира посредством органов чувств (ухудшение зрения, слуха, обоняния и т.п.)</a:t>
            </a:r>
          </a:p>
        </p:txBody>
      </p:sp>
    </p:spTree>
    <p:extLst>
      <p:ext uri="{BB962C8B-B14F-4D97-AF65-F5344CB8AC3E}">
        <p14:creationId xmlns:p14="http://schemas.microsoft.com/office/powerpoint/2010/main" val="9600090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9083"/>
          </a:xfrm>
          <a:ln w="9525"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en-US" sz="3600" dirty="0"/>
              <a:t>II. </a:t>
            </a:r>
            <a:r>
              <a:rPr lang="ru-RU" sz="3600" dirty="0"/>
              <a:t>Социально-психологические симптомы выгорания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45333"/>
            <a:ext cx="10515600" cy="4351338"/>
          </a:xfrm>
        </p:spPr>
        <p:txBody>
          <a:bodyPr/>
          <a:lstStyle/>
          <a:p>
            <a:r>
              <a:rPr lang="ru-RU" dirty="0"/>
              <a:t>Чувство подавленности, безразличие, пассивность; </a:t>
            </a:r>
            <a:endParaRPr lang="ru-RU" dirty="0" smtClean="0"/>
          </a:p>
          <a:p>
            <a:r>
              <a:rPr lang="ru-RU" dirty="0" smtClean="0"/>
              <a:t>Состояние </a:t>
            </a:r>
            <a:r>
              <a:rPr lang="ru-RU" dirty="0"/>
              <a:t>депрессии; </a:t>
            </a:r>
          </a:p>
          <a:p>
            <a:r>
              <a:rPr lang="ru-RU" dirty="0" smtClean="0"/>
              <a:t>Высокий </a:t>
            </a:r>
            <a:r>
              <a:rPr lang="ru-RU" dirty="0"/>
              <a:t>уровень раздражительности; </a:t>
            </a:r>
          </a:p>
          <a:p>
            <a:r>
              <a:rPr lang="ru-RU" dirty="0" smtClean="0"/>
              <a:t>Постоянные </a:t>
            </a:r>
            <a:r>
              <a:rPr lang="ru-RU" dirty="0"/>
              <a:t>нервные срывы; </a:t>
            </a:r>
          </a:p>
          <a:p>
            <a:r>
              <a:rPr lang="ru-RU" dirty="0" smtClean="0"/>
              <a:t>Постоянный </a:t>
            </a:r>
            <a:r>
              <a:rPr lang="ru-RU" dirty="0"/>
              <a:t>негатив (чувство обиды, вины, подозрительность); </a:t>
            </a:r>
            <a:endParaRPr lang="ru-RU" dirty="0" smtClean="0"/>
          </a:p>
          <a:p>
            <a:r>
              <a:rPr lang="ru-RU" dirty="0" smtClean="0"/>
              <a:t>Повышенная </a:t>
            </a:r>
            <a:r>
              <a:rPr lang="ru-RU" dirty="0"/>
              <a:t>тревожность, постоянное беспокойство; </a:t>
            </a:r>
          </a:p>
          <a:p>
            <a:r>
              <a:rPr lang="ru-RU" dirty="0" smtClean="0"/>
              <a:t>Чувство </a:t>
            </a:r>
            <a:r>
              <a:rPr lang="ru-RU" dirty="0" err="1"/>
              <a:t>гиперответственности</a:t>
            </a:r>
            <a:r>
              <a:rPr lang="ru-RU" dirty="0"/>
              <a:t>, боязнь не справиться; </a:t>
            </a:r>
          </a:p>
          <a:p>
            <a:r>
              <a:rPr lang="ru-RU" dirty="0" smtClean="0"/>
              <a:t>Негативная </a:t>
            </a:r>
            <a:r>
              <a:rPr lang="ru-RU" dirty="0"/>
              <a:t>установка на дальнейшие перспективы в жизни.</a:t>
            </a:r>
          </a:p>
        </p:txBody>
      </p:sp>
    </p:spTree>
    <p:extLst>
      <p:ext uri="{BB962C8B-B14F-4D97-AF65-F5344CB8AC3E}">
        <p14:creationId xmlns:p14="http://schemas.microsoft.com/office/powerpoint/2010/main" val="14668512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5121"/>
          </a:xfrm>
          <a:ln w="9525">
            <a:solidFill>
              <a:schemeClr val="tx1"/>
            </a:solidFill>
          </a:ln>
        </p:spPr>
        <p:txBody>
          <a:bodyPr/>
          <a:lstStyle/>
          <a:p>
            <a:r>
              <a:rPr lang="en-US" dirty="0"/>
              <a:t>III. </a:t>
            </a:r>
            <a:r>
              <a:rPr lang="ru-RU" dirty="0"/>
              <a:t>Поведенческие симптомы выгорания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29971"/>
            <a:ext cx="10515600" cy="4351338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Начинаете считать, что работа становится все труднее, и скоро не сможете выполнить ее; </a:t>
            </a:r>
          </a:p>
          <a:p>
            <a:r>
              <a:rPr lang="ru-RU" dirty="0" smtClean="0"/>
              <a:t>Меняете </a:t>
            </a:r>
            <a:r>
              <a:rPr lang="ru-RU" dirty="0"/>
              <a:t>свой режим работы (например, начинаете рано приходить и поздно уходить); </a:t>
            </a:r>
          </a:p>
          <a:p>
            <a:r>
              <a:rPr lang="ru-RU" dirty="0" smtClean="0"/>
              <a:t>Постоянно </a:t>
            </a:r>
            <a:r>
              <a:rPr lang="ru-RU" dirty="0"/>
              <a:t>берете работу домой (даже если в этом нет необходимости) и не делаете ее; </a:t>
            </a:r>
          </a:p>
          <a:p>
            <a:r>
              <a:rPr lang="ru-RU" dirty="0" smtClean="0"/>
              <a:t>Отказываетесь </a:t>
            </a:r>
            <a:r>
              <a:rPr lang="ru-RU" dirty="0"/>
              <a:t>принимать профессиональные решения, ищите причины для объяснений; </a:t>
            </a:r>
          </a:p>
          <a:p>
            <a:r>
              <a:rPr lang="ru-RU" dirty="0" smtClean="0"/>
              <a:t>Чувствуете </a:t>
            </a:r>
            <a:r>
              <a:rPr lang="ru-RU" dirty="0"/>
              <a:t>себя бесполезным; </a:t>
            </a:r>
          </a:p>
          <a:p>
            <a:r>
              <a:rPr lang="ru-RU" dirty="0" smtClean="0"/>
              <a:t>Не </a:t>
            </a:r>
            <a:r>
              <a:rPr lang="ru-RU" dirty="0"/>
              <a:t>верите в улучшения, безразличны к результатам работы; </a:t>
            </a:r>
          </a:p>
          <a:p>
            <a:r>
              <a:rPr lang="ru-RU" dirty="0" smtClean="0"/>
              <a:t>Не </a:t>
            </a:r>
            <a:r>
              <a:rPr lang="ru-RU" dirty="0"/>
              <a:t>выполняете важные задачи, тормозя на мелких деталях.</a:t>
            </a:r>
          </a:p>
        </p:txBody>
      </p:sp>
    </p:spTree>
    <p:extLst>
      <p:ext uri="{BB962C8B-B14F-4D97-AF65-F5344CB8AC3E}">
        <p14:creationId xmlns:p14="http://schemas.microsoft.com/office/powerpoint/2010/main" val="329718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63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FA5AA"/>
      </a:accent1>
      <a:accent2>
        <a:srgbClr val="F07985"/>
      </a:accent2>
      <a:accent3>
        <a:srgbClr val="76907C"/>
      </a:accent3>
      <a:accent4>
        <a:srgbClr val="EB8A62"/>
      </a:accent4>
      <a:accent5>
        <a:srgbClr val="947591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1521</Words>
  <Application>Microsoft Office PowerPoint</Application>
  <PresentationFormat>Произвольный</PresentationFormat>
  <Paragraphs>146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Office Theme</vt:lpstr>
      <vt:lpstr>Профессиональное и эмоциональное выгорание педагога: предупреждение и преодоление </vt:lpstr>
      <vt:lpstr>В 1974 году психиатр Дж. Фрейденберг впервые описал симптомы «выгорания» в своих трудах. </vt:lpstr>
      <vt:lpstr>Результаты исследования ГАУ ДПО «СОИРО» </vt:lpstr>
      <vt:lpstr>«Профессиональные» заболевания</vt:lpstr>
      <vt:lpstr>Презентация PowerPoint</vt:lpstr>
      <vt:lpstr>Стадии профессионального выгорания</vt:lpstr>
      <vt:lpstr>I. Психофизические симптомы выгорания</vt:lpstr>
      <vt:lpstr>II. Социально-психологические симптомы выгорания</vt:lpstr>
      <vt:lpstr>III. Поведенческие симптомы выгорания</vt:lpstr>
      <vt:lpstr>Ваша жизненная энергия</vt:lpstr>
      <vt:lpstr>Ключ к тесту</vt:lpstr>
      <vt:lpstr>Упражнение «Лестница»</vt:lpstr>
      <vt:lpstr>Диагностическое упражнение «Сферы жизни» – баланс «Брать – давать»</vt:lpstr>
      <vt:lpstr>Письмо-благодарность от работы</vt:lpstr>
      <vt:lpstr>Чтобы избежать синдрома выгорания: </vt:lpstr>
      <vt:lpstr>Презентация PowerPoint</vt:lpstr>
      <vt:lpstr>НА РАБОТЕ</vt:lpstr>
      <vt:lpstr>ДОМА</vt:lpstr>
      <vt:lpstr>Рефрейминг или техника позитивного мышления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Microsoft Office User</dc:creator>
  <cp:lastModifiedBy>Пользователь Windows</cp:lastModifiedBy>
  <cp:revision>19</cp:revision>
  <dcterms:created xsi:type="dcterms:W3CDTF">2023-07-10T07:15:05Z</dcterms:created>
  <dcterms:modified xsi:type="dcterms:W3CDTF">2023-11-16T19:59:01Z</dcterms:modified>
</cp:coreProperties>
</file>