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77" r:id="rId3"/>
    <p:sldId id="278" r:id="rId4"/>
    <p:sldId id="268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72" r:id="rId16"/>
    <p:sldId id="267" r:id="rId17"/>
    <p:sldId id="270" r:id="rId18"/>
    <p:sldId id="273" r:id="rId19"/>
    <p:sldId id="274" r:id="rId20"/>
    <p:sldId id="275" r:id="rId21"/>
    <p:sldId id="276" r:id="rId22"/>
    <p:sldId id="281" r:id="rId23"/>
    <p:sldId id="280" r:id="rId24"/>
    <p:sldId id="279" r:id="rId25"/>
    <p:sldId id="283" r:id="rId26"/>
    <p:sldId id="282" r:id="rId27"/>
    <p:sldId id="284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581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53EB-6C1C-489A-9512-2808CC2FF3DF}" type="datetimeFigureOut">
              <a:rPr lang="ru-RU" smtClean="0"/>
              <a:t>08.10.2024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DBD3F-8534-49A4-B080-2112175875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1472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53EB-6C1C-489A-9512-2808CC2FF3DF}" type="datetimeFigureOut">
              <a:rPr lang="ru-RU" smtClean="0"/>
              <a:t>08.10.2024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DBD3F-8534-49A4-B080-2112175875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77304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53EB-6C1C-489A-9512-2808CC2FF3DF}" type="datetimeFigureOut">
              <a:rPr lang="ru-RU" smtClean="0"/>
              <a:t>08.10.2024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DBD3F-8534-49A4-B080-2112175875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5556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087225" cy="6791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53EB-6C1C-489A-9512-2808CC2FF3DF}" type="datetimeFigureOut">
              <a:rPr lang="ru-RU" smtClean="0"/>
              <a:t>08.10.2024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DBD3F-8534-49A4-B080-2112175875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374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2387" y="33337"/>
            <a:ext cx="12087225" cy="6791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53EB-6C1C-489A-9512-2808CC2FF3DF}" type="datetimeFigureOut">
              <a:rPr lang="ru-RU" smtClean="0"/>
              <a:t>08.10.2024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DBD3F-8534-49A4-B080-2112175875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09762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53EB-6C1C-489A-9512-2808CC2FF3DF}" type="datetimeFigureOut">
              <a:rPr lang="ru-RU" smtClean="0"/>
              <a:t>08.10.2024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DBD3F-8534-49A4-B080-2112175875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8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53EB-6C1C-489A-9512-2808CC2FF3DF}" type="datetimeFigureOut">
              <a:rPr lang="ru-RU" smtClean="0"/>
              <a:t>08.10.2024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DBD3F-8534-49A4-B080-2112175875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138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2387" y="33337"/>
            <a:ext cx="12087225" cy="67913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53EB-6C1C-489A-9512-2808CC2FF3DF}" type="datetimeFigureOut">
              <a:rPr lang="ru-RU" smtClean="0"/>
              <a:t>08.10.2024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DBD3F-8534-49A4-B080-2112175875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08174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2387" y="33337"/>
            <a:ext cx="12087225" cy="6791325"/>
          </a:xfrm>
          <a:prstGeom prst="rect">
            <a:avLst/>
          </a:prstGeom>
        </p:spPr>
      </p:pic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53EB-6C1C-489A-9512-2808CC2FF3DF}" type="datetimeFigureOut">
              <a:rPr lang="ru-RU" smtClean="0"/>
              <a:t>08.10.2024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DBD3F-8534-49A4-B080-2112175875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85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53EB-6C1C-489A-9512-2808CC2FF3DF}" type="datetimeFigureOut">
              <a:rPr lang="ru-RU" smtClean="0"/>
              <a:t>08.10.2024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DBD3F-8534-49A4-B080-2112175875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903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353EB-6C1C-489A-9512-2808CC2FF3DF}" type="datetimeFigureOut">
              <a:rPr lang="ru-RU" smtClean="0"/>
              <a:t>08.10.2024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DBD3F-8534-49A4-B080-2112175875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5189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2353EB-6C1C-489A-9512-2808CC2FF3DF}" type="datetimeFigureOut">
              <a:rPr lang="ru-RU" smtClean="0"/>
              <a:t>08.10.2024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CDBD3F-8534-49A4-B080-2112175875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3550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hyperlink" Target="https://uoirbitmo.ru/metodrabota/rmo_uchiteley_informatiki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hyperlink" Target="https://uoirbitmo.ru/metodrabota/rmo_uchiteley_informatiki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stomShape 3"/>
          <p:cNvSpPr/>
          <p:nvPr/>
        </p:nvSpPr>
        <p:spPr>
          <a:xfrm>
            <a:off x="305160" y="4655071"/>
            <a:ext cx="11886840" cy="101420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 dirty="0">
                <a:solidFill>
                  <a:srgbClr val="34529B"/>
                </a:solidFill>
                <a:latin typeface="Times New Roman"/>
                <a:ea typeface="Arial Unicode MS"/>
              </a:rPr>
              <a:t>Страница на сайте ОУ: </a:t>
            </a:r>
            <a:r>
              <a:rPr lang="en-US" sz="2000" b="1" u="sng" strike="noStrike" spc="-1" dirty="0">
                <a:solidFill>
                  <a:srgbClr val="0000BF"/>
                </a:solidFill>
                <a:uFillTx/>
                <a:latin typeface="Times New Roman"/>
                <a:ea typeface="Arial Unicode MS"/>
                <a:hlinkClick r:id="rId2"/>
              </a:rPr>
              <a:t>https://uoirbitmo.ru/metodrabota/rmo_uchiteley_informatiki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1" strike="noStrike" spc="-1" dirty="0">
                <a:solidFill>
                  <a:srgbClr val="34529B"/>
                </a:solidFill>
                <a:latin typeface="Times New Roman"/>
                <a:ea typeface="Arial Unicode MS"/>
              </a:rPr>
              <a:t>Группа в </a:t>
            </a:r>
            <a:r>
              <a:rPr lang="en-US" sz="2000" b="1" strike="noStrike" spc="-1" dirty="0">
                <a:solidFill>
                  <a:srgbClr val="34529B"/>
                </a:solidFill>
                <a:latin typeface="Times New Roman"/>
                <a:ea typeface="Arial Unicode MS"/>
              </a:rPr>
              <a:t>WhatsApp</a:t>
            </a:r>
            <a:r>
              <a:rPr lang="ru-RU" sz="2000" b="1" strike="noStrike" spc="-1" dirty="0">
                <a:solidFill>
                  <a:srgbClr val="34529B"/>
                </a:solidFill>
                <a:latin typeface="Times New Roman"/>
                <a:ea typeface="Arial Unicode MS"/>
              </a:rPr>
              <a:t>: +7(982)7082565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000" b="0" strike="noStrike" spc="-1" dirty="0">
              <a:latin typeface="Arial"/>
            </a:endParaRPr>
          </a:p>
        </p:txBody>
      </p:sp>
      <p:sp>
        <p:nvSpPr>
          <p:cNvPr id="5" name="CustomShape 2"/>
          <p:cNvSpPr/>
          <p:nvPr/>
        </p:nvSpPr>
        <p:spPr>
          <a:xfrm>
            <a:off x="305160" y="3640862"/>
            <a:ext cx="6134400" cy="101420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 dirty="0" err="1">
                <a:solidFill>
                  <a:srgbClr val="BF0000"/>
                </a:solidFill>
                <a:latin typeface="Times New Roman"/>
                <a:ea typeface="Arial Unicode MS"/>
              </a:rPr>
              <a:t>Манькова</a:t>
            </a:r>
            <a:r>
              <a:rPr lang="ru-RU" sz="2000" b="1" strike="noStrike" spc="-1" dirty="0">
                <a:solidFill>
                  <a:srgbClr val="BF0000"/>
                </a:solidFill>
                <a:latin typeface="Times New Roman"/>
                <a:ea typeface="Arial Unicode MS"/>
              </a:rPr>
              <a:t> Ольга Сергеевна</a:t>
            </a:r>
            <a:endParaRPr lang="ru-RU" sz="2000" b="0" strike="noStrike" spc="-1" dirty="0"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BF0000"/>
              </a:buClr>
              <a:buFont typeface="Wingdings" charset="2"/>
              <a:buChar char=""/>
            </a:pPr>
            <a:r>
              <a:rPr lang="ru-RU" sz="2000" b="1" strike="noStrike" spc="-1" dirty="0">
                <a:solidFill>
                  <a:srgbClr val="BF0000"/>
                </a:solidFill>
                <a:latin typeface="Times New Roman"/>
                <a:ea typeface="Arial Unicode MS"/>
              </a:rPr>
              <a:t>+7(982)7082565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1" strike="noStrike" spc="-1" dirty="0">
                <a:solidFill>
                  <a:srgbClr val="BF0000"/>
                </a:solidFill>
                <a:latin typeface="Wingdings"/>
                <a:ea typeface="Arial Unicode MS"/>
              </a:rPr>
              <a:t></a:t>
            </a:r>
            <a:r>
              <a:rPr lang="ru-RU" sz="2000" b="1" strike="noStrike" spc="-1" dirty="0">
                <a:solidFill>
                  <a:srgbClr val="BF0000"/>
                </a:solidFill>
                <a:latin typeface="Times New Roman"/>
                <a:ea typeface="Arial Unicode MS"/>
              </a:rPr>
              <a:t> </a:t>
            </a:r>
            <a:r>
              <a:rPr lang="en-US" sz="2000" b="1" strike="noStrike" spc="-1" dirty="0">
                <a:solidFill>
                  <a:srgbClr val="BF0000"/>
                </a:solidFill>
                <a:latin typeface="Times New Roman"/>
                <a:ea typeface="Arial Unicode MS"/>
              </a:rPr>
              <a:t>olserman.09@gmail.com</a:t>
            </a:r>
            <a:endParaRPr lang="ru-RU" sz="2000" b="0" strike="noStrike" spc="-1" dirty="0">
              <a:latin typeface="Arial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740" y="1006911"/>
            <a:ext cx="3141636" cy="2324678"/>
          </a:xfrm>
          <a:prstGeom prst="rect">
            <a:avLst/>
          </a:prstGeom>
        </p:spPr>
      </p:pic>
      <p:sp>
        <p:nvSpPr>
          <p:cNvPr id="7" name="CustomShape 1"/>
          <p:cNvSpPr/>
          <p:nvPr/>
        </p:nvSpPr>
        <p:spPr>
          <a:xfrm>
            <a:off x="4151376" y="1454109"/>
            <a:ext cx="8040624" cy="156820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3200" b="1" strike="noStrike" spc="-1" dirty="0">
                <a:solidFill>
                  <a:srgbClr val="34529B"/>
                </a:solidFill>
                <a:latin typeface="Times New Roman"/>
                <a:ea typeface="Arial Unicode MS"/>
              </a:rPr>
              <a:t>Районное методическое объединение </a:t>
            </a:r>
            <a:endParaRPr lang="ru-RU" sz="32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200" b="1" strike="noStrike" spc="-1" dirty="0">
                <a:solidFill>
                  <a:srgbClr val="34529B"/>
                </a:solidFill>
                <a:latin typeface="Times New Roman"/>
                <a:ea typeface="Arial Unicode MS"/>
              </a:rPr>
              <a:t>учителей информатики </a:t>
            </a:r>
            <a:endParaRPr lang="ru-RU" sz="32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200" b="1" strike="noStrike" spc="-1" dirty="0" err="1">
                <a:solidFill>
                  <a:srgbClr val="34529B"/>
                </a:solidFill>
                <a:latin typeface="Times New Roman"/>
                <a:ea typeface="Arial Unicode MS"/>
              </a:rPr>
              <a:t>Ирбитского</a:t>
            </a:r>
            <a:r>
              <a:rPr lang="ru-RU" sz="3200" b="1" strike="noStrike" spc="-1" dirty="0">
                <a:solidFill>
                  <a:srgbClr val="34529B"/>
                </a:solidFill>
                <a:latin typeface="Times New Roman"/>
                <a:ea typeface="Arial Unicode MS"/>
              </a:rPr>
              <a:t> муниципального образования </a:t>
            </a:r>
            <a:endParaRPr lang="ru-RU" sz="3200" b="0" strike="noStrike" spc="-1" dirty="0">
              <a:latin typeface="Arial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8168" y="3447675"/>
            <a:ext cx="17145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6236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6427" t="9525" r="7008" b="4455"/>
          <a:stretch/>
        </p:blipFill>
        <p:spPr>
          <a:xfrm>
            <a:off x="0" y="0"/>
            <a:ext cx="122693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29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6909" t="9346" r="7054" b="4977"/>
          <a:stretch/>
        </p:blipFill>
        <p:spPr>
          <a:xfrm>
            <a:off x="0" y="-1"/>
            <a:ext cx="12192000" cy="6829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100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7240" t="9717" r="7031" b="4903"/>
          <a:stretch/>
        </p:blipFill>
        <p:spPr>
          <a:xfrm>
            <a:off x="0" y="0"/>
            <a:ext cx="12192000" cy="6830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02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7112" t="9976" r="6778" b="5026"/>
          <a:stretch/>
        </p:blipFill>
        <p:spPr>
          <a:xfrm>
            <a:off x="0" y="0"/>
            <a:ext cx="12220022" cy="6784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661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6845" t="9524" r="7264" b="4778"/>
          <a:stretch/>
        </p:blipFill>
        <p:spPr>
          <a:xfrm>
            <a:off x="0" y="100585"/>
            <a:ext cx="12106656" cy="6794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82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40038" t="17165" r="15274" b="41453"/>
          <a:stretch/>
        </p:blipFill>
        <p:spPr>
          <a:xfrm>
            <a:off x="569166" y="82296"/>
            <a:ext cx="7232753" cy="376732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3050" y="3096899"/>
            <a:ext cx="7817739" cy="3623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8934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9079" t="10283" r="15304" b="39081"/>
          <a:stretch/>
        </p:blipFill>
        <p:spPr>
          <a:xfrm>
            <a:off x="0" y="0"/>
            <a:ext cx="7708392" cy="48131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38927" t="16701" r="15174" b="47548"/>
          <a:stretch/>
        </p:blipFill>
        <p:spPr>
          <a:xfrm>
            <a:off x="1935480" y="2147178"/>
            <a:ext cx="8373062" cy="36684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38545" t="18303" r="15205" b="54639"/>
          <a:stretch/>
        </p:blipFill>
        <p:spPr>
          <a:xfrm>
            <a:off x="3657398" y="4049486"/>
            <a:ext cx="8534602" cy="280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550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583" y="285162"/>
            <a:ext cx="7964425" cy="6572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4971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30263" t="31336" r="25953" b="41476"/>
          <a:stretch/>
        </p:blipFill>
        <p:spPr>
          <a:xfrm>
            <a:off x="1042415" y="1207008"/>
            <a:ext cx="981707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1027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8880" t="23722" r="51670" b="15418"/>
          <a:stretch/>
        </p:blipFill>
        <p:spPr>
          <a:xfrm>
            <a:off x="768095" y="274320"/>
            <a:ext cx="5482878" cy="63733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54845" t="28097" r="15591" b="42215"/>
          <a:stretch/>
        </p:blipFill>
        <p:spPr>
          <a:xfrm>
            <a:off x="6424708" y="1929383"/>
            <a:ext cx="5422961" cy="3063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8668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115568" y="1050925"/>
            <a:ext cx="10139807" cy="2989263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/>
              <a:t>Заседание РМО №2 </a:t>
            </a:r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ru-RU" sz="4000" b="1" dirty="0" smtClean="0"/>
              <a:t>«</a:t>
            </a:r>
            <a:r>
              <a:rPr lang="ru-RU" sz="4000" b="1" dirty="0"/>
              <a:t>Система оценивания предметных и метапредметных результатов обучения в условиях реализации обновленных ФГОС ООО, ФОП ООО»</a:t>
            </a:r>
            <a:endParaRPr lang="ru-RU" sz="40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99872" y="3389376"/>
            <a:ext cx="11256264" cy="298875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/>
              <a:t>09 </a:t>
            </a:r>
            <a:r>
              <a:rPr lang="ru-RU" sz="3200" b="1" dirty="0" smtClean="0"/>
              <a:t>октября 2024 года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714330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859537" y="2175637"/>
            <a:ext cx="10779886" cy="29892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 err="1">
                <a:solidFill>
                  <a:schemeClr val="accent1">
                    <a:lumMod val="75000"/>
                  </a:schemeClr>
                </a:solidFill>
              </a:rPr>
              <a:t>Критериальное</a:t>
            </a:r>
            <a:r>
              <a:rPr lang="ru-RU" sz="4800" b="1" dirty="0">
                <a:solidFill>
                  <a:schemeClr val="accent1">
                    <a:lumMod val="75000"/>
                  </a:schemeClr>
                </a:solidFill>
              </a:rPr>
              <a:t> оценивание в контексте обновлённых ФГОС ООО и ФОП </a:t>
            </a:r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</a:rPr>
              <a:t>ООО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9244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3098" t="11324" r="7484" b="4490"/>
          <a:stretch/>
        </p:blipFill>
        <p:spPr>
          <a:xfrm>
            <a:off x="1371600" y="219455"/>
            <a:ext cx="9464040" cy="6456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0018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859537" y="2175637"/>
            <a:ext cx="10779886" cy="29892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</a:rPr>
              <a:t>Опыт внедрения формирующего оценивания результатов обучения школьников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9459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9038" t="16512" r="6650" b="15456"/>
          <a:stretch/>
        </p:blipFill>
        <p:spPr>
          <a:xfrm>
            <a:off x="746761" y="1253886"/>
            <a:ext cx="8150351" cy="3699310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9850" t="21717" r="7053" b="5153"/>
          <a:stretch/>
        </p:blipFill>
        <p:spPr>
          <a:xfrm>
            <a:off x="4416552" y="3404624"/>
            <a:ext cx="6976214" cy="34533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9978" t="23002" r="7038" b="35118"/>
          <a:stretch/>
        </p:blipFill>
        <p:spPr>
          <a:xfrm>
            <a:off x="7022592" y="149712"/>
            <a:ext cx="4197096" cy="1191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2906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859537" y="2175637"/>
            <a:ext cx="10779886" cy="29892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</a:rPr>
              <a:t>«Функциональная грамотность» и «универсальные учебные действия» как элементы современного урока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4334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859537" y="2175637"/>
            <a:ext cx="10779886" cy="29892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</a:rPr>
              <a:t>Практика формирования функциональной грамотности на уроках информатики 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3745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7200" b="1" dirty="0" smtClean="0">
                <a:solidFill>
                  <a:schemeClr val="accent1">
                    <a:lumMod val="75000"/>
                  </a:schemeClr>
                </a:solidFill>
              </a:rPr>
              <a:t>3 – 2 – 1 </a:t>
            </a:r>
            <a:endParaRPr lang="ru-RU" sz="7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600" dirty="0"/>
              <a:t>3) </a:t>
            </a:r>
            <a:r>
              <a:rPr lang="ru-RU" sz="3600" dirty="0" smtClean="0"/>
              <a:t>Что извлекли </a:t>
            </a:r>
            <a:r>
              <a:rPr lang="ru-RU" sz="3600" dirty="0"/>
              <a:t>из </a:t>
            </a:r>
            <a:r>
              <a:rPr lang="ru-RU" sz="3600" dirty="0" smtClean="0"/>
              <a:t>заседания РМО?</a:t>
            </a:r>
            <a:endParaRPr lang="ru-RU" sz="3600" dirty="0"/>
          </a:p>
          <a:p>
            <a:pPr marL="0" indent="0">
              <a:buNone/>
            </a:pPr>
            <a:r>
              <a:rPr lang="ru-RU" sz="3600" dirty="0" smtClean="0"/>
              <a:t>2) О чем хотите </a:t>
            </a:r>
            <a:r>
              <a:rPr lang="ru-RU" sz="3600" dirty="0"/>
              <a:t>узнать </a:t>
            </a:r>
            <a:r>
              <a:rPr lang="ru-RU" sz="3600" dirty="0" smtClean="0"/>
              <a:t>больше</a:t>
            </a:r>
            <a:r>
              <a:rPr lang="ru-RU" sz="3600" dirty="0"/>
              <a:t>?</a:t>
            </a:r>
          </a:p>
          <a:p>
            <a:pPr marL="0" indent="0">
              <a:buNone/>
            </a:pPr>
            <a:r>
              <a:rPr lang="ru-RU" sz="3600" dirty="0"/>
              <a:t>1) </a:t>
            </a:r>
            <a:r>
              <a:rPr lang="ru-RU" sz="3600" dirty="0" smtClean="0"/>
              <a:t>Какие </a:t>
            </a:r>
            <a:r>
              <a:rPr lang="ru-RU" sz="3600" dirty="0"/>
              <a:t>вопросы </a:t>
            </a:r>
            <a:r>
              <a:rPr lang="ru-RU" sz="3600" dirty="0" smtClean="0"/>
              <a:t>хотите задать?</a:t>
            </a:r>
            <a:endParaRPr lang="ru-RU" sz="36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19396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stomShape 3"/>
          <p:cNvSpPr/>
          <p:nvPr/>
        </p:nvSpPr>
        <p:spPr>
          <a:xfrm>
            <a:off x="305160" y="4655071"/>
            <a:ext cx="11886840" cy="101420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 dirty="0">
                <a:solidFill>
                  <a:srgbClr val="34529B"/>
                </a:solidFill>
                <a:latin typeface="Times New Roman"/>
                <a:ea typeface="Arial Unicode MS"/>
              </a:rPr>
              <a:t>Страница на сайте ОУ: </a:t>
            </a:r>
            <a:r>
              <a:rPr lang="en-US" sz="2000" b="1" u="sng" strike="noStrike" spc="-1" dirty="0">
                <a:solidFill>
                  <a:srgbClr val="0000BF"/>
                </a:solidFill>
                <a:uFillTx/>
                <a:latin typeface="Times New Roman"/>
                <a:ea typeface="Arial Unicode MS"/>
                <a:hlinkClick r:id="rId2"/>
              </a:rPr>
              <a:t>https://uoirbitmo.ru/metodrabota/rmo_uchiteley_informatiki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1" strike="noStrike" spc="-1" dirty="0">
                <a:solidFill>
                  <a:srgbClr val="34529B"/>
                </a:solidFill>
                <a:latin typeface="Times New Roman"/>
                <a:ea typeface="Arial Unicode MS"/>
              </a:rPr>
              <a:t>Группа в </a:t>
            </a:r>
            <a:r>
              <a:rPr lang="en-US" sz="2000" b="1" strike="noStrike" spc="-1" dirty="0">
                <a:solidFill>
                  <a:srgbClr val="34529B"/>
                </a:solidFill>
                <a:latin typeface="Times New Roman"/>
                <a:ea typeface="Arial Unicode MS"/>
              </a:rPr>
              <a:t>WhatsApp</a:t>
            </a:r>
            <a:r>
              <a:rPr lang="ru-RU" sz="2000" b="1" strike="noStrike" spc="-1" dirty="0">
                <a:solidFill>
                  <a:srgbClr val="34529B"/>
                </a:solidFill>
                <a:latin typeface="Times New Roman"/>
                <a:ea typeface="Arial Unicode MS"/>
              </a:rPr>
              <a:t>: +7(982)7082565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000" b="0" strike="noStrike" spc="-1" dirty="0">
              <a:latin typeface="Arial"/>
            </a:endParaRPr>
          </a:p>
        </p:txBody>
      </p:sp>
      <p:sp>
        <p:nvSpPr>
          <p:cNvPr id="5" name="CustomShape 2"/>
          <p:cNvSpPr/>
          <p:nvPr/>
        </p:nvSpPr>
        <p:spPr>
          <a:xfrm>
            <a:off x="305160" y="3640862"/>
            <a:ext cx="6134400" cy="101420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 dirty="0" err="1">
                <a:solidFill>
                  <a:srgbClr val="BF0000"/>
                </a:solidFill>
                <a:latin typeface="Times New Roman"/>
                <a:ea typeface="Arial Unicode MS"/>
              </a:rPr>
              <a:t>Манькова</a:t>
            </a:r>
            <a:r>
              <a:rPr lang="ru-RU" sz="2000" b="1" strike="noStrike" spc="-1" dirty="0">
                <a:solidFill>
                  <a:srgbClr val="BF0000"/>
                </a:solidFill>
                <a:latin typeface="Times New Roman"/>
                <a:ea typeface="Arial Unicode MS"/>
              </a:rPr>
              <a:t> Ольга Сергеевна</a:t>
            </a:r>
            <a:endParaRPr lang="ru-RU" sz="2000" b="0" strike="noStrike" spc="-1" dirty="0">
              <a:latin typeface="Arial"/>
            </a:endParaRPr>
          </a:p>
          <a:p>
            <a:pPr indent="-216000">
              <a:lnSpc>
                <a:spcPct val="100000"/>
              </a:lnSpc>
              <a:buClr>
                <a:srgbClr val="BF0000"/>
              </a:buClr>
              <a:buFont typeface="Wingdings" charset="2"/>
              <a:buChar char=""/>
            </a:pPr>
            <a:r>
              <a:rPr lang="ru-RU" sz="2000" b="1" strike="noStrike" spc="-1" dirty="0">
                <a:solidFill>
                  <a:srgbClr val="BF0000"/>
                </a:solidFill>
                <a:latin typeface="Times New Roman"/>
                <a:ea typeface="Arial Unicode MS"/>
              </a:rPr>
              <a:t>+7(982)7082565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000" b="1" strike="noStrike" spc="-1" dirty="0">
                <a:solidFill>
                  <a:srgbClr val="BF0000"/>
                </a:solidFill>
                <a:latin typeface="Wingdings"/>
                <a:ea typeface="Arial Unicode MS"/>
              </a:rPr>
              <a:t></a:t>
            </a:r>
            <a:r>
              <a:rPr lang="ru-RU" sz="2000" b="1" strike="noStrike" spc="-1" dirty="0">
                <a:solidFill>
                  <a:srgbClr val="BF0000"/>
                </a:solidFill>
                <a:latin typeface="Times New Roman"/>
                <a:ea typeface="Arial Unicode MS"/>
              </a:rPr>
              <a:t> </a:t>
            </a:r>
            <a:r>
              <a:rPr lang="en-US" sz="2000" b="1" strike="noStrike" spc="-1" dirty="0">
                <a:solidFill>
                  <a:srgbClr val="BF0000"/>
                </a:solidFill>
                <a:latin typeface="Times New Roman"/>
                <a:ea typeface="Arial Unicode MS"/>
              </a:rPr>
              <a:t>olserman.09@gmail.com</a:t>
            </a:r>
            <a:endParaRPr lang="ru-RU" sz="2000" b="0" strike="noStrike" spc="-1" dirty="0">
              <a:latin typeface="Arial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740" y="1006911"/>
            <a:ext cx="3141636" cy="2324678"/>
          </a:xfrm>
          <a:prstGeom prst="rect">
            <a:avLst/>
          </a:prstGeom>
        </p:spPr>
      </p:pic>
      <p:sp>
        <p:nvSpPr>
          <p:cNvPr id="7" name="CustomShape 1"/>
          <p:cNvSpPr/>
          <p:nvPr/>
        </p:nvSpPr>
        <p:spPr>
          <a:xfrm>
            <a:off x="4151376" y="1454109"/>
            <a:ext cx="8040624" cy="156820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3200" b="1" strike="noStrike" spc="-1" dirty="0">
                <a:solidFill>
                  <a:srgbClr val="34529B"/>
                </a:solidFill>
                <a:latin typeface="Times New Roman"/>
                <a:ea typeface="Arial Unicode MS"/>
              </a:rPr>
              <a:t>Районное методическое объединение </a:t>
            </a:r>
            <a:endParaRPr lang="ru-RU" sz="32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200" b="1" strike="noStrike" spc="-1" dirty="0">
                <a:solidFill>
                  <a:srgbClr val="34529B"/>
                </a:solidFill>
                <a:latin typeface="Times New Roman"/>
                <a:ea typeface="Arial Unicode MS"/>
              </a:rPr>
              <a:t>учителей информатики </a:t>
            </a:r>
            <a:endParaRPr lang="ru-RU" sz="32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200" b="1" strike="noStrike" spc="-1" dirty="0" err="1">
                <a:solidFill>
                  <a:srgbClr val="34529B"/>
                </a:solidFill>
                <a:latin typeface="Times New Roman"/>
                <a:ea typeface="Arial Unicode MS"/>
              </a:rPr>
              <a:t>Ирбитского</a:t>
            </a:r>
            <a:r>
              <a:rPr lang="ru-RU" sz="3200" b="1" strike="noStrike" spc="-1" dirty="0">
                <a:solidFill>
                  <a:srgbClr val="34529B"/>
                </a:solidFill>
                <a:latin typeface="Times New Roman"/>
                <a:ea typeface="Arial Unicode MS"/>
              </a:rPr>
              <a:t> муниципального образования </a:t>
            </a:r>
            <a:endParaRPr lang="ru-RU" sz="3200" b="0" strike="noStrike" spc="-1" dirty="0">
              <a:latin typeface="Arial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8168" y="3447675"/>
            <a:ext cx="17145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649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778" y="264985"/>
            <a:ext cx="7296150" cy="6264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638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7128" t="9442" r="7414" b="4540"/>
          <a:stretch/>
        </p:blipFill>
        <p:spPr>
          <a:xfrm>
            <a:off x="0" y="0"/>
            <a:ext cx="12192000" cy="6902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00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22990" t="15842" r="4119" b="11763"/>
          <a:stretch/>
        </p:blipFill>
        <p:spPr>
          <a:xfrm>
            <a:off x="0" y="0"/>
            <a:ext cx="122753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29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2483" t="15780" r="4234" b="11283"/>
          <a:stretch/>
        </p:blipFill>
        <p:spPr>
          <a:xfrm>
            <a:off x="-1" y="0"/>
            <a:ext cx="122499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35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22587" t="15535" r="4024" b="10924"/>
          <a:stretch/>
        </p:blipFill>
        <p:spPr>
          <a:xfrm>
            <a:off x="0" y="0"/>
            <a:ext cx="121664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164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7153" t="9449" r="7180" b="4751"/>
          <a:stretch/>
        </p:blipFill>
        <p:spPr>
          <a:xfrm>
            <a:off x="0" y="0"/>
            <a:ext cx="12163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17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7158" t="9734" r="7063" b="4641"/>
          <a:stretch/>
        </p:blipFill>
        <p:spPr>
          <a:xfrm>
            <a:off x="0" y="0"/>
            <a:ext cx="122138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444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132</Words>
  <Application>Microsoft Office PowerPoint</Application>
  <PresentationFormat>Широкоэкранный</PresentationFormat>
  <Paragraphs>26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4" baseType="lpstr">
      <vt:lpstr>Arial</vt:lpstr>
      <vt:lpstr>Arial Unicode MS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Заседание РМО №2  «Система оценивания предметных и метапредметных результатов обучения в условиях реализации обновленных ФГОС ООО, ФОП ООО»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3 – 2 – 1 </vt:lpstr>
      <vt:lpstr>Презентация PowerPoint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13</cp:revision>
  <dcterms:created xsi:type="dcterms:W3CDTF">2024-10-08T16:21:48Z</dcterms:created>
  <dcterms:modified xsi:type="dcterms:W3CDTF">2024-10-08T19:08:35Z</dcterms:modified>
</cp:coreProperties>
</file>